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2.xml" ContentType="application/vnd.openxmlformats-officedocument.presentationml.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gX5JopO4xmLrkx/dXwS+wF+XsLb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usanna König" initials="" lastIdx="23"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34"/>
    <p:restoredTop sz="94658"/>
  </p:normalViewPr>
  <p:slideViewPr>
    <p:cSldViewPr snapToGrid="0">
      <p:cViewPr>
        <p:scale>
          <a:sx n="104" d="100"/>
          <a:sy n="104" d="100"/>
        </p:scale>
        <p:origin x="768" y="4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40" Type="http://customschemas.google.com/relationships/presentationmetadata" Target="meta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6-07-06T20:20:39.872" idx="5">
    <p:pos x="288" y="720"/>
    <p:text>Satz umgeändert - bitte auch in Folgefolien so anpassen!</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_U5W7a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0" dt="2026-07-06T20:22:14.306" idx="7">
    <p:pos x="1752" y="3792"/>
    <p:text>umgeändert</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_U5W7a8"/>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3" name="Google Shape;153;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48" name="Google Shape;248;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55" name="Google Shape;255;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70" name="Google Shape;270;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85" name="Google Shape;285;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02" name="Google Shape;302;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20" name="Google Shape;320;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38" name="Google Shape;338;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56" name="Google Shape;356;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76" name="Google Shape;376;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97" name="Google Shape;397;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1" name="Google Shape;161;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20" name="Google Shape;420;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3" name="Google Shape;443;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66" name="Google Shape;466;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89" name="Google Shape;489;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13" name="Google Shape;513;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538" name="Google Shape;538;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62" name="Google Shape;562;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86" name="Google Shape;586;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10" name="Google Shape;610;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34" name="Google Shape;634;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9" name="Google Shape;169;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58" name="Google Shape;658;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82" name="Google Shape;682;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06" name="Google Shape;706;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25" name="Google Shape;725;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80" name="Google Shape;180;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91" name="Google Shape;191;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03" name="Google Shape;203;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15" name="Google Shape;215;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22" name="Google Shape;222;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35" name="Google Shape;235;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8"/>
        <p:cNvGrpSpPr/>
        <p:nvPr/>
      </p:nvGrpSpPr>
      <p:grpSpPr>
        <a:xfrm>
          <a:off x="0" y="0"/>
          <a:ext cx="0" cy="0"/>
          <a:chOff x="0" y="0"/>
          <a:chExt cx="0" cy="0"/>
        </a:xfrm>
      </p:grpSpPr>
      <p:sp>
        <p:nvSpPr>
          <p:cNvPr id="49" name="Google Shape;49;p35"/>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35"/>
          <p:cNvSpPr txBox="1">
            <a:spLocks noGrp="1"/>
          </p:cNvSpPr>
          <p:nvPr>
            <p:ph type="body" idx="1"/>
          </p:nvPr>
        </p:nvSpPr>
        <p:spPr>
          <a:xfrm>
            <a:off x="457200" y="1719263"/>
            <a:ext cx="8229600" cy="4411662"/>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51" name="Google Shape;51;p35"/>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5"/>
          <p:cNvSpPr txBox="1">
            <a:spLocks noGrp="1"/>
          </p:cNvSpPr>
          <p:nvPr>
            <p:ph type="sldNum" idx="12"/>
          </p:nvPr>
        </p:nvSpPr>
        <p:spPr>
          <a:xfrm>
            <a:off x="7010400" y="-1270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10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10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10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10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10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10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10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9"/>
        <p:cNvGrpSpPr/>
        <p:nvPr/>
      </p:nvGrpSpPr>
      <p:grpSpPr>
        <a:xfrm>
          <a:off x="0" y="0"/>
          <a:ext cx="0" cy="0"/>
          <a:chOff x="0" y="0"/>
          <a:chExt cx="0" cy="0"/>
        </a:xfrm>
      </p:grpSpPr>
      <p:sp>
        <p:nvSpPr>
          <p:cNvPr id="140" name="Google Shape;140;p44"/>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44"/>
          <p:cNvSpPr txBox="1">
            <a:spLocks noGrp="1"/>
          </p:cNvSpPr>
          <p:nvPr>
            <p:ph type="body" idx="1"/>
          </p:nvPr>
        </p:nvSpPr>
        <p:spPr>
          <a:xfrm rot="5400000">
            <a:off x="2366169" y="-189706"/>
            <a:ext cx="4411662" cy="8229600"/>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142" name="Google Shape;142;p44"/>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4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44"/>
          <p:cNvSpPr txBox="1">
            <a:spLocks noGrp="1"/>
          </p:cNvSpPr>
          <p:nvPr>
            <p:ph type="sldNum" idx="12"/>
          </p:nvPr>
        </p:nvSpPr>
        <p:spPr>
          <a:xfrm>
            <a:off x="7010400" y="-1270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5"/>
        <p:cNvGrpSpPr/>
        <p:nvPr/>
      </p:nvGrpSpPr>
      <p:grpSpPr>
        <a:xfrm>
          <a:off x="0" y="0"/>
          <a:ext cx="0" cy="0"/>
          <a:chOff x="0" y="0"/>
          <a:chExt cx="0" cy="0"/>
        </a:xfrm>
      </p:grpSpPr>
      <p:sp>
        <p:nvSpPr>
          <p:cNvPr id="146" name="Google Shape;146;p45"/>
          <p:cNvSpPr txBox="1">
            <a:spLocks noGrp="1"/>
          </p:cNvSpPr>
          <p:nvPr>
            <p:ph type="title"/>
          </p:nvPr>
        </p:nvSpPr>
        <p:spPr>
          <a:xfrm rot="5400000">
            <a:off x="4653757" y="2097882"/>
            <a:ext cx="6008687" cy="2057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p45"/>
          <p:cNvSpPr txBox="1">
            <a:spLocks noGrp="1"/>
          </p:cNvSpPr>
          <p:nvPr>
            <p:ph type="body" idx="1"/>
          </p:nvPr>
        </p:nvSpPr>
        <p:spPr>
          <a:xfrm rot="5400000">
            <a:off x="462756" y="116681"/>
            <a:ext cx="6008687" cy="6019800"/>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148" name="Google Shape;148;p45"/>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4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45"/>
          <p:cNvSpPr txBox="1">
            <a:spLocks noGrp="1"/>
          </p:cNvSpPr>
          <p:nvPr>
            <p:ph type="sldNum" idx="12"/>
          </p:nvPr>
        </p:nvSpPr>
        <p:spPr>
          <a:xfrm>
            <a:off x="7010400" y="-1270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36"/>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6"/>
          <p:cNvSpPr txBox="1">
            <a:spLocks noGrp="1"/>
          </p:cNvSpPr>
          <p:nvPr>
            <p:ph type="sldNum" idx="12"/>
          </p:nvPr>
        </p:nvSpPr>
        <p:spPr>
          <a:xfrm>
            <a:off x="7010400" y="-1270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10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10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10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10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10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10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10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58"/>
        <p:cNvGrpSpPr/>
        <p:nvPr/>
      </p:nvGrpSpPr>
      <p:grpSpPr>
        <a:xfrm>
          <a:off x="0" y="0"/>
          <a:ext cx="0" cy="0"/>
          <a:chOff x="0" y="0"/>
          <a:chExt cx="0" cy="0"/>
        </a:xfrm>
      </p:grpSpPr>
      <p:cxnSp>
        <p:nvCxnSpPr>
          <p:cNvPr id="59" name="Google Shape;59;p37"/>
          <p:cNvCxnSpPr/>
          <p:nvPr/>
        </p:nvCxnSpPr>
        <p:spPr>
          <a:xfrm>
            <a:off x="7315200" y="1066800"/>
            <a:ext cx="0" cy="4495800"/>
          </a:xfrm>
          <a:prstGeom prst="straightConnector1">
            <a:avLst/>
          </a:prstGeom>
          <a:noFill/>
          <a:ln w="9525" cap="flat" cmpd="sng">
            <a:solidFill>
              <a:schemeClr val="dk1"/>
            </a:solidFill>
            <a:prstDash val="solid"/>
            <a:round/>
            <a:headEnd type="none" w="med" len="med"/>
            <a:tailEnd type="none" w="med" len="med"/>
          </a:ln>
        </p:spPr>
      </p:cxnSp>
      <p:grpSp>
        <p:nvGrpSpPr>
          <p:cNvPr id="60" name="Google Shape;60;p37"/>
          <p:cNvGrpSpPr/>
          <p:nvPr/>
        </p:nvGrpSpPr>
        <p:grpSpPr>
          <a:xfrm>
            <a:off x="7493000" y="2992438"/>
            <a:ext cx="1338263" cy="2189162"/>
            <a:chOff x="4704" y="1885"/>
            <a:chExt cx="843" cy="1379"/>
          </a:xfrm>
        </p:grpSpPr>
        <p:sp>
          <p:nvSpPr>
            <p:cNvPr id="61" name="Google Shape;61;p37"/>
            <p:cNvSpPr/>
            <p:nvPr/>
          </p:nvSpPr>
          <p:spPr>
            <a:xfrm>
              <a:off x="4704"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2" name="Google Shape;62;p37"/>
            <p:cNvSpPr/>
            <p:nvPr/>
          </p:nvSpPr>
          <p:spPr>
            <a:xfrm>
              <a:off x="4883"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 name="Google Shape;63;p37"/>
            <p:cNvSpPr/>
            <p:nvPr/>
          </p:nvSpPr>
          <p:spPr>
            <a:xfrm>
              <a:off x="5062"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4" name="Google Shape;64;p37"/>
            <p:cNvSpPr/>
            <p:nvPr/>
          </p:nvSpPr>
          <p:spPr>
            <a:xfrm>
              <a:off x="4704"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5" name="Google Shape;65;p37"/>
            <p:cNvSpPr/>
            <p:nvPr/>
          </p:nvSpPr>
          <p:spPr>
            <a:xfrm>
              <a:off x="4883"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 name="Google Shape;66;p37"/>
            <p:cNvSpPr/>
            <p:nvPr/>
          </p:nvSpPr>
          <p:spPr>
            <a:xfrm>
              <a:off x="5062"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 name="Google Shape;67;p37"/>
            <p:cNvSpPr/>
            <p:nvPr/>
          </p:nvSpPr>
          <p:spPr>
            <a:xfrm>
              <a:off x="5241" y="2064"/>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8" name="Google Shape;68;p37"/>
            <p:cNvSpPr/>
            <p:nvPr/>
          </p:nvSpPr>
          <p:spPr>
            <a:xfrm>
              <a:off x="4704" y="2243"/>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9" name="Google Shape;69;p37"/>
            <p:cNvSpPr/>
            <p:nvPr/>
          </p:nvSpPr>
          <p:spPr>
            <a:xfrm>
              <a:off x="4883" y="2243"/>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0" name="Google Shape;70;p37"/>
            <p:cNvSpPr/>
            <p:nvPr/>
          </p:nvSpPr>
          <p:spPr>
            <a:xfrm>
              <a:off x="5062" y="2243"/>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1" name="Google Shape;71;p37"/>
            <p:cNvSpPr/>
            <p:nvPr/>
          </p:nvSpPr>
          <p:spPr>
            <a:xfrm>
              <a:off x="5241" y="2243"/>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2" name="Google Shape;72;p37"/>
            <p:cNvSpPr/>
            <p:nvPr/>
          </p:nvSpPr>
          <p:spPr>
            <a:xfrm>
              <a:off x="5420" y="2243"/>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3" name="Google Shape;73;p37"/>
            <p:cNvSpPr/>
            <p:nvPr/>
          </p:nvSpPr>
          <p:spPr>
            <a:xfrm>
              <a:off x="4704" y="2421"/>
              <a:ext cx="127" cy="128"/>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4" name="Google Shape;74;p37"/>
            <p:cNvSpPr/>
            <p:nvPr/>
          </p:nvSpPr>
          <p:spPr>
            <a:xfrm>
              <a:off x="4883" y="2421"/>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5" name="Google Shape;75;p37"/>
            <p:cNvSpPr/>
            <p:nvPr/>
          </p:nvSpPr>
          <p:spPr>
            <a:xfrm>
              <a:off x="5062" y="2421"/>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6" name="Google Shape;76;p37"/>
            <p:cNvSpPr/>
            <p:nvPr/>
          </p:nvSpPr>
          <p:spPr>
            <a:xfrm>
              <a:off x="5241" y="2421"/>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7" name="Google Shape;77;p37"/>
            <p:cNvSpPr/>
            <p:nvPr/>
          </p:nvSpPr>
          <p:spPr>
            <a:xfrm>
              <a:off x="4704" y="2600"/>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8" name="Google Shape;78;p37"/>
            <p:cNvSpPr/>
            <p:nvPr/>
          </p:nvSpPr>
          <p:spPr>
            <a:xfrm>
              <a:off x="4883" y="2600"/>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9" name="Google Shape;79;p37"/>
            <p:cNvSpPr/>
            <p:nvPr/>
          </p:nvSpPr>
          <p:spPr>
            <a:xfrm>
              <a:off x="5062" y="2600"/>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0" name="Google Shape;80;p37"/>
            <p:cNvSpPr/>
            <p:nvPr/>
          </p:nvSpPr>
          <p:spPr>
            <a:xfrm>
              <a:off x="5241" y="2600"/>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1" name="Google Shape;81;p37"/>
            <p:cNvSpPr/>
            <p:nvPr/>
          </p:nvSpPr>
          <p:spPr>
            <a:xfrm>
              <a:off x="5420" y="2600"/>
              <a:ext cx="127" cy="128"/>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 name="Google Shape;82;p37"/>
            <p:cNvSpPr/>
            <p:nvPr/>
          </p:nvSpPr>
          <p:spPr>
            <a:xfrm>
              <a:off x="4704" y="2779"/>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 name="Google Shape;83;p37"/>
            <p:cNvSpPr/>
            <p:nvPr/>
          </p:nvSpPr>
          <p:spPr>
            <a:xfrm>
              <a:off x="4883" y="2779"/>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4" name="Google Shape;84;p37"/>
            <p:cNvSpPr/>
            <p:nvPr/>
          </p:nvSpPr>
          <p:spPr>
            <a:xfrm>
              <a:off x="5062" y="2779"/>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5" name="Google Shape;85;p37"/>
            <p:cNvSpPr/>
            <p:nvPr/>
          </p:nvSpPr>
          <p:spPr>
            <a:xfrm>
              <a:off x="5241" y="2779"/>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 name="Google Shape;86;p37"/>
            <p:cNvSpPr/>
            <p:nvPr/>
          </p:nvSpPr>
          <p:spPr>
            <a:xfrm>
              <a:off x="4704" y="2958"/>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 name="Google Shape;87;p37"/>
            <p:cNvSpPr/>
            <p:nvPr/>
          </p:nvSpPr>
          <p:spPr>
            <a:xfrm>
              <a:off x="4883" y="2958"/>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 name="Google Shape;88;p37"/>
            <p:cNvSpPr/>
            <p:nvPr/>
          </p:nvSpPr>
          <p:spPr>
            <a:xfrm>
              <a:off x="5062" y="2958"/>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 name="Google Shape;89;p37"/>
            <p:cNvSpPr/>
            <p:nvPr/>
          </p:nvSpPr>
          <p:spPr>
            <a:xfrm>
              <a:off x="5241" y="2958"/>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 name="Google Shape;90;p37"/>
            <p:cNvSpPr/>
            <p:nvPr/>
          </p:nvSpPr>
          <p:spPr>
            <a:xfrm>
              <a:off x="4883" y="3137"/>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 name="Google Shape;91;p37"/>
            <p:cNvSpPr/>
            <p:nvPr/>
          </p:nvSpPr>
          <p:spPr>
            <a:xfrm>
              <a:off x="5241" y="3137"/>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cxnSp>
        <p:nvCxnSpPr>
          <p:cNvPr id="92" name="Google Shape;92;p37"/>
          <p:cNvCxnSpPr/>
          <p:nvPr/>
        </p:nvCxnSpPr>
        <p:spPr>
          <a:xfrm>
            <a:off x="304800" y="2819400"/>
            <a:ext cx="8229600" cy="0"/>
          </a:xfrm>
          <a:prstGeom prst="straightConnector1">
            <a:avLst/>
          </a:prstGeom>
          <a:noFill/>
          <a:ln w="9525" cap="flat" cmpd="sng">
            <a:solidFill>
              <a:schemeClr val="dk1"/>
            </a:solidFill>
            <a:prstDash val="solid"/>
            <a:round/>
            <a:headEnd type="none" w="med" len="med"/>
            <a:tailEnd type="none" w="med" len="med"/>
          </a:ln>
        </p:spPr>
      </p:cxnSp>
      <p:sp>
        <p:nvSpPr>
          <p:cNvPr id="93" name="Google Shape;93;p37"/>
          <p:cNvSpPr txBox="1">
            <a:spLocks noGrp="1"/>
          </p:cNvSpPr>
          <p:nvPr>
            <p:ph type="ctrTitle"/>
          </p:nvPr>
        </p:nvSpPr>
        <p:spPr>
          <a:xfrm>
            <a:off x="315913" y="466725"/>
            <a:ext cx="6781800" cy="213360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37"/>
          <p:cNvSpPr txBox="1">
            <a:spLocks noGrp="1"/>
          </p:cNvSpPr>
          <p:nvPr>
            <p:ph type="subTitle" idx="1"/>
          </p:nvPr>
        </p:nvSpPr>
        <p:spPr>
          <a:xfrm>
            <a:off x="849313" y="3049588"/>
            <a:ext cx="6248400" cy="2362200"/>
          </a:xfrm>
          <a:prstGeom prst="rect">
            <a:avLst/>
          </a:prstGeom>
          <a:noFill/>
          <a:ln>
            <a:noFill/>
          </a:ln>
        </p:spPr>
        <p:txBody>
          <a:bodyPr spcFirstLastPara="1" wrap="square" lIns="91425" tIns="45700" rIns="91425" bIns="45700" anchor="t" anchorCtr="0">
            <a:noAutofit/>
          </a:bodyPr>
          <a:lstStyle>
            <a:lvl1pPr lvl="0" algn="r">
              <a:spcBef>
                <a:spcPts val="640"/>
              </a:spcBef>
              <a:spcAft>
                <a:spcPts val="0"/>
              </a:spcAft>
              <a:buSzPts val="2240"/>
              <a:buFont typeface="Noto Sans Symbols"/>
              <a:buNone/>
              <a:defRPr sz="3200"/>
            </a:lvl1pPr>
            <a:lvl2pPr lvl="1" algn="l">
              <a:spcBef>
                <a:spcPts val="360"/>
              </a:spcBef>
              <a:spcAft>
                <a:spcPts val="0"/>
              </a:spcAft>
              <a:buSzPts val="1260"/>
              <a:buChar char="●"/>
              <a:defRPr/>
            </a:lvl2pPr>
            <a:lvl3pPr lvl="2" algn="l">
              <a:spcBef>
                <a:spcPts val="360"/>
              </a:spcBef>
              <a:spcAft>
                <a:spcPts val="0"/>
              </a:spcAft>
              <a:buSzPts val="1260"/>
              <a:buChar char="●"/>
              <a:defRPr/>
            </a:lvl3pPr>
            <a:lvl4pPr lvl="3" algn="l">
              <a:spcBef>
                <a:spcPts val="360"/>
              </a:spcBef>
              <a:spcAft>
                <a:spcPts val="0"/>
              </a:spcAft>
              <a:buSzPts val="1350"/>
              <a:buChar char="▪"/>
              <a:defRPr/>
            </a:lvl4pPr>
            <a:lvl5pPr lvl="4" algn="l">
              <a:spcBef>
                <a:spcPts val="360"/>
              </a:spcBef>
              <a:spcAft>
                <a:spcPts val="0"/>
              </a:spcAft>
              <a:buSzPts val="1440"/>
              <a:buChar char="▪"/>
              <a:defRPr/>
            </a:lvl5pPr>
            <a:lvl6pPr lvl="5" algn="l">
              <a:spcBef>
                <a:spcPts val="360"/>
              </a:spcBef>
              <a:spcAft>
                <a:spcPts val="0"/>
              </a:spcAft>
              <a:buSzPts val="1440"/>
              <a:buChar char="▪"/>
              <a:defRPr/>
            </a:lvl6pPr>
            <a:lvl7pPr lvl="6" algn="l">
              <a:spcBef>
                <a:spcPts val="360"/>
              </a:spcBef>
              <a:spcAft>
                <a:spcPts val="0"/>
              </a:spcAft>
              <a:buSzPts val="1440"/>
              <a:buChar char="▪"/>
              <a:defRPr/>
            </a:lvl7pPr>
            <a:lvl8pPr lvl="7" algn="l">
              <a:spcBef>
                <a:spcPts val="360"/>
              </a:spcBef>
              <a:spcAft>
                <a:spcPts val="0"/>
              </a:spcAft>
              <a:buSzPts val="1440"/>
              <a:buChar char="▪"/>
              <a:defRPr/>
            </a:lvl8pPr>
            <a:lvl9pPr lvl="8" algn="l">
              <a:spcBef>
                <a:spcPts val="360"/>
              </a:spcBef>
              <a:spcAft>
                <a:spcPts val="0"/>
              </a:spcAft>
              <a:buSzPts val="1440"/>
              <a:buChar char="▪"/>
              <a:defRPr/>
            </a:lvl9pPr>
          </a:lstStyle>
          <a:p>
            <a:endParaRPr/>
          </a:p>
        </p:txBody>
      </p:sp>
      <p:sp>
        <p:nvSpPr>
          <p:cNvPr id="95" name="Google Shape;95;p37"/>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3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37"/>
          <p:cNvSpPr txBox="1">
            <a:spLocks noGrp="1"/>
          </p:cNvSpPr>
          <p:nvPr>
            <p:ph type="sldNum" idx="12"/>
          </p:nvPr>
        </p:nvSpPr>
        <p:spPr>
          <a:xfrm>
            <a:off x="7010400" y="-1270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8"/>
        <p:cNvGrpSpPr/>
        <p:nvPr/>
      </p:nvGrpSpPr>
      <p:grpSpPr>
        <a:xfrm>
          <a:off x="0" y="0"/>
          <a:ext cx="0" cy="0"/>
          <a:chOff x="0" y="0"/>
          <a:chExt cx="0" cy="0"/>
        </a:xfrm>
      </p:grpSpPr>
      <p:sp>
        <p:nvSpPr>
          <p:cNvPr id="99" name="Google Shape;99;p38"/>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38"/>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SzPts val="1400"/>
              <a:buNone/>
              <a:defRPr sz="2000"/>
            </a:lvl1pPr>
            <a:lvl2pPr marL="914400" lvl="1" indent="-228600" algn="l">
              <a:spcBef>
                <a:spcPts val="360"/>
              </a:spcBef>
              <a:spcAft>
                <a:spcPts val="0"/>
              </a:spcAft>
              <a:buSzPts val="1260"/>
              <a:buNone/>
              <a:defRPr sz="1800"/>
            </a:lvl2pPr>
            <a:lvl3pPr marL="1371600" lvl="2" indent="-228600" algn="l">
              <a:spcBef>
                <a:spcPts val="320"/>
              </a:spcBef>
              <a:spcAft>
                <a:spcPts val="0"/>
              </a:spcAft>
              <a:buSzPts val="1120"/>
              <a:buNone/>
              <a:defRPr sz="1600"/>
            </a:lvl3pPr>
            <a:lvl4pPr marL="1828800" lvl="3" indent="-228600" algn="l">
              <a:spcBef>
                <a:spcPts val="280"/>
              </a:spcBef>
              <a:spcAft>
                <a:spcPts val="0"/>
              </a:spcAft>
              <a:buSzPts val="1050"/>
              <a:buNone/>
              <a:defRPr sz="1400"/>
            </a:lvl4pPr>
            <a:lvl5pPr marL="2286000" lvl="4" indent="-228600" algn="l">
              <a:spcBef>
                <a:spcPts val="280"/>
              </a:spcBef>
              <a:spcAft>
                <a:spcPts val="0"/>
              </a:spcAft>
              <a:buSzPts val="1120"/>
              <a:buNone/>
              <a:defRPr sz="1400"/>
            </a:lvl5pPr>
            <a:lvl6pPr marL="2743200" lvl="5" indent="-228600" algn="l">
              <a:spcBef>
                <a:spcPts val="280"/>
              </a:spcBef>
              <a:spcAft>
                <a:spcPts val="0"/>
              </a:spcAft>
              <a:buSzPts val="1120"/>
              <a:buNone/>
              <a:defRPr sz="1400"/>
            </a:lvl6pPr>
            <a:lvl7pPr marL="3200400" lvl="6" indent="-228600" algn="l">
              <a:spcBef>
                <a:spcPts val="280"/>
              </a:spcBef>
              <a:spcAft>
                <a:spcPts val="0"/>
              </a:spcAft>
              <a:buSzPts val="1120"/>
              <a:buNone/>
              <a:defRPr sz="1400"/>
            </a:lvl7pPr>
            <a:lvl8pPr marL="3657600" lvl="7" indent="-228600" algn="l">
              <a:spcBef>
                <a:spcPts val="280"/>
              </a:spcBef>
              <a:spcAft>
                <a:spcPts val="0"/>
              </a:spcAft>
              <a:buSzPts val="1120"/>
              <a:buNone/>
              <a:defRPr sz="1400"/>
            </a:lvl8pPr>
            <a:lvl9pPr marL="4114800" lvl="8" indent="-228600" algn="l">
              <a:spcBef>
                <a:spcPts val="280"/>
              </a:spcBef>
              <a:spcAft>
                <a:spcPts val="0"/>
              </a:spcAft>
              <a:buSzPts val="1120"/>
              <a:buNone/>
              <a:defRPr sz="1400"/>
            </a:lvl9pPr>
          </a:lstStyle>
          <a:p>
            <a:endParaRPr/>
          </a:p>
        </p:txBody>
      </p:sp>
      <p:sp>
        <p:nvSpPr>
          <p:cNvPr id="101" name="Google Shape;101;p38"/>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3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38"/>
          <p:cNvSpPr txBox="1">
            <a:spLocks noGrp="1"/>
          </p:cNvSpPr>
          <p:nvPr>
            <p:ph type="sldNum" idx="12"/>
          </p:nvPr>
        </p:nvSpPr>
        <p:spPr>
          <a:xfrm>
            <a:off x="7010400" y="-1270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4"/>
        <p:cNvGrpSpPr/>
        <p:nvPr/>
      </p:nvGrpSpPr>
      <p:grpSpPr>
        <a:xfrm>
          <a:off x="0" y="0"/>
          <a:ext cx="0" cy="0"/>
          <a:chOff x="0" y="0"/>
          <a:chExt cx="0" cy="0"/>
        </a:xfrm>
      </p:grpSpPr>
      <p:sp>
        <p:nvSpPr>
          <p:cNvPr id="105" name="Google Shape;105;p39"/>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39"/>
          <p:cNvSpPr txBox="1">
            <a:spLocks noGrp="1"/>
          </p:cNvSpPr>
          <p:nvPr>
            <p:ph type="body" idx="1"/>
          </p:nvPr>
        </p:nvSpPr>
        <p:spPr>
          <a:xfrm>
            <a:off x="457200" y="1719263"/>
            <a:ext cx="4038600" cy="4411662"/>
          </a:xfrm>
          <a:prstGeom prst="rect">
            <a:avLst/>
          </a:prstGeom>
          <a:noFill/>
          <a:ln>
            <a:noFill/>
          </a:ln>
        </p:spPr>
        <p:txBody>
          <a:bodyPr spcFirstLastPara="1" wrap="square" lIns="91425" tIns="45700" rIns="91425" bIns="45700" anchor="t" anchorCtr="0">
            <a:noAutofit/>
          </a:bodyPr>
          <a:lstStyle>
            <a:lvl1pPr marL="457200" lvl="0" indent="-353060" algn="l">
              <a:spcBef>
                <a:spcPts val="560"/>
              </a:spcBef>
              <a:spcAft>
                <a:spcPts val="0"/>
              </a:spcAft>
              <a:buSzPts val="1960"/>
              <a:buChar char="●"/>
              <a:defRPr sz="2800"/>
            </a:lvl1pPr>
            <a:lvl2pPr marL="914400" lvl="1" indent="-335280" algn="l">
              <a:spcBef>
                <a:spcPts val="480"/>
              </a:spcBef>
              <a:spcAft>
                <a:spcPts val="0"/>
              </a:spcAft>
              <a:buSzPts val="1680"/>
              <a:buChar char="●"/>
              <a:defRPr sz="2400"/>
            </a:lvl2pPr>
            <a:lvl3pPr marL="1371600" lvl="2" indent="-317500" algn="l">
              <a:spcBef>
                <a:spcPts val="400"/>
              </a:spcBef>
              <a:spcAft>
                <a:spcPts val="0"/>
              </a:spcAft>
              <a:buSzPts val="1400"/>
              <a:buChar char="●"/>
              <a:defRPr sz="2000"/>
            </a:lvl3pPr>
            <a:lvl4pPr marL="1828800" lvl="3" indent="-314325" algn="l">
              <a:spcBef>
                <a:spcPts val="360"/>
              </a:spcBef>
              <a:spcAft>
                <a:spcPts val="0"/>
              </a:spcAft>
              <a:buSzPts val="1350"/>
              <a:buChar char="▪"/>
              <a:defRPr sz="1800"/>
            </a:lvl4pPr>
            <a:lvl5pPr marL="2286000" lvl="4" indent="-320040" algn="l">
              <a:spcBef>
                <a:spcPts val="360"/>
              </a:spcBef>
              <a:spcAft>
                <a:spcPts val="0"/>
              </a:spcAft>
              <a:buSzPts val="1440"/>
              <a:buChar char="▪"/>
              <a:defRPr sz="1800"/>
            </a:lvl5pPr>
            <a:lvl6pPr marL="2743200" lvl="5" indent="-320040" algn="l">
              <a:spcBef>
                <a:spcPts val="360"/>
              </a:spcBef>
              <a:spcAft>
                <a:spcPts val="0"/>
              </a:spcAft>
              <a:buSzPts val="1440"/>
              <a:buChar char="▪"/>
              <a:defRPr sz="1800"/>
            </a:lvl6pPr>
            <a:lvl7pPr marL="3200400" lvl="6" indent="-320040" algn="l">
              <a:spcBef>
                <a:spcPts val="360"/>
              </a:spcBef>
              <a:spcAft>
                <a:spcPts val="0"/>
              </a:spcAft>
              <a:buSzPts val="1440"/>
              <a:buChar char="▪"/>
              <a:defRPr sz="1800"/>
            </a:lvl7pPr>
            <a:lvl8pPr marL="3657600" lvl="7" indent="-320040" algn="l">
              <a:spcBef>
                <a:spcPts val="360"/>
              </a:spcBef>
              <a:spcAft>
                <a:spcPts val="0"/>
              </a:spcAft>
              <a:buSzPts val="1440"/>
              <a:buChar char="▪"/>
              <a:defRPr sz="1800"/>
            </a:lvl8pPr>
            <a:lvl9pPr marL="4114800" lvl="8" indent="-320040" algn="l">
              <a:spcBef>
                <a:spcPts val="360"/>
              </a:spcBef>
              <a:spcAft>
                <a:spcPts val="0"/>
              </a:spcAft>
              <a:buSzPts val="1440"/>
              <a:buChar char="▪"/>
              <a:defRPr sz="1800"/>
            </a:lvl9pPr>
          </a:lstStyle>
          <a:p>
            <a:endParaRPr/>
          </a:p>
        </p:txBody>
      </p:sp>
      <p:sp>
        <p:nvSpPr>
          <p:cNvPr id="107" name="Google Shape;107;p39"/>
          <p:cNvSpPr txBox="1">
            <a:spLocks noGrp="1"/>
          </p:cNvSpPr>
          <p:nvPr>
            <p:ph type="body" idx="2"/>
          </p:nvPr>
        </p:nvSpPr>
        <p:spPr>
          <a:xfrm>
            <a:off x="4648200" y="1719263"/>
            <a:ext cx="4038600" cy="4411662"/>
          </a:xfrm>
          <a:prstGeom prst="rect">
            <a:avLst/>
          </a:prstGeom>
          <a:noFill/>
          <a:ln>
            <a:noFill/>
          </a:ln>
        </p:spPr>
        <p:txBody>
          <a:bodyPr spcFirstLastPara="1" wrap="square" lIns="91425" tIns="45700" rIns="91425" bIns="45700" anchor="t" anchorCtr="0">
            <a:noAutofit/>
          </a:bodyPr>
          <a:lstStyle>
            <a:lvl1pPr marL="457200" lvl="0" indent="-353060" algn="l">
              <a:spcBef>
                <a:spcPts val="560"/>
              </a:spcBef>
              <a:spcAft>
                <a:spcPts val="0"/>
              </a:spcAft>
              <a:buSzPts val="1960"/>
              <a:buChar char="●"/>
              <a:defRPr sz="2800"/>
            </a:lvl1pPr>
            <a:lvl2pPr marL="914400" lvl="1" indent="-335280" algn="l">
              <a:spcBef>
                <a:spcPts val="480"/>
              </a:spcBef>
              <a:spcAft>
                <a:spcPts val="0"/>
              </a:spcAft>
              <a:buSzPts val="1680"/>
              <a:buChar char="●"/>
              <a:defRPr sz="2400"/>
            </a:lvl2pPr>
            <a:lvl3pPr marL="1371600" lvl="2" indent="-317500" algn="l">
              <a:spcBef>
                <a:spcPts val="400"/>
              </a:spcBef>
              <a:spcAft>
                <a:spcPts val="0"/>
              </a:spcAft>
              <a:buSzPts val="1400"/>
              <a:buChar char="●"/>
              <a:defRPr sz="2000"/>
            </a:lvl3pPr>
            <a:lvl4pPr marL="1828800" lvl="3" indent="-314325" algn="l">
              <a:spcBef>
                <a:spcPts val="360"/>
              </a:spcBef>
              <a:spcAft>
                <a:spcPts val="0"/>
              </a:spcAft>
              <a:buSzPts val="1350"/>
              <a:buChar char="▪"/>
              <a:defRPr sz="1800"/>
            </a:lvl4pPr>
            <a:lvl5pPr marL="2286000" lvl="4" indent="-320040" algn="l">
              <a:spcBef>
                <a:spcPts val="360"/>
              </a:spcBef>
              <a:spcAft>
                <a:spcPts val="0"/>
              </a:spcAft>
              <a:buSzPts val="1440"/>
              <a:buChar char="▪"/>
              <a:defRPr sz="1800"/>
            </a:lvl5pPr>
            <a:lvl6pPr marL="2743200" lvl="5" indent="-320040" algn="l">
              <a:spcBef>
                <a:spcPts val="360"/>
              </a:spcBef>
              <a:spcAft>
                <a:spcPts val="0"/>
              </a:spcAft>
              <a:buSzPts val="1440"/>
              <a:buChar char="▪"/>
              <a:defRPr sz="1800"/>
            </a:lvl6pPr>
            <a:lvl7pPr marL="3200400" lvl="6" indent="-320040" algn="l">
              <a:spcBef>
                <a:spcPts val="360"/>
              </a:spcBef>
              <a:spcAft>
                <a:spcPts val="0"/>
              </a:spcAft>
              <a:buSzPts val="1440"/>
              <a:buChar char="▪"/>
              <a:defRPr sz="1800"/>
            </a:lvl7pPr>
            <a:lvl8pPr marL="3657600" lvl="7" indent="-320040" algn="l">
              <a:spcBef>
                <a:spcPts val="360"/>
              </a:spcBef>
              <a:spcAft>
                <a:spcPts val="0"/>
              </a:spcAft>
              <a:buSzPts val="1440"/>
              <a:buChar char="▪"/>
              <a:defRPr sz="1800"/>
            </a:lvl8pPr>
            <a:lvl9pPr marL="4114800" lvl="8" indent="-320040" algn="l">
              <a:spcBef>
                <a:spcPts val="360"/>
              </a:spcBef>
              <a:spcAft>
                <a:spcPts val="0"/>
              </a:spcAft>
              <a:buSzPts val="1440"/>
              <a:buChar char="▪"/>
              <a:defRPr sz="1800"/>
            </a:lvl9pPr>
          </a:lstStyle>
          <a:p>
            <a:endParaRPr/>
          </a:p>
        </p:txBody>
      </p:sp>
      <p:sp>
        <p:nvSpPr>
          <p:cNvPr id="108" name="Google Shape;108;p39"/>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3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39"/>
          <p:cNvSpPr txBox="1">
            <a:spLocks noGrp="1"/>
          </p:cNvSpPr>
          <p:nvPr>
            <p:ph type="sldNum" idx="12"/>
          </p:nvPr>
        </p:nvSpPr>
        <p:spPr>
          <a:xfrm>
            <a:off x="7010400" y="-1270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1"/>
        <p:cNvGrpSpPr/>
        <p:nvPr/>
      </p:nvGrpSpPr>
      <p:grpSpPr>
        <a:xfrm>
          <a:off x="0" y="0"/>
          <a:ext cx="0" cy="0"/>
          <a:chOff x="0" y="0"/>
          <a:chExt cx="0" cy="0"/>
        </a:xfrm>
      </p:grpSpPr>
      <p:sp>
        <p:nvSpPr>
          <p:cNvPr id="112" name="Google Shape;112;p4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40"/>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680"/>
              <a:buNone/>
              <a:defRPr sz="2400" b="1"/>
            </a:lvl1pPr>
            <a:lvl2pPr marL="914400" lvl="1" indent="-228600" algn="l">
              <a:spcBef>
                <a:spcPts val="400"/>
              </a:spcBef>
              <a:spcAft>
                <a:spcPts val="0"/>
              </a:spcAft>
              <a:buSzPts val="1400"/>
              <a:buNone/>
              <a:defRPr sz="2000" b="1"/>
            </a:lvl2pPr>
            <a:lvl3pPr marL="1371600" lvl="2" indent="-228600" algn="l">
              <a:spcBef>
                <a:spcPts val="360"/>
              </a:spcBef>
              <a:spcAft>
                <a:spcPts val="0"/>
              </a:spcAft>
              <a:buSzPts val="1260"/>
              <a:buNone/>
              <a:defRPr sz="1800" b="1"/>
            </a:lvl3pPr>
            <a:lvl4pPr marL="1828800" lvl="3" indent="-228600" algn="l">
              <a:spcBef>
                <a:spcPts val="320"/>
              </a:spcBef>
              <a:spcAft>
                <a:spcPts val="0"/>
              </a:spcAft>
              <a:buSzPts val="1200"/>
              <a:buNone/>
              <a:defRPr sz="1600" b="1"/>
            </a:lvl4pPr>
            <a:lvl5pPr marL="2286000" lvl="4" indent="-228600" algn="l">
              <a:spcBef>
                <a:spcPts val="320"/>
              </a:spcBef>
              <a:spcAft>
                <a:spcPts val="0"/>
              </a:spcAft>
              <a:buSzPts val="1280"/>
              <a:buNone/>
              <a:defRPr sz="1600" b="1"/>
            </a:lvl5pPr>
            <a:lvl6pPr marL="2743200" lvl="5" indent="-228600" algn="l">
              <a:spcBef>
                <a:spcPts val="320"/>
              </a:spcBef>
              <a:spcAft>
                <a:spcPts val="0"/>
              </a:spcAft>
              <a:buSzPts val="1280"/>
              <a:buNone/>
              <a:defRPr sz="1600" b="1"/>
            </a:lvl6pPr>
            <a:lvl7pPr marL="3200400" lvl="6" indent="-228600" algn="l">
              <a:spcBef>
                <a:spcPts val="320"/>
              </a:spcBef>
              <a:spcAft>
                <a:spcPts val="0"/>
              </a:spcAft>
              <a:buSzPts val="1280"/>
              <a:buNone/>
              <a:defRPr sz="1600" b="1"/>
            </a:lvl7pPr>
            <a:lvl8pPr marL="3657600" lvl="7" indent="-228600" algn="l">
              <a:spcBef>
                <a:spcPts val="320"/>
              </a:spcBef>
              <a:spcAft>
                <a:spcPts val="0"/>
              </a:spcAft>
              <a:buSzPts val="1280"/>
              <a:buNone/>
              <a:defRPr sz="1600" b="1"/>
            </a:lvl8pPr>
            <a:lvl9pPr marL="4114800" lvl="8" indent="-228600" algn="l">
              <a:spcBef>
                <a:spcPts val="320"/>
              </a:spcBef>
              <a:spcAft>
                <a:spcPts val="0"/>
              </a:spcAft>
              <a:buSzPts val="1280"/>
              <a:buNone/>
              <a:defRPr sz="1600" b="1"/>
            </a:lvl9pPr>
          </a:lstStyle>
          <a:p>
            <a:endParaRPr/>
          </a:p>
        </p:txBody>
      </p:sp>
      <p:sp>
        <p:nvSpPr>
          <p:cNvPr id="114" name="Google Shape;114;p40"/>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35280" algn="l">
              <a:spcBef>
                <a:spcPts val="480"/>
              </a:spcBef>
              <a:spcAft>
                <a:spcPts val="0"/>
              </a:spcAft>
              <a:buSzPts val="1680"/>
              <a:buChar char="●"/>
              <a:defRPr sz="2400"/>
            </a:lvl1pPr>
            <a:lvl2pPr marL="914400" lvl="1" indent="-317500" algn="l">
              <a:spcBef>
                <a:spcPts val="400"/>
              </a:spcBef>
              <a:spcAft>
                <a:spcPts val="0"/>
              </a:spcAft>
              <a:buSzPts val="1400"/>
              <a:buChar char="●"/>
              <a:defRPr sz="2000"/>
            </a:lvl2pPr>
            <a:lvl3pPr marL="1371600" lvl="2" indent="-308610" algn="l">
              <a:spcBef>
                <a:spcPts val="360"/>
              </a:spcBef>
              <a:spcAft>
                <a:spcPts val="0"/>
              </a:spcAft>
              <a:buSzPts val="1260"/>
              <a:buChar char="●"/>
              <a:defRPr sz="1800"/>
            </a:lvl3pPr>
            <a:lvl4pPr marL="1828800" lvl="3" indent="-304800" algn="l">
              <a:spcBef>
                <a:spcPts val="320"/>
              </a:spcBef>
              <a:spcAft>
                <a:spcPts val="0"/>
              </a:spcAft>
              <a:buSzPts val="1200"/>
              <a:buChar char="▪"/>
              <a:defRPr sz="1600"/>
            </a:lvl4pPr>
            <a:lvl5pPr marL="2286000" lvl="4" indent="-309880" algn="l">
              <a:spcBef>
                <a:spcPts val="320"/>
              </a:spcBef>
              <a:spcAft>
                <a:spcPts val="0"/>
              </a:spcAft>
              <a:buSzPts val="1280"/>
              <a:buChar char="▪"/>
              <a:defRPr sz="1600"/>
            </a:lvl5pPr>
            <a:lvl6pPr marL="2743200" lvl="5" indent="-309880" algn="l">
              <a:spcBef>
                <a:spcPts val="320"/>
              </a:spcBef>
              <a:spcAft>
                <a:spcPts val="0"/>
              </a:spcAft>
              <a:buSzPts val="1280"/>
              <a:buChar char="▪"/>
              <a:defRPr sz="1600"/>
            </a:lvl6pPr>
            <a:lvl7pPr marL="3200400" lvl="6" indent="-309880" algn="l">
              <a:spcBef>
                <a:spcPts val="320"/>
              </a:spcBef>
              <a:spcAft>
                <a:spcPts val="0"/>
              </a:spcAft>
              <a:buSzPts val="1280"/>
              <a:buChar char="▪"/>
              <a:defRPr sz="1600"/>
            </a:lvl7pPr>
            <a:lvl8pPr marL="3657600" lvl="7" indent="-309880" algn="l">
              <a:spcBef>
                <a:spcPts val="320"/>
              </a:spcBef>
              <a:spcAft>
                <a:spcPts val="0"/>
              </a:spcAft>
              <a:buSzPts val="1280"/>
              <a:buChar char="▪"/>
              <a:defRPr sz="1600"/>
            </a:lvl8pPr>
            <a:lvl9pPr marL="4114800" lvl="8" indent="-309880" algn="l">
              <a:spcBef>
                <a:spcPts val="320"/>
              </a:spcBef>
              <a:spcAft>
                <a:spcPts val="0"/>
              </a:spcAft>
              <a:buSzPts val="1280"/>
              <a:buChar char="▪"/>
              <a:defRPr sz="1600"/>
            </a:lvl9pPr>
          </a:lstStyle>
          <a:p>
            <a:endParaRPr/>
          </a:p>
        </p:txBody>
      </p:sp>
      <p:sp>
        <p:nvSpPr>
          <p:cNvPr id="115" name="Google Shape;115;p40"/>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680"/>
              <a:buNone/>
              <a:defRPr sz="2400" b="1"/>
            </a:lvl1pPr>
            <a:lvl2pPr marL="914400" lvl="1" indent="-228600" algn="l">
              <a:spcBef>
                <a:spcPts val="400"/>
              </a:spcBef>
              <a:spcAft>
                <a:spcPts val="0"/>
              </a:spcAft>
              <a:buSzPts val="1400"/>
              <a:buNone/>
              <a:defRPr sz="2000" b="1"/>
            </a:lvl2pPr>
            <a:lvl3pPr marL="1371600" lvl="2" indent="-228600" algn="l">
              <a:spcBef>
                <a:spcPts val="360"/>
              </a:spcBef>
              <a:spcAft>
                <a:spcPts val="0"/>
              </a:spcAft>
              <a:buSzPts val="1260"/>
              <a:buNone/>
              <a:defRPr sz="1800" b="1"/>
            </a:lvl3pPr>
            <a:lvl4pPr marL="1828800" lvl="3" indent="-228600" algn="l">
              <a:spcBef>
                <a:spcPts val="320"/>
              </a:spcBef>
              <a:spcAft>
                <a:spcPts val="0"/>
              </a:spcAft>
              <a:buSzPts val="1200"/>
              <a:buNone/>
              <a:defRPr sz="1600" b="1"/>
            </a:lvl4pPr>
            <a:lvl5pPr marL="2286000" lvl="4" indent="-228600" algn="l">
              <a:spcBef>
                <a:spcPts val="320"/>
              </a:spcBef>
              <a:spcAft>
                <a:spcPts val="0"/>
              </a:spcAft>
              <a:buSzPts val="1280"/>
              <a:buNone/>
              <a:defRPr sz="1600" b="1"/>
            </a:lvl5pPr>
            <a:lvl6pPr marL="2743200" lvl="5" indent="-228600" algn="l">
              <a:spcBef>
                <a:spcPts val="320"/>
              </a:spcBef>
              <a:spcAft>
                <a:spcPts val="0"/>
              </a:spcAft>
              <a:buSzPts val="1280"/>
              <a:buNone/>
              <a:defRPr sz="1600" b="1"/>
            </a:lvl6pPr>
            <a:lvl7pPr marL="3200400" lvl="6" indent="-228600" algn="l">
              <a:spcBef>
                <a:spcPts val="320"/>
              </a:spcBef>
              <a:spcAft>
                <a:spcPts val="0"/>
              </a:spcAft>
              <a:buSzPts val="1280"/>
              <a:buNone/>
              <a:defRPr sz="1600" b="1"/>
            </a:lvl7pPr>
            <a:lvl8pPr marL="3657600" lvl="7" indent="-228600" algn="l">
              <a:spcBef>
                <a:spcPts val="320"/>
              </a:spcBef>
              <a:spcAft>
                <a:spcPts val="0"/>
              </a:spcAft>
              <a:buSzPts val="1280"/>
              <a:buNone/>
              <a:defRPr sz="1600" b="1"/>
            </a:lvl8pPr>
            <a:lvl9pPr marL="4114800" lvl="8" indent="-228600" algn="l">
              <a:spcBef>
                <a:spcPts val="320"/>
              </a:spcBef>
              <a:spcAft>
                <a:spcPts val="0"/>
              </a:spcAft>
              <a:buSzPts val="1280"/>
              <a:buNone/>
              <a:defRPr sz="1600" b="1"/>
            </a:lvl9pPr>
          </a:lstStyle>
          <a:p>
            <a:endParaRPr/>
          </a:p>
        </p:txBody>
      </p:sp>
      <p:sp>
        <p:nvSpPr>
          <p:cNvPr id="116" name="Google Shape;116;p40"/>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35280" algn="l">
              <a:spcBef>
                <a:spcPts val="480"/>
              </a:spcBef>
              <a:spcAft>
                <a:spcPts val="0"/>
              </a:spcAft>
              <a:buSzPts val="1680"/>
              <a:buChar char="●"/>
              <a:defRPr sz="2400"/>
            </a:lvl1pPr>
            <a:lvl2pPr marL="914400" lvl="1" indent="-317500" algn="l">
              <a:spcBef>
                <a:spcPts val="400"/>
              </a:spcBef>
              <a:spcAft>
                <a:spcPts val="0"/>
              </a:spcAft>
              <a:buSzPts val="1400"/>
              <a:buChar char="●"/>
              <a:defRPr sz="2000"/>
            </a:lvl2pPr>
            <a:lvl3pPr marL="1371600" lvl="2" indent="-308610" algn="l">
              <a:spcBef>
                <a:spcPts val="360"/>
              </a:spcBef>
              <a:spcAft>
                <a:spcPts val="0"/>
              </a:spcAft>
              <a:buSzPts val="1260"/>
              <a:buChar char="●"/>
              <a:defRPr sz="1800"/>
            </a:lvl3pPr>
            <a:lvl4pPr marL="1828800" lvl="3" indent="-304800" algn="l">
              <a:spcBef>
                <a:spcPts val="320"/>
              </a:spcBef>
              <a:spcAft>
                <a:spcPts val="0"/>
              </a:spcAft>
              <a:buSzPts val="1200"/>
              <a:buChar char="▪"/>
              <a:defRPr sz="1600"/>
            </a:lvl4pPr>
            <a:lvl5pPr marL="2286000" lvl="4" indent="-309880" algn="l">
              <a:spcBef>
                <a:spcPts val="320"/>
              </a:spcBef>
              <a:spcAft>
                <a:spcPts val="0"/>
              </a:spcAft>
              <a:buSzPts val="1280"/>
              <a:buChar char="▪"/>
              <a:defRPr sz="1600"/>
            </a:lvl5pPr>
            <a:lvl6pPr marL="2743200" lvl="5" indent="-309880" algn="l">
              <a:spcBef>
                <a:spcPts val="320"/>
              </a:spcBef>
              <a:spcAft>
                <a:spcPts val="0"/>
              </a:spcAft>
              <a:buSzPts val="1280"/>
              <a:buChar char="▪"/>
              <a:defRPr sz="1600"/>
            </a:lvl6pPr>
            <a:lvl7pPr marL="3200400" lvl="6" indent="-309880" algn="l">
              <a:spcBef>
                <a:spcPts val="320"/>
              </a:spcBef>
              <a:spcAft>
                <a:spcPts val="0"/>
              </a:spcAft>
              <a:buSzPts val="1280"/>
              <a:buChar char="▪"/>
              <a:defRPr sz="1600"/>
            </a:lvl7pPr>
            <a:lvl8pPr marL="3657600" lvl="7" indent="-309880" algn="l">
              <a:spcBef>
                <a:spcPts val="320"/>
              </a:spcBef>
              <a:spcAft>
                <a:spcPts val="0"/>
              </a:spcAft>
              <a:buSzPts val="1280"/>
              <a:buChar char="▪"/>
              <a:defRPr sz="1600"/>
            </a:lvl8pPr>
            <a:lvl9pPr marL="4114800" lvl="8" indent="-309880" algn="l">
              <a:spcBef>
                <a:spcPts val="320"/>
              </a:spcBef>
              <a:spcAft>
                <a:spcPts val="0"/>
              </a:spcAft>
              <a:buSzPts val="1280"/>
              <a:buChar char="▪"/>
              <a:defRPr sz="1600"/>
            </a:lvl9pPr>
          </a:lstStyle>
          <a:p>
            <a:endParaRPr/>
          </a:p>
        </p:txBody>
      </p:sp>
      <p:sp>
        <p:nvSpPr>
          <p:cNvPr id="117" name="Google Shape;117;p40"/>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4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40"/>
          <p:cNvSpPr txBox="1">
            <a:spLocks noGrp="1"/>
          </p:cNvSpPr>
          <p:nvPr>
            <p:ph type="sldNum" idx="12"/>
          </p:nvPr>
        </p:nvSpPr>
        <p:spPr>
          <a:xfrm>
            <a:off x="7010400" y="-1270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0"/>
        <p:cNvGrpSpPr/>
        <p:nvPr/>
      </p:nvGrpSpPr>
      <p:grpSpPr>
        <a:xfrm>
          <a:off x="0" y="0"/>
          <a:ext cx="0" cy="0"/>
          <a:chOff x="0" y="0"/>
          <a:chExt cx="0" cy="0"/>
        </a:xfrm>
      </p:grpSpPr>
      <p:sp>
        <p:nvSpPr>
          <p:cNvPr id="121" name="Google Shape;121;p41"/>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41"/>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4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41"/>
          <p:cNvSpPr txBox="1">
            <a:spLocks noGrp="1"/>
          </p:cNvSpPr>
          <p:nvPr>
            <p:ph type="sldNum" idx="12"/>
          </p:nvPr>
        </p:nvSpPr>
        <p:spPr>
          <a:xfrm>
            <a:off x="7010400" y="-1270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5"/>
        <p:cNvGrpSpPr/>
        <p:nvPr/>
      </p:nvGrpSpPr>
      <p:grpSpPr>
        <a:xfrm>
          <a:off x="0" y="0"/>
          <a:ext cx="0" cy="0"/>
          <a:chOff x="0" y="0"/>
          <a:chExt cx="0" cy="0"/>
        </a:xfrm>
      </p:grpSpPr>
      <p:sp>
        <p:nvSpPr>
          <p:cNvPr id="126" name="Google Shape;126;p4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4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370840" algn="l">
              <a:spcBef>
                <a:spcPts val="640"/>
              </a:spcBef>
              <a:spcAft>
                <a:spcPts val="0"/>
              </a:spcAft>
              <a:buSzPts val="2240"/>
              <a:buChar char="●"/>
              <a:defRPr sz="3200"/>
            </a:lvl1pPr>
            <a:lvl2pPr marL="914400" lvl="1" indent="-353060" algn="l">
              <a:spcBef>
                <a:spcPts val="560"/>
              </a:spcBef>
              <a:spcAft>
                <a:spcPts val="0"/>
              </a:spcAft>
              <a:buSzPts val="1960"/>
              <a:buChar char="●"/>
              <a:defRPr sz="2800"/>
            </a:lvl2pPr>
            <a:lvl3pPr marL="1371600" lvl="2" indent="-335280" algn="l">
              <a:spcBef>
                <a:spcPts val="480"/>
              </a:spcBef>
              <a:spcAft>
                <a:spcPts val="0"/>
              </a:spcAft>
              <a:buSzPts val="1680"/>
              <a:buChar char="●"/>
              <a:defRPr sz="2400"/>
            </a:lvl3pPr>
            <a:lvl4pPr marL="1828800" lvl="3" indent="-323850" algn="l">
              <a:spcBef>
                <a:spcPts val="400"/>
              </a:spcBef>
              <a:spcAft>
                <a:spcPts val="0"/>
              </a:spcAft>
              <a:buSzPts val="1500"/>
              <a:buChar char="▪"/>
              <a:defRPr sz="2000"/>
            </a:lvl4pPr>
            <a:lvl5pPr marL="2286000" lvl="4" indent="-330200" algn="l">
              <a:spcBef>
                <a:spcPts val="400"/>
              </a:spcBef>
              <a:spcAft>
                <a:spcPts val="0"/>
              </a:spcAft>
              <a:buSzPts val="1600"/>
              <a:buChar char="▪"/>
              <a:defRPr sz="2000"/>
            </a:lvl5pPr>
            <a:lvl6pPr marL="2743200" lvl="5" indent="-330200" algn="l">
              <a:spcBef>
                <a:spcPts val="400"/>
              </a:spcBef>
              <a:spcAft>
                <a:spcPts val="0"/>
              </a:spcAft>
              <a:buSzPts val="1600"/>
              <a:buChar char="▪"/>
              <a:defRPr sz="2000"/>
            </a:lvl6pPr>
            <a:lvl7pPr marL="3200400" lvl="6" indent="-330200" algn="l">
              <a:spcBef>
                <a:spcPts val="400"/>
              </a:spcBef>
              <a:spcAft>
                <a:spcPts val="0"/>
              </a:spcAft>
              <a:buSzPts val="1600"/>
              <a:buChar char="▪"/>
              <a:defRPr sz="2000"/>
            </a:lvl7pPr>
            <a:lvl8pPr marL="3657600" lvl="7" indent="-330200" algn="l">
              <a:spcBef>
                <a:spcPts val="400"/>
              </a:spcBef>
              <a:spcAft>
                <a:spcPts val="0"/>
              </a:spcAft>
              <a:buSzPts val="1600"/>
              <a:buChar char="▪"/>
              <a:defRPr sz="2000"/>
            </a:lvl8pPr>
            <a:lvl9pPr marL="4114800" lvl="8" indent="-330200" algn="l">
              <a:spcBef>
                <a:spcPts val="400"/>
              </a:spcBef>
              <a:spcAft>
                <a:spcPts val="0"/>
              </a:spcAft>
              <a:buSzPts val="1600"/>
              <a:buChar char="▪"/>
              <a:defRPr sz="2000"/>
            </a:lvl9pPr>
          </a:lstStyle>
          <a:p>
            <a:endParaRPr/>
          </a:p>
        </p:txBody>
      </p:sp>
      <p:sp>
        <p:nvSpPr>
          <p:cNvPr id="128" name="Google Shape;128;p4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980"/>
              <a:buNone/>
              <a:defRPr sz="1400"/>
            </a:lvl1pPr>
            <a:lvl2pPr marL="914400" lvl="1" indent="-228600" algn="l">
              <a:spcBef>
                <a:spcPts val="240"/>
              </a:spcBef>
              <a:spcAft>
                <a:spcPts val="0"/>
              </a:spcAft>
              <a:buSzPts val="840"/>
              <a:buNone/>
              <a:defRPr sz="1200"/>
            </a:lvl2pPr>
            <a:lvl3pPr marL="1371600" lvl="2" indent="-228600" algn="l">
              <a:spcBef>
                <a:spcPts val="200"/>
              </a:spcBef>
              <a:spcAft>
                <a:spcPts val="0"/>
              </a:spcAft>
              <a:buSzPts val="700"/>
              <a:buNone/>
              <a:defRPr sz="1000"/>
            </a:lvl3pPr>
            <a:lvl4pPr marL="1828800" lvl="3" indent="-228600" algn="l">
              <a:spcBef>
                <a:spcPts val="180"/>
              </a:spcBef>
              <a:spcAft>
                <a:spcPts val="0"/>
              </a:spcAft>
              <a:buSzPts val="675"/>
              <a:buNone/>
              <a:defRPr sz="900"/>
            </a:lvl4pPr>
            <a:lvl5pPr marL="2286000" lvl="4" indent="-228600" algn="l">
              <a:spcBef>
                <a:spcPts val="180"/>
              </a:spcBef>
              <a:spcAft>
                <a:spcPts val="0"/>
              </a:spcAft>
              <a:buSzPts val="720"/>
              <a:buNone/>
              <a:defRPr sz="900"/>
            </a:lvl5pPr>
            <a:lvl6pPr marL="2743200" lvl="5" indent="-228600" algn="l">
              <a:spcBef>
                <a:spcPts val="180"/>
              </a:spcBef>
              <a:spcAft>
                <a:spcPts val="0"/>
              </a:spcAft>
              <a:buSzPts val="720"/>
              <a:buNone/>
              <a:defRPr sz="900"/>
            </a:lvl6pPr>
            <a:lvl7pPr marL="3200400" lvl="6" indent="-228600" algn="l">
              <a:spcBef>
                <a:spcPts val="180"/>
              </a:spcBef>
              <a:spcAft>
                <a:spcPts val="0"/>
              </a:spcAft>
              <a:buSzPts val="720"/>
              <a:buNone/>
              <a:defRPr sz="900"/>
            </a:lvl7pPr>
            <a:lvl8pPr marL="3657600" lvl="7" indent="-228600" algn="l">
              <a:spcBef>
                <a:spcPts val="180"/>
              </a:spcBef>
              <a:spcAft>
                <a:spcPts val="0"/>
              </a:spcAft>
              <a:buSzPts val="720"/>
              <a:buNone/>
              <a:defRPr sz="900"/>
            </a:lvl8pPr>
            <a:lvl9pPr marL="4114800" lvl="8" indent="-228600" algn="l">
              <a:spcBef>
                <a:spcPts val="180"/>
              </a:spcBef>
              <a:spcAft>
                <a:spcPts val="0"/>
              </a:spcAft>
              <a:buSzPts val="720"/>
              <a:buNone/>
              <a:defRPr sz="900"/>
            </a:lvl9pPr>
          </a:lstStyle>
          <a:p>
            <a:endParaRPr/>
          </a:p>
        </p:txBody>
      </p:sp>
      <p:sp>
        <p:nvSpPr>
          <p:cNvPr id="129" name="Google Shape;129;p42"/>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4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42"/>
          <p:cNvSpPr txBox="1">
            <a:spLocks noGrp="1"/>
          </p:cNvSpPr>
          <p:nvPr>
            <p:ph type="sldNum" idx="12"/>
          </p:nvPr>
        </p:nvSpPr>
        <p:spPr>
          <a:xfrm>
            <a:off x="7010400" y="-1270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2"/>
        <p:cNvGrpSpPr/>
        <p:nvPr/>
      </p:nvGrpSpPr>
      <p:grpSpPr>
        <a:xfrm>
          <a:off x="0" y="0"/>
          <a:ext cx="0" cy="0"/>
          <a:chOff x="0" y="0"/>
          <a:chExt cx="0" cy="0"/>
        </a:xfrm>
      </p:grpSpPr>
      <p:sp>
        <p:nvSpPr>
          <p:cNvPr id="133" name="Google Shape;133;p4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43"/>
          <p:cNvSpPr>
            <a:spLocks noGrp="1"/>
          </p:cNvSpPr>
          <p:nvPr>
            <p:ph type="pic" idx="2"/>
          </p:nvPr>
        </p:nvSpPr>
        <p:spPr>
          <a:xfrm>
            <a:off x="1792288" y="612775"/>
            <a:ext cx="5486400" cy="4114800"/>
          </a:xfrm>
          <a:prstGeom prst="rect">
            <a:avLst/>
          </a:prstGeom>
          <a:noFill/>
          <a:ln>
            <a:noFill/>
          </a:ln>
        </p:spPr>
      </p:sp>
      <p:sp>
        <p:nvSpPr>
          <p:cNvPr id="135" name="Google Shape;135;p4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980"/>
              <a:buNone/>
              <a:defRPr sz="1400"/>
            </a:lvl1pPr>
            <a:lvl2pPr marL="914400" lvl="1" indent="-228600" algn="l">
              <a:spcBef>
                <a:spcPts val="240"/>
              </a:spcBef>
              <a:spcAft>
                <a:spcPts val="0"/>
              </a:spcAft>
              <a:buSzPts val="840"/>
              <a:buNone/>
              <a:defRPr sz="1200"/>
            </a:lvl2pPr>
            <a:lvl3pPr marL="1371600" lvl="2" indent="-228600" algn="l">
              <a:spcBef>
                <a:spcPts val="200"/>
              </a:spcBef>
              <a:spcAft>
                <a:spcPts val="0"/>
              </a:spcAft>
              <a:buSzPts val="700"/>
              <a:buNone/>
              <a:defRPr sz="1000"/>
            </a:lvl3pPr>
            <a:lvl4pPr marL="1828800" lvl="3" indent="-228600" algn="l">
              <a:spcBef>
                <a:spcPts val="180"/>
              </a:spcBef>
              <a:spcAft>
                <a:spcPts val="0"/>
              </a:spcAft>
              <a:buSzPts val="675"/>
              <a:buNone/>
              <a:defRPr sz="900"/>
            </a:lvl4pPr>
            <a:lvl5pPr marL="2286000" lvl="4" indent="-228600" algn="l">
              <a:spcBef>
                <a:spcPts val="180"/>
              </a:spcBef>
              <a:spcAft>
                <a:spcPts val="0"/>
              </a:spcAft>
              <a:buSzPts val="720"/>
              <a:buNone/>
              <a:defRPr sz="900"/>
            </a:lvl5pPr>
            <a:lvl6pPr marL="2743200" lvl="5" indent="-228600" algn="l">
              <a:spcBef>
                <a:spcPts val="180"/>
              </a:spcBef>
              <a:spcAft>
                <a:spcPts val="0"/>
              </a:spcAft>
              <a:buSzPts val="720"/>
              <a:buNone/>
              <a:defRPr sz="900"/>
            </a:lvl6pPr>
            <a:lvl7pPr marL="3200400" lvl="6" indent="-228600" algn="l">
              <a:spcBef>
                <a:spcPts val="180"/>
              </a:spcBef>
              <a:spcAft>
                <a:spcPts val="0"/>
              </a:spcAft>
              <a:buSzPts val="720"/>
              <a:buNone/>
              <a:defRPr sz="900"/>
            </a:lvl7pPr>
            <a:lvl8pPr marL="3657600" lvl="7" indent="-228600" algn="l">
              <a:spcBef>
                <a:spcPts val="180"/>
              </a:spcBef>
              <a:spcAft>
                <a:spcPts val="0"/>
              </a:spcAft>
              <a:buSzPts val="720"/>
              <a:buNone/>
              <a:defRPr sz="900"/>
            </a:lvl8pPr>
            <a:lvl9pPr marL="4114800" lvl="8" indent="-228600" algn="l">
              <a:spcBef>
                <a:spcPts val="180"/>
              </a:spcBef>
              <a:spcAft>
                <a:spcPts val="0"/>
              </a:spcAft>
              <a:buSzPts val="720"/>
              <a:buNone/>
              <a:defRPr sz="900"/>
            </a:lvl9pPr>
          </a:lstStyle>
          <a:p>
            <a:endParaRPr/>
          </a:p>
        </p:txBody>
      </p:sp>
      <p:sp>
        <p:nvSpPr>
          <p:cNvPr id="136" name="Google Shape;136;p43"/>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4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43"/>
          <p:cNvSpPr txBox="1">
            <a:spLocks noGrp="1"/>
          </p:cNvSpPr>
          <p:nvPr>
            <p:ph type="sldNum" idx="12"/>
          </p:nvPr>
        </p:nvSpPr>
        <p:spPr>
          <a:xfrm>
            <a:off x="7010400" y="-1270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34"/>
          <p:cNvCxnSpPr/>
          <p:nvPr/>
        </p:nvCxnSpPr>
        <p:spPr>
          <a:xfrm>
            <a:off x="7962900" y="152400"/>
            <a:ext cx="0" cy="1524000"/>
          </a:xfrm>
          <a:prstGeom prst="straightConnector1">
            <a:avLst/>
          </a:prstGeom>
          <a:noFill/>
          <a:ln w="9525" cap="flat" cmpd="sng">
            <a:solidFill>
              <a:schemeClr val="dk1"/>
            </a:solidFill>
            <a:prstDash val="solid"/>
            <a:round/>
            <a:headEnd type="none" w="med" len="med"/>
            <a:tailEnd type="none" w="med" len="med"/>
          </a:ln>
        </p:spPr>
      </p:cxnSp>
      <p:sp>
        <p:nvSpPr>
          <p:cNvPr id="11" name="Google Shape;11;p34"/>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3900" b="1"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3900" b="1"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3900" b="1"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3900" b="1"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3900" b="1"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3900" b="1"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3900" b="1"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3900" b="1"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3900" b="1" i="0" u="none" strike="noStrike" cap="none">
                <a:solidFill>
                  <a:schemeClr val="dk2"/>
                </a:solidFill>
                <a:latin typeface="Arial"/>
                <a:ea typeface="Arial"/>
                <a:cs typeface="Arial"/>
                <a:sym typeface="Arial"/>
              </a:defRPr>
            </a:lvl9pPr>
          </a:lstStyle>
          <a:p>
            <a:endParaRPr/>
          </a:p>
        </p:txBody>
      </p:sp>
      <p:sp>
        <p:nvSpPr>
          <p:cNvPr id="12" name="Google Shape;12;p34"/>
          <p:cNvSpPr txBox="1">
            <a:spLocks noGrp="1"/>
          </p:cNvSpPr>
          <p:nvPr>
            <p:ph type="body" idx="1"/>
          </p:nvPr>
        </p:nvSpPr>
        <p:spPr>
          <a:xfrm>
            <a:off x="457200" y="1719263"/>
            <a:ext cx="8229600" cy="4411662"/>
          </a:xfrm>
          <a:prstGeom prst="rect">
            <a:avLst/>
          </a:prstGeom>
          <a:noFill/>
          <a:ln>
            <a:noFill/>
          </a:ln>
        </p:spPr>
        <p:txBody>
          <a:bodyPr spcFirstLastPara="1" wrap="square" lIns="91425" tIns="45700" rIns="91425" bIns="45700" anchor="t" anchorCtr="0">
            <a:noAutofit/>
          </a:bodyPr>
          <a:lstStyle>
            <a:lvl1pPr marL="457200" marR="0" lvl="0" indent="-361950" algn="l" rtl="0">
              <a:spcBef>
                <a:spcPts val="600"/>
              </a:spcBef>
              <a:spcAft>
                <a:spcPts val="0"/>
              </a:spcAft>
              <a:buClr>
                <a:schemeClr val="dk2"/>
              </a:buClr>
              <a:buSzPts val="2100"/>
              <a:buFont typeface="Noto Sans Symbols"/>
              <a:buChar char="●"/>
              <a:defRPr sz="3000" b="0" i="0" u="none" strike="noStrike" cap="none">
                <a:solidFill>
                  <a:schemeClr val="dk1"/>
                </a:solidFill>
                <a:latin typeface="Arial"/>
                <a:ea typeface="Arial"/>
                <a:cs typeface="Arial"/>
                <a:sym typeface="Arial"/>
              </a:defRPr>
            </a:lvl1pPr>
            <a:lvl2pPr marL="914400" marR="0" lvl="1" indent="-344170" algn="l" rtl="0">
              <a:spcBef>
                <a:spcPts val="520"/>
              </a:spcBef>
              <a:spcAft>
                <a:spcPts val="0"/>
              </a:spcAft>
              <a:buClr>
                <a:schemeClr val="accent2"/>
              </a:buClr>
              <a:buSzPts val="1820"/>
              <a:buFont typeface="Noto Sans Symbols"/>
              <a:buChar char="●"/>
              <a:defRPr sz="2600" b="0" i="0" u="none" strike="noStrike" cap="none">
                <a:solidFill>
                  <a:schemeClr val="dk1"/>
                </a:solidFill>
                <a:latin typeface="Arial"/>
                <a:ea typeface="Arial"/>
                <a:cs typeface="Arial"/>
                <a:sym typeface="Arial"/>
              </a:defRPr>
            </a:lvl2pPr>
            <a:lvl3pPr marL="1371600" marR="0" lvl="2" indent="-330835" algn="l" rtl="0">
              <a:spcBef>
                <a:spcPts val="460"/>
              </a:spcBef>
              <a:spcAft>
                <a:spcPts val="0"/>
              </a:spcAft>
              <a:buClr>
                <a:schemeClr val="accent1"/>
              </a:buClr>
              <a:buSzPts val="1610"/>
              <a:buFont typeface="Noto Sans Symbols"/>
              <a:buChar char="●"/>
              <a:defRPr sz="2300" b="0" i="0" u="none" strike="noStrike" cap="none">
                <a:solidFill>
                  <a:schemeClr val="dk1"/>
                </a:solidFill>
                <a:latin typeface="Arial"/>
                <a:ea typeface="Arial"/>
                <a:cs typeface="Arial"/>
                <a:sym typeface="Arial"/>
              </a:defRPr>
            </a:lvl3pPr>
            <a:lvl4pPr marL="1828800" marR="0" lvl="3" indent="-323850" algn="l" rtl="0">
              <a:spcBef>
                <a:spcPts val="400"/>
              </a:spcBef>
              <a:spcAft>
                <a:spcPts val="0"/>
              </a:spcAft>
              <a:buClr>
                <a:schemeClr val="dk2"/>
              </a:buClr>
              <a:buSzPts val="1500"/>
              <a:buFont typeface="Noto Sans Symbols"/>
              <a:buChar char="▪"/>
              <a:defRPr sz="2000" b="0" i="0" u="none" strike="noStrike" cap="none">
                <a:solidFill>
                  <a:schemeClr val="dk1"/>
                </a:solidFill>
                <a:latin typeface="Arial"/>
                <a:ea typeface="Arial"/>
                <a:cs typeface="Arial"/>
                <a:sym typeface="Arial"/>
              </a:defRPr>
            </a:lvl4pPr>
            <a:lvl5pPr marL="2286000" marR="0" lvl="4"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5pPr>
            <a:lvl6pPr marL="2743200" marR="0" lvl="5"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6pPr>
            <a:lvl7pPr marL="3200400" marR="0" lvl="6"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7pPr>
            <a:lvl8pPr marL="3657600" marR="0" lvl="7"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8pPr>
            <a:lvl9pPr marL="4114800" marR="0" lvl="8"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9pPr>
          </a:lstStyle>
          <a:p>
            <a:endParaRPr/>
          </a:p>
        </p:txBody>
      </p:sp>
      <p:sp>
        <p:nvSpPr>
          <p:cNvPr id="13" name="Google Shape;13;p34"/>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3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 name="Google Shape;15;p34"/>
          <p:cNvSpPr txBox="1">
            <a:spLocks noGrp="1"/>
          </p:cNvSpPr>
          <p:nvPr>
            <p:ph type="sldNum" idx="12"/>
          </p:nvPr>
        </p:nvSpPr>
        <p:spPr>
          <a:xfrm>
            <a:off x="7010400" y="-12700"/>
            <a:ext cx="2133600" cy="4572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grpSp>
        <p:nvGrpSpPr>
          <p:cNvPr id="16" name="Google Shape;16;p34"/>
          <p:cNvGrpSpPr/>
          <p:nvPr/>
        </p:nvGrpSpPr>
        <p:grpSpPr>
          <a:xfrm>
            <a:off x="8153400" y="152400"/>
            <a:ext cx="792163" cy="1295400"/>
            <a:chOff x="5136" y="960"/>
            <a:chExt cx="528" cy="864"/>
          </a:xfrm>
        </p:grpSpPr>
        <p:sp>
          <p:nvSpPr>
            <p:cNvPr id="17" name="Google Shape;17;p34"/>
            <p:cNvSpPr/>
            <p:nvPr/>
          </p:nvSpPr>
          <p:spPr>
            <a:xfrm>
              <a:off x="5136" y="960"/>
              <a:ext cx="80"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8" name="Google Shape;18;p34"/>
            <p:cNvSpPr/>
            <p:nvPr/>
          </p:nvSpPr>
          <p:spPr>
            <a:xfrm>
              <a:off x="5248" y="960"/>
              <a:ext cx="79"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9" name="Google Shape;19;p34"/>
            <p:cNvSpPr/>
            <p:nvPr/>
          </p:nvSpPr>
          <p:spPr>
            <a:xfrm>
              <a:off x="5360" y="960"/>
              <a:ext cx="78"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0" name="Google Shape;20;p34"/>
            <p:cNvSpPr/>
            <p:nvPr/>
          </p:nvSpPr>
          <p:spPr>
            <a:xfrm>
              <a:off x="5136" y="1072"/>
              <a:ext cx="80" cy="78"/>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1" name="Google Shape;21;p34"/>
            <p:cNvSpPr/>
            <p:nvPr/>
          </p:nvSpPr>
          <p:spPr>
            <a:xfrm>
              <a:off x="5248" y="1072"/>
              <a:ext cx="79" cy="78"/>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2" name="Google Shape;22;p34"/>
            <p:cNvSpPr/>
            <p:nvPr/>
          </p:nvSpPr>
          <p:spPr>
            <a:xfrm>
              <a:off x="5360" y="1072"/>
              <a:ext cx="78" cy="78"/>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3" name="Google Shape;23;p34"/>
            <p:cNvSpPr/>
            <p:nvPr/>
          </p:nvSpPr>
          <p:spPr>
            <a:xfrm>
              <a:off x="5472" y="1072"/>
              <a:ext cx="78" cy="7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4" name="Google Shape;24;p34"/>
            <p:cNvSpPr/>
            <p:nvPr/>
          </p:nvSpPr>
          <p:spPr>
            <a:xfrm>
              <a:off x="5136" y="1184"/>
              <a:ext cx="80" cy="78"/>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5" name="Google Shape;25;p34"/>
            <p:cNvSpPr/>
            <p:nvPr/>
          </p:nvSpPr>
          <p:spPr>
            <a:xfrm>
              <a:off x="5248" y="1184"/>
              <a:ext cx="79" cy="78"/>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6" name="Google Shape;26;p34"/>
            <p:cNvSpPr/>
            <p:nvPr/>
          </p:nvSpPr>
          <p:spPr>
            <a:xfrm>
              <a:off x="5360" y="1184"/>
              <a:ext cx="78" cy="7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7" name="Google Shape;27;p34"/>
            <p:cNvSpPr/>
            <p:nvPr/>
          </p:nvSpPr>
          <p:spPr>
            <a:xfrm>
              <a:off x="5472" y="1184"/>
              <a:ext cx="78" cy="7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8" name="Google Shape;28;p34"/>
            <p:cNvSpPr/>
            <p:nvPr/>
          </p:nvSpPr>
          <p:spPr>
            <a:xfrm>
              <a:off x="5584" y="1184"/>
              <a:ext cx="80" cy="7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9" name="Google Shape;29;p34"/>
            <p:cNvSpPr/>
            <p:nvPr/>
          </p:nvSpPr>
          <p:spPr>
            <a:xfrm>
              <a:off x="5136" y="1296"/>
              <a:ext cx="80"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0" name="Google Shape;30;p34"/>
            <p:cNvSpPr/>
            <p:nvPr/>
          </p:nvSpPr>
          <p:spPr>
            <a:xfrm>
              <a:off x="5248" y="1296"/>
              <a:ext cx="79"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1" name="Google Shape;31;p34"/>
            <p:cNvSpPr/>
            <p:nvPr/>
          </p:nvSpPr>
          <p:spPr>
            <a:xfrm>
              <a:off x="5360" y="1296"/>
              <a:ext cx="78"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2" name="Google Shape;32;p34"/>
            <p:cNvSpPr/>
            <p:nvPr/>
          </p:nvSpPr>
          <p:spPr>
            <a:xfrm>
              <a:off x="5472" y="1296"/>
              <a:ext cx="78"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3" name="Google Shape;33;p34"/>
            <p:cNvSpPr/>
            <p:nvPr/>
          </p:nvSpPr>
          <p:spPr>
            <a:xfrm>
              <a:off x="5136" y="1408"/>
              <a:ext cx="80"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4" name="Google Shape;34;p34"/>
            <p:cNvSpPr/>
            <p:nvPr/>
          </p:nvSpPr>
          <p:spPr>
            <a:xfrm>
              <a:off x="5248" y="1408"/>
              <a:ext cx="79"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5" name="Google Shape;35;p34"/>
            <p:cNvSpPr/>
            <p:nvPr/>
          </p:nvSpPr>
          <p:spPr>
            <a:xfrm>
              <a:off x="5360" y="1408"/>
              <a:ext cx="78"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6" name="Google Shape;36;p34"/>
            <p:cNvSpPr/>
            <p:nvPr/>
          </p:nvSpPr>
          <p:spPr>
            <a:xfrm>
              <a:off x="5472" y="1408"/>
              <a:ext cx="78"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7" name="Google Shape;37;p34"/>
            <p:cNvSpPr/>
            <p:nvPr/>
          </p:nvSpPr>
          <p:spPr>
            <a:xfrm>
              <a:off x="5584" y="1408"/>
              <a:ext cx="80"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8" name="Google Shape;38;p34"/>
            <p:cNvSpPr/>
            <p:nvPr/>
          </p:nvSpPr>
          <p:spPr>
            <a:xfrm>
              <a:off x="5136" y="1520"/>
              <a:ext cx="80" cy="79"/>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9" name="Google Shape;39;p34"/>
            <p:cNvSpPr/>
            <p:nvPr/>
          </p:nvSpPr>
          <p:spPr>
            <a:xfrm>
              <a:off x="5248" y="1520"/>
              <a:ext cx="79" cy="79"/>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0" name="Google Shape;40;p34"/>
            <p:cNvSpPr/>
            <p:nvPr/>
          </p:nvSpPr>
          <p:spPr>
            <a:xfrm>
              <a:off x="5360" y="1520"/>
              <a:ext cx="78" cy="79"/>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1" name="Google Shape;41;p34"/>
            <p:cNvSpPr/>
            <p:nvPr/>
          </p:nvSpPr>
          <p:spPr>
            <a:xfrm>
              <a:off x="5472" y="1520"/>
              <a:ext cx="78" cy="79"/>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2" name="Google Shape;42;p34"/>
            <p:cNvSpPr/>
            <p:nvPr/>
          </p:nvSpPr>
          <p:spPr>
            <a:xfrm>
              <a:off x="5136" y="1632"/>
              <a:ext cx="80" cy="7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3" name="Google Shape;43;p34"/>
            <p:cNvSpPr/>
            <p:nvPr/>
          </p:nvSpPr>
          <p:spPr>
            <a:xfrm>
              <a:off x="5248" y="1632"/>
              <a:ext cx="79" cy="7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4" name="Google Shape;44;p34"/>
            <p:cNvSpPr/>
            <p:nvPr/>
          </p:nvSpPr>
          <p:spPr>
            <a:xfrm>
              <a:off x="5360" y="1632"/>
              <a:ext cx="78" cy="78"/>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5" name="Google Shape;45;p34"/>
            <p:cNvSpPr/>
            <p:nvPr/>
          </p:nvSpPr>
          <p:spPr>
            <a:xfrm>
              <a:off x="5472" y="1632"/>
              <a:ext cx="78" cy="78"/>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6" name="Google Shape;46;p34"/>
            <p:cNvSpPr/>
            <p:nvPr/>
          </p:nvSpPr>
          <p:spPr>
            <a:xfrm>
              <a:off x="5248" y="1744"/>
              <a:ext cx="79"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7" name="Google Shape;47;p34"/>
            <p:cNvSpPr/>
            <p:nvPr/>
          </p:nvSpPr>
          <p:spPr>
            <a:xfrm>
              <a:off x="5472" y="1744"/>
              <a:ext cx="78"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omments" Target="../comments/commen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56" name="Google Shape;156;p1"/>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t>Infektion</a:t>
            </a:r>
            <a:r>
              <a:rPr lang="en-US" sz="1200" b="1" dirty="0"/>
              <a:t> </a:t>
            </a:r>
            <a:r>
              <a:rPr lang="en-US" sz="1200" b="1" dirty="0" err="1"/>
              <a:t>nach</a:t>
            </a:r>
            <a:r>
              <a:rPr lang="en-US" sz="1200" b="1" dirty="0"/>
              <a:t> </a:t>
            </a:r>
            <a:r>
              <a:rPr lang="en-US" sz="1200" b="1" dirty="0" err="1"/>
              <a:t>einer</a:t>
            </a:r>
            <a:r>
              <a:rPr lang="en-US" sz="1200" b="1" dirty="0"/>
              <a:t> </a:t>
            </a:r>
            <a:r>
              <a:rPr lang="en-US" sz="1200" b="1" dirty="0" err="1"/>
              <a:t>Filteroperation</a:t>
            </a:r>
            <a:endParaRPr dirty="0"/>
          </a:p>
          <a:p>
            <a:pPr marL="692150" lvl="1" indent="-347663" algn="l" rtl="0">
              <a:spcBef>
                <a:spcPts val="240"/>
              </a:spcBef>
              <a:spcAft>
                <a:spcPts val="0"/>
              </a:spcAft>
              <a:buSzPts val="840"/>
              <a:buChar char="●"/>
            </a:pPr>
            <a:r>
              <a:rPr lang="en-US" sz="1200" dirty="0"/>
              <a:t>Kann </a:t>
            </a:r>
            <a:r>
              <a:rPr lang="en-US" sz="1200" dirty="0">
                <a:solidFill>
                  <a:srgbClr val="0000FF"/>
                </a:solidFill>
              </a:rPr>
              <a:t>Tage bis Jahre </a:t>
            </a:r>
            <a:r>
              <a:rPr lang="en-US" sz="1200" dirty="0" err="1"/>
              <a:t>nach</a:t>
            </a:r>
            <a:r>
              <a:rPr lang="en-US" sz="1200" dirty="0"/>
              <a:t> der Operation </a:t>
            </a:r>
            <a:r>
              <a:rPr lang="en-US" sz="1200" dirty="0" err="1"/>
              <a:t>auftreten</a:t>
            </a:r>
            <a:endParaRPr dirty="0"/>
          </a:p>
        </p:txBody>
      </p:sp>
      <p:sp>
        <p:nvSpPr>
          <p:cNvPr id="157" name="Google Shape;157;p1"/>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a:t>
            </a:fld>
            <a:endParaRPr sz="1000" b="0" i="0" u="none" strike="noStrike" cap="none">
              <a:solidFill>
                <a:schemeClr val="dk1"/>
              </a:solidFill>
              <a:latin typeface="Arial"/>
              <a:ea typeface="Arial"/>
              <a:cs typeface="Arial"/>
              <a:sym typeface="Arial"/>
            </a:endParaRPr>
          </a:p>
        </p:txBody>
      </p:sp>
      <p:sp>
        <p:nvSpPr>
          <p:cNvPr id="158" name="Google Shape;158;p1"/>
          <p:cNvSpPr/>
          <p:nvPr/>
        </p:nvSpPr>
        <p:spPr>
          <a:xfrm>
            <a:off x="1554296" y="1308100"/>
            <a:ext cx="1067718" cy="454599"/>
          </a:xfrm>
          <a:prstGeom prst="rect">
            <a:avLst/>
          </a:prstGeom>
          <a:solidFill>
            <a:srgbClr val="CCECFF"/>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b="0" i="0" u="none" strike="noStrike" cap="none" dirty="0">
                <a:solidFill>
                  <a:schemeClr val="dk1"/>
                </a:solidFill>
                <a:latin typeface="Arial"/>
                <a:ea typeface="Arial"/>
                <a:cs typeface="Arial"/>
                <a:sym typeface="Arial"/>
              </a:rPr>
              <a:t>Dauer (</a:t>
            </a:r>
            <a:r>
              <a:rPr lang="en-US" sz="1200" b="0" i="0" u="none" strike="noStrike" cap="none" dirty="0" err="1">
                <a:solidFill>
                  <a:schemeClr val="dk1"/>
                </a:solidFill>
                <a:latin typeface="Arial"/>
                <a:ea typeface="Arial"/>
                <a:cs typeface="Arial"/>
                <a:sym typeface="Arial"/>
              </a:rPr>
              <a:t>Spanne</a:t>
            </a:r>
            <a:r>
              <a:rPr lang="en-US" sz="1200" b="0" i="0" u="none" strike="noStrike" cap="none" dirty="0">
                <a:solidFill>
                  <a:schemeClr val="dk1"/>
                </a:solidFill>
                <a:latin typeface="Arial"/>
                <a:ea typeface="Arial"/>
                <a:cs typeface="Arial"/>
                <a:sym typeface="Arial"/>
              </a:rPr>
              <a:t>)</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10"/>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sz="1000" b="0" i="0" u="none" strike="noStrike" cap="none">
                <a:solidFill>
                  <a:schemeClr val="dk1"/>
                </a:solidFill>
                <a:latin typeface="Arial"/>
                <a:ea typeface="Arial"/>
                <a:cs typeface="Arial"/>
                <a:sym typeface="Arial"/>
              </a:rPr>
              <a:t>10</a:t>
            </a:fld>
            <a:endParaRPr sz="1000" b="0" i="0" u="none" strike="noStrike" cap="none">
              <a:solidFill>
                <a:schemeClr val="dk1"/>
              </a:solidFill>
              <a:latin typeface="Arial"/>
              <a:ea typeface="Arial"/>
              <a:cs typeface="Arial"/>
              <a:sym typeface="Arial"/>
            </a:endParaRPr>
          </a:p>
        </p:txBody>
      </p:sp>
      <p:sp>
        <p:nvSpPr>
          <p:cNvPr id="251" name="Google Shape;251;p10"/>
          <p:cNvSpPr txBox="1"/>
          <p:nvPr/>
        </p:nvSpPr>
        <p:spPr>
          <a:xfrm>
            <a:off x="2781300" y="6019800"/>
            <a:ext cx="35052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dk1"/>
                </a:solidFill>
              </a:rPr>
              <a:t>Sickerkissen</a:t>
            </a:r>
            <a:r>
              <a:rPr lang="en-US" sz="1200" b="0" i="0" u="none" strike="noStrike" cap="none">
                <a:solidFill>
                  <a:schemeClr val="dk1"/>
                </a:solidFill>
                <a:latin typeface="Arial"/>
                <a:ea typeface="Arial"/>
                <a:cs typeface="Arial"/>
                <a:sym typeface="Arial"/>
              </a:rPr>
              <a:t>-assoziierte </a:t>
            </a:r>
            <a:r>
              <a:rPr lang="en-US" sz="1200" b="0" i="0" u="none" strike="noStrike" cap="none">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Endophthalmitis</a:t>
            </a:r>
            <a:endParaRPr/>
          </a:p>
        </p:txBody>
      </p:sp>
      <p:pic>
        <p:nvPicPr>
          <p:cNvPr id="252" name="Google Shape;252;p10"/>
          <p:cNvPicPr preferRelativeResize="0"/>
          <p:nvPr/>
        </p:nvPicPr>
        <p:blipFill rotWithShape="1">
          <a:blip r:embed="rId3">
            <a:alphaModFix/>
          </a:blip>
          <a:srcRect/>
          <a:stretch/>
        </p:blipFill>
        <p:spPr>
          <a:xfrm>
            <a:off x="723900" y="454025"/>
            <a:ext cx="7620000" cy="52451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63" name="Google Shape;263;p1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264" name="Google Shape;264;p11"/>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t>Infektion</a:t>
            </a:r>
            <a:r>
              <a:rPr lang="en-US" sz="1200" b="1" dirty="0"/>
              <a:t> </a:t>
            </a:r>
            <a:r>
              <a:rPr lang="en-US" sz="1200" b="1" dirty="0" err="1"/>
              <a:t>nach</a:t>
            </a:r>
            <a:r>
              <a:rPr lang="en-US" sz="1200" b="1" dirty="0"/>
              <a:t> </a:t>
            </a:r>
            <a:r>
              <a:rPr lang="en-US" sz="1200" b="1" dirty="0" err="1"/>
              <a:t>einer</a:t>
            </a:r>
            <a:r>
              <a:rPr lang="en-US" sz="1200" b="1" dirty="0"/>
              <a:t> </a:t>
            </a:r>
            <a:r>
              <a:rPr lang="en-US" sz="1200" b="1" dirty="0" err="1"/>
              <a:t>Filteroperation</a:t>
            </a:r>
            <a:endParaRPr dirty="0"/>
          </a:p>
          <a:p>
            <a:pPr marL="692150" lvl="1" indent="-347663" algn="l" rtl="0">
              <a:spcBef>
                <a:spcPts val="240"/>
              </a:spcBef>
              <a:spcAft>
                <a:spcPts val="0"/>
              </a:spcAft>
              <a:buSzPts val="840"/>
              <a:buChar char="●"/>
            </a:pPr>
            <a:r>
              <a:rPr lang="en-US" sz="1200" dirty="0"/>
              <a:t>Kann </a:t>
            </a:r>
            <a:r>
              <a:rPr lang="en-US" sz="1200" dirty="0">
                <a:solidFill>
                  <a:srgbClr val="0000FF"/>
                </a:solidFill>
              </a:rPr>
              <a:t>Tage bis Jahre </a:t>
            </a:r>
            <a:r>
              <a:rPr lang="en-US" sz="1200" dirty="0" err="1"/>
              <a:t>nach</a:t>
            </a:r>
            <a:r>
              <a:rPr lang="en-US" sz="1200" dirty="0"/>
              <a:t> der Operation </a:t>
            </a:r>
            <a:r>
              <a:rPr lang="en-US" sz="1200" dirty="0" err="1"/>
              <a:t>auftreten</a:t>
            </a:r>
            <a:endParaRPr dirty="0"/>
          </a:p>
          <a:p>
            <a:pPr marL="692150" lvl="1" indent="-347663" algn="l" rtl="0">
              <a:spcBef>
                <a:spcPts val="240"/>
              </a:spcBef>
              <a:spcAft>
                <a:spcPts val="0"/>
              </a:spcAft>
              <a:buSzPts val="840"/>
              <a:buChar char="●"/>
            </a:pPr>
            <a:r>
              <a:rPr lang="en-US" sz="1200" dirty="0" err="1"/>
              <a:t>Erreger</a:t>
            </a:r>
            <a:r>
              <a:rPr lang="en-US" sz="1200" dirty="0"/>
              <a:t>: </a:t>
            </a:r>
            <a:r>
              <a:rPr lang="en-US" sz="1200" i="1" dirty="0" err="1">
                <a:solidFill>
                  <a:srgbClr val="0000FF"/>
                </a:solidFill>
              </a:rPr>
              <a:t>Streptokokken</a:t>
            </a:r>
            <a:r>
              <a:rPr lang="en-US" sz="1200" dirty="0">
                <a:solidFill>
                  <a:srgbClr val="0000FF"/>
                </a:solidFill>
              </a:rPr>
              <a:t>, </a:t>
            </a:r>
            <a:r>
              <a:rPr lang="en-US" sz="1200" i="1" dirty="0" err="1">
                <a:solidFill>
                  <a:srgbClr val="0000FF"/>
                </a:solidFill>
              </a:rPr>
              <a:t>Haemophilus</a:t>
            </a:r>
            <a:r>
              <a:rPr lang="en-US" sz="1200" dirty="0" err="1">
                <a:solidFill>
                  <a:srgbClr val="0000FF"/>
                </a:solidFill>
              </a:rPr>
              <a:t>-Arten</a:t>
            </a:r>
            <a:r>
              <a:rPr lang="en-US" sz="1200" dirty="0">
                <a:solidFill>
                  <a:srgbClr val="0000FF"/>
                </a:solidFill>
              </a:rPr>
              <a:t>, </a:t>
            </a:r>
            <a:r>
              <a:rPr lang="en-US" sz="1200" dirty="0" err="1">
                <a:solidFill>
                  <a:srgbClr val="0000FF"/>
                </a:solidFill>
              </a:rPr>
              <a:t>grampositive</a:t>
            </a:r>
            <a:r>
              <a:rPr lang="en-US" sz="1200" dirty="0">
                <a:solidFill>
                  <a:srgbClr val="0000FF"/>
                </a:solidFill>
              </a:rPr>
              <a:t> </a:t>
            </a:r>
            <a:r>
              <a:rPr lang="en-US" sz="1200" dirty="0" err="1">
                <a:solidFill>
                  <a:srgbClr val="0000FF"/>
                </a:solidFill>
              </a:rPr>
              <a:t>Bakterien</a:t>
            </a:r>
            <a:endParaRPr dirty="0"/>
          </a:p>
          <a:p>
            <a:pPr marL="692150" lvl="1" indent="-347663" algn="l" rtl="0">
              <a:spcBef>
                <a:spcPts val="240"/>
              </a:spcBef>
              <a:spcAft>
                <a:spcPts val="0"/>
              </a:spcAft>
              <a:buSzPts val="840"/>
              <a:buChar char="●"/>
            </a:pPr>
            <a:r>
              <a:rPr lang="en-US" sz="1200" dirty="0"/>
              <a:t>Zwei </a:t>
            </a:r>
            <a:r>
              <a:rPr lang="en-US" sz="1200" dirty="0" err="1"/>
              <a:t>klinische</a:t>
            </a:r>
            <a:r>
              <a:rPr lang="en-US" sz="1200" dirty="0"/>
              <a:t> </a:t>
            </a:r>
            <a:r>
              <a:rPr lang="en-US" sz="1200" dirty="0" err="1"/>
              <a:t>Entitäten</a:t>
            </a:r>
            <a:r>
              <a:rPr lang="en-US" sz="1200" dirty="0"/>
              <a:t>:</a:t>
            </a:r>
            <a:endParaRPr dirty="0"/>
          </a:p>
          <a:p>
            <a:pPr marL="987425" lvl="2" indent="-293688" algn="l" rtl="0">
              <a:spcBef>
                <a:spcPts val="240"/>
              </a:spcBef>
              <a:spcAft>
                <a:spcPts val="0"/>
              </a:spcAft>
              <a:buSzPts val="840"/>
              <a:buChar char="●"/>
            </a:pPr>
            <a:r>
              <a:rPr lang="en-US" sz="1200" i="1" dirty="0" err="1">
                <a:solidFill>
                  <a:srgbClr val="0000FF"/>
                </a:solidFill>
              </a:rPr>
              <a:t>Blebitis</a:t>
            </a:r>
            <a:r>
              <a:rPr lang="en-US" sz="1200" dirty="0"/>
              <a:t>: </a:t>
            </a:r>
            <a:r>
              <a:rPr lang="en-US" sz="1200" dirty="0" err="1"/>
              <a:t>Infizierter</a:t>
            </a:r>
            <a:r>
              <a:rPr lang="en-US" sz="1200" dirty="0"/>
              <a:t> Bleb </a:t>
            </a:r>
            <a:r>
              <a:rPr lang="en-US" sz="1200" dirty="0" err="1"/>
              <a:t>ohne</a:t>
            </a:r>
            <a:r>
              <a:rPr lang="en-US" sz="1200" dirty="0"/>
              <a:t> </a:t>
            </a:r>
            <a:r>
              <a:rPr lang="en-US" sz="1200" dirty="0" err="1"/>
              <a:t>Beteiligung</a:t>
            </a:r>
            <a:r>
              <a:rPr lang="en-US" sz="1200" dirty="0"/>
              <a:t> der </a:t>
            </a:r>
            <a:r>
              <a:rPr lang="en-US" sz="1200" dirty="0" err="1"/>
              <a:t>Vorderkammer</a:t>
            </a:r>
            <a:r>
              <a:rPr lang="en-US" sz="1200" dirty="0"/>
              <a:t> </a:t>
            </a:r>
            <a:r>
              <a:rPr lang="en-US" sz="1200" dirty="0" err="1"/>
              <a:t>oder</a:t>
            </a:r>
            <a:r>
              <a:rPr lang="en-US" sz="1200" dirty="0"/>
              <a:t> des </a:t>
            </a:r>
            <a:r>
              <a:rPr lang="en-US" sz="1200" dirty="0" err="1"/>
              <a:t>Glaskörpers</a:t>
            </a:r>
            <a:endParaRPr dirty="0"/>
          </a:p>
          <a:p>
            <a:pPr marL="987425" lvl="2" indent="-293688" algn="l" rtl="0">
              <a:spcBef>
                <a:spcPts val="240"/>
              </a:spcBef>
              <a:spcAft>
                <a:spcPts val="0"/>
              </a:spcAft>
              <a:buSzPts val="840"/>
              <a:buChar char="●"/>
            </a:pPr>
            <a:r>
              <a:rPr lang="en-US" sz="1200" i="1" dirty="0" err="1">
                <a:solidFill>
                  <a:srgbClr val="0000FF"/>
                </a:solidFill>
              </a:rPr>
              <a:t>Sickerkissen-assoziierte</a:t>
            </a:r>
            <a:r>
              <a:rPr lang="en-US" sz="1200" i="1" dirty="0">
                <a:solidFill>
                  <a:srgbClr val="0000FF"/>
                </a:solidFill>
              </a:rPr>
              <a:t> Endophthalmitis</a:t>
            </a:r>
            <a:r>
              <a:rPr lang="en-US" sz="1200" dirty="0"/>
              <a:t>: Bild </a:t>
            </a:r>
            <a:r>
              <a:rPr lang="en-US" sz="1200" dirty="0" err="1"/>
              <a:t>einer</a:t>
            </a:r>
            <a:r>
              <a:rPr lang="en-US" sz="1200" dirty="0"/>
              <a:t> </a:t>
            </a:r>
            <a:r>
              <a:rPr lang="en-US" sz="1200" dirty="0" err="1"/>
              <a:t>akuten</a:t>
            </a:r>
            <a:r>
              <a:rPr lang="en-US" sz="1200" dirty="0"/>
              <a:t> Endophthalmitis + </a:t>
            </a:r>
            <a:r>
              <a:rPr lang="en-US" sz="1200" dirty="0" err="1"/>
              <a:t>eitriger</a:t>
            </a:r>
            <a:r>
              <a:rPr lang="en-US" sz="1200" dirty="0"/>
              <a:t> Bleb</a:t>
            </a:r>
            <a:endParaRPr dirty="0"/>
          </a:p>
          <a:p>
            <a:pPr marL="692150" lvl="1" indent="-347663" algn="l" rtl="0">
              <a:spcBef>
                <a:spcPts val="240"/>
              </a:spcBef>
              <a:spcAft>
                <a:spcPts val="0"/>
              </a:spcAft>
              <a:buSzPts val="840"/>
              <a:buChar char="●"/>
            </a:pPr>
            <a:r>
              <a:rPr lang="en-US" sz="1200" dirty="0" err="1"/>
              <a:t>Behandlung</a:t>
            </a:r>
            <a:r>
              <a:rPr lang="en-US" sz="1200" dirty="0"/>
              <a:t>:</a:t>
            </a:r>
            <a:endParaRPr dirty="0"/>
          </a:p>
          <a:p>
            <a:pPr marL="987425" lvl="2" indent="-293688" algn="l" rtl="0">
              <a:spcBef>
                <a:spcPts val="240"/>
              </a:spcBef>
              <a:spcAft>
                <a:spcPts val="0"/>
              </a:spcAft>
              <a:buSzPts val="840"/>
              <a:buChar char="●"/>
            </a:pPr>
            <a:r>
              <a:rPr lang="en-US" sz="1200" dirty="0" err="1"/>
              <a:t>Blebitis</a:t>
            </a:r>
            <a:r>
              <a:rPr lang="en-US" sz="1200" dirty="0"/>
              <a:t>: </a:t>
            </a:r>
            <a:r>
              <a:rPr lang="en-US" sz="1200" dirty="0" err="1"/>
              <a:t>Topische</a:t>
            </a:r>
            <a:r>
              <a:rPr lang="en-US" sz="1200" dirty="0"/>
              <a:t> und </a:t>
            </a:r>
            <a:r>
              <a:rPr lang="en-US" sz="1200" dirty="0" err="1"/>
              <a:t>subkonjunktivale</a:t>
            </a:r>
            <a:r>
              <a:rPr lang="en-US" sz="1200" dirty="0"/>
              <a:t> </a:t>
            </a:r>
            <a:r>
              <a:rPr lang="en-US" sz="1200" dirty="0" err="1"/>
              <a:t>Antibiotika</a:t>
            </a:r>
            <a:endParaRPr dirty="0"/>
          </a:p>
        </p:txBody>
      </p:sp>
      <p:sp>
        <p:nvSpPr>
          <p:cNvPr id="265" name="Google Shape;265;p11"/>
          <p:cNvSpPr/>
          <p:nvPr/>
        </p:nvSpPr>
        <p:spPr>
          <a:xfrm>
            <a:off x="1985790" y="2577948"/>
            <a:ext cx="691309" cy="381000"/>
          </a:xfrm>
          <a:prstGeom prst="rect">
            <a:avLst/>
          </a:prstGeom>
          <a:solidFill>
            <a:srgbClr val="CCECFF"/>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b="0" i="0" u="none" strike="noStrike" cap="none" dirty="0" err="1">
                <a:solidFill>
                  <a:schemeClr val="dk1"/>
                </a:solidFill>
                <a:latin typeface="Arial"/>
                <a:ea typeface="Arial"/>
                <a:cs typeface="Arial"/>
                <a:sym typeface="Arial"/>
              </a:rPr>
              <a:t>ein</a:t>
            </a:r>
            <a:r>
              <a:rPr lang="en-US" sz="1200" b="0" i="0" u="none" strike="noStrike" cap="none" dirty="0">
                <a:solidFill>
                  <a:schemeClr val="dk1"/>
                </a:solidFill>
                <a:latin typeface="Arial"/>
                <a:ea typeface="Arial"/>
                <a:cs typeface="Arial"/>
                <a:sym typeface="Arial"/>
              </a:rPr>
              <a:t> Wort</a:t>
            </a:r>
            <a:endParaRPr dirty="0"/>
          </a:p>
        </p:txBody>
      </p:sp>
      <p:sp>
        <p:nvSpPr>
          <p:cNvPr id="266" name="Google Shape;266;p11"/>
          <p:cNvSpPr/>
          <p:nvPr/>
        </p:nvSpPr>
        <p:spPr>
          <a:xfrm>
            <a:off x="2976390" y="2577948"/>
            <a:ext cx="3276600" cy="381000"/>
          </a:xfrm>
          <a:prstGeom prst="rect">
            <a:avLst/>
          </a:prstGeom>
          <a:solidFill>
            <a:srgbClr val="CCECFF"/>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b="0" i="0" u="none" strike="noStrike" cap="none">
                <a:solidFill>
                  <a:schemeClr val="dk1"/>
                </a:solidFill>
                <a:latin typeface="Arial"/>
                <a:ea typeface="Arial"/>
                <a:cs typeface="Arial"/>
                <a:sym typeface="Arial"/>
              </a:rPr>
              <a:t>zwei Wörter</a:t>
            </a:r>
            <a:endParaRPr/>
          </a:p>
        </p:txBody>
      </p:sp>
      <p:sp>
        <p:nvSpPr>
          <p:cNvPr id="267" name="Google Shape;267;p11"/>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11</a:t>
            </a:fld>
            <a:endParaRPr sz="1000" b="0" i="0" u="none" strike="noStrike" cap="none">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80" name="Google Shape;280;p1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81" name="Google Shape;281;p12"/>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t>Infektion</a:t>
            </a:r>
            <a:r>
              <a:rPr lang="en-US" sz="1200" b="1" dirty="0"/>
              <a:t> </a:t>
            </a:r>
            <a:r>
              <a:rPr lang="en-US" sz="1200" b="1" dirty="0" err="1"/>
              <a:t>nach</a:t>
            </a:r>
            <a:r>
              <a:rPr lang="en-US" sz="1200" b="1" dirty="0"/>
              <a:t> </a:t>
            </a:r>
            <a:r>
              <a:rPr lang="en-US" sz="1200" b="1" dirty="0" err="1"/>
              <a:t>einer</a:t>
            </a:r>
            <a:r>
              <a:rPr lang="en-US" sz="1200" b="1" dirty="0"/>
              <a:t> </a:t>
            </a:r>
            <a:r>
              <a:rPr lang="en-US" sz="1200" b="1" dirty="0" err="1"/>
              <a:t>Filteroperation</a:t>
            </a:r>
            <a:endParaRPr dirty="0"/>
          </a:p>
          <a:p>
            <a:pPr marL="692150" lvl="1" indent="-347663" algn="l" rtl="0">
              <a:spcBef>
                <a:spcPts val="240"/>
              </a:spcBef>
              <a:spcAft>
                <a:spcPts val="0"/>
              </a:spcAft>
              <a:buSzPts val="840"/>
              <a:buChar char="●"/>
            </a:pPr>
            <a:r>
              <a:rPr lang="en-US" sz="1200" dirty="0"/>
              <a:t>Kann </a:t>
            </a:r>
            <a:r>
              <a:rPr lang="en-US" sz="1200" dirty="0">
                <a:solidFill>
                  <a:srgbClr val="0000FF"/>
                </a:solidFill>
              </a:rPr>
              <a:t>Tage bis Jahre </a:t>
            </a:r>
            <a:r>
              <a:rPr lang="en-US" sz="1200" dirty="0" err="1"/>
              <a:t>nach</a:t>
            </a:r>
            <a:r>
              <a:rPr lang="en-US" sz="1200" dirty="0"/>
              <a:t> der Operation </a:t>
            </a:r>
            <a:r>
              <a:rPr lang="en-US" sz="1200" dirty="0" err="1"/>
              <a:t>auftreten</a:t>
            </a:r>
            <a:endParaRPr dirty="0"/>
          </a:p>
          <a:p>
            <a:pPr marL="692150" lvl="1" indent="-347663" algn="l" rtl="0">
              <a:spcBef>
                <a:spcPts val="240"/>
              </a:spcBef>
              <a:spcAft>
                <a:spcPts val="0"/>
              </a:spcAft>
              <a:buSzPts val="840"/>
              <a:buChar char="●"/>
            </a:pPr>
            <a:r>
              <a:rPr lang="en-US" sz="1200" dirty="0" err="1"/>
              <a:t>Erreger</a:t>
            </a:r>
            <a:r>
              <a:rPr lang="en-US" sz="1200" dirty="0"/>
              <a:t>: </a:t>
            </a:r>
            <a:r>
              <a:rPr lang="en-US" sz="1200" i="1" dirty="0" err="1">
                <a:solidFill>
                  <a:srgbClr val="0000FF"/>
                </a:solidFill>
              </a:rPr>
              <a:t>Streptokokken</a:t>
            </a:r>
            <a:r>
              <a:rPr lang="en-US" sz="1200" dirty="0">
                <a:solidFill>
                  <a:srgbClr val="0000FF"/>
                </a:solidFill>
              </a:rPr>
              <a:t>, </a:t>
            </a:r>
            <a:r>
              <a:rPr lang="en-US" sz="1200" i="1" dirty="0" err="1">
                <a:solidFill>
                  <a:srgbClr val="0000FF"/>
                </a:solidFill>
              </a:rPr>
              <a:t>Haemophilus</a:t>
            </a:r>
            <a:r>
              <a:rPr lang="en-US" sz="1200" dirty="0" err="1">
                <a:solidFill>
                  <a:srgbClr val="0000FF"/>
                </a:solidFill>
              </a:rPr>
              <a:t>-Arten</a:t>
            </a:r>
            <a:r>
              <a:rPr lang="en-US" sz="1200" dirty="0">
                <a:solidFill>
                  <a:srgbClr val="0000FF"/>
                </a:solidFill>
              </a:rPr>
              <a:t>, </a:t>
            </a:r>
            <a:r>
              <a:rPr lang="en-US" sz="1200" dirty="0" err="1">
                <a:solidFill>
                  <a:srgbClr val="0000FF"/>
                </a:solidFill>
              </a:rPr>
              <a:t>grampositive</a:t>
            </a:r>
            <a:r>
              <a:rPr lang="en-US" sz="1200" dirty="0">
                <a:solidFill>
                  <a:srgbClr val="0000FF"/>
                </a:solidFill>
              </a:rPr>
              <a:t> </a:t>
            </a:r>
            <a:r>
              <a:rPr lang="en-US" sz="1200" dirty="0" err="1">
                <a:solidFill>
                  <a:srgbClr val="0000FF"/>
                </a:solidFill>
              </a:rPr>
              <a:t>Bakterien</a:t>
            </a:r>
            <a:endParaRPr dirty="0"/>
          </a:p>
          <a:p>
            <a:pPr marL="692150" lvl="1" indent="-347663" algn="l" rtl="0">
              <a:spcBef>
                <a:spcPts val="240"/>
              </a:spcBef>
              <a:spcAft>
                <a:spcPts val="0"/>
              </a:spcAft>
              <a:buSzPts val="840"/>
              <a:buChar char="●"/>
            </a:pPr>
            <a:r>
              <a:rPr lang="en-US" sz="1200" dirty="0"/>
              <a:t>Zwei </a:t>
            </a:r>
            <a:r>
              <a:rPr lang="en-US" sz="1200" dirty="0" err="1"/>
              <a:t>klinische</a:t>
            </a:r>
            <a:r>
              <a:rPr lang="en-US" sz="1200" dirty="0"/>
              <a:t> </a:t>
            </a:r>
            <a:r>
              <a:rPr lang="en-US" sz="1200" dirty="0" err="1"/>
              <a:t>Entitäten</a:t>
            </a:r>
            <a:r>
              <a:rPr lang="en-US" sz="1200" dirty="0"/>
              <a:t>:</a:t>
            </a:r>
            <a:endParaRPr dirty="0"/>
          </a:p>
          <a:p>
            <a:pPr marL="987425" lvl="2" indent="-293688" algn="l" rtl="0">
              <a:spcBef>
                <a:spcPts val="240"/>
              </a:spcBef>
              <a:spcAft>
                <a:spcPts val="0"/>
              </a:spcAft>
              <a:buSzPts val="840"/>
              <a:buChar char="●"/>
            </a:pPr>
            <a:r>
              <a:rPr lang="en-US" sz="1200" i="1" dirty="0" err="1">
                <a:solidFill>
                  <a:srgbClr val="0000FF"/>
                </a:solidFill>
              </a:rPr>
              <a:t>Blebitis</a:t>
            </a:r>
            <a:r>
              <a:rPr lang="en-US" sz="1200" dirty="0"/>
              <a:t>: </a:t>
            </a:r>
            <a:r>
              <a:rPr lang="en-US" sz="1200" dirty="0" err="1"/>
              <a:t>Infizierter</a:t>
            </a:r>
            <a:r>
              <a:rPr lang="en-US" sz="1200" dirty="0"/>
              <a:t> Bleb </a:t>
            </a:r>
            <a:r>
              <a:rPr lang="en-US" sz="1200" dirty="0" err="1"/>
              <a:t>ohne</a:t>
            </a:r>
            <a:r>
              <a:rPr lang="en-US" sz="1200" dirty="0"/>
              <a:t> </a:t>
            </a:r>
            <a:r>
              <a:rPr lang="en-US" sz="1200" dirty="0" err="1"/>
              <a:t>Beteiligung</a:t>
            </a:r>
            <a:r>
              <a:rPr lang="en-US" sz="1200" dirty="0"/>
              <a:t> der </a:t>
            </a:r>
            <a:r>
              <a:rPr lang="en-US" sz="1200" dirty="0" err="1"/>
              <a:t>Vorderkammer</a:t>
            </a:r>
            <a:r>
              <a:rPr lang="en-US" sz="1200" dirty="0"/>
              <a:t> </a:t>
            </a:r>
            <a:r>
              <a:rPr lang="en-US" sz="1200" dirty="0" err="1"/>
              <a:t>oder</a:t>
            </a:r>
            <a:r>
              <a:rPr lang="en-US" sz="1200" dirty="0"/>
              <a:t> des </a:t>
            </a:r>
            <a:r>
              <a:rPr lang="en-US" sz="1200" dirty="0" err="1"/>
              <a:t>Glaskörpers</a:t>
            </a:r>
            <a:endParaRPr dirty="0"/>
          </a:p>
          <a:p>
            <a:pPr marL="987425" lvl="2" indent="-293688" algn="l" rtl="0">
              <a:spcBef>
                <a:spcPts val="240"/>
              </a:spcBef>
              <a:spcAft>
                <a:spcPts val="0"/>
              </a:spcAft>
              <a:buSzPts val="840"/>
              <a:buChar char="●"/>
            </a:pPr>
            <a:r>
              <a:rPr lang="en-US" sz="1200" i="1" dirty="0" err="1">
                <a:solidFill>
                  <a:srgbClr val="0000FF"/>
                </a:solidFill>
              </a:rPr>
              <a:t>Sickerkissen-assoziierte</a:t>
            </a:r>
            <a:r>
              <a:rPr lang="en-US" sz="1200" i="1" dirty="0">
                <a:solidFill>
                  <a:srgbClr val="0000FF"/>
                </a:solidFill>
              </a:rPr>
              <a:t> Endophthalmitis</a:t>
            </a:r>
            <a:r>
              <a:rPr lang="en-US" sz="1200" dirty="0"/>
              <a:t>: Bild </a:t>
            </a:r>
            <a:r>
              <a:rPr lang="en-US" sz="1200" dirty="0" err="1"/>
              <a:t>einer</a:t>
            </a:r>
            <a:r>
              <a:rPr lang="en-US" sz="1200" dirty="0"/>
              <a:t> </a:t>
            </a:r>
            <a:r>
              <a:rPr lang="en-US" sz="1200" dirty="0" err="1"/>
              <a:t>akuten</a:t>
            </a:r>
            <a:r>
              <a:rPr lang="en-US" sz="1200" dirty="0"/>
              <a:t> Endophthalmitis + </a:t>
            </a:r>
            <a:r>
              <a:rPr lang="en-US" sz="1200" dirty="0" err="1"/>
              <a:t>eitriger</a:t>
            </a:r>
            <a:r>
              <a:rPr lang="en-US" sz="1200" dirty="0"/>
              <a:t> Bleb</a:t>
            </a:r>
            <a:endParaRPr dirty="0"/>
          </a:p>
          <a:p>
            <a:pPr marL="692150" lvl="1" indent="-347663" algn="l" rtl="0">
              <a:spcBef>
                <a:spcPts val="240"/>
              </a:spcBef>
              <a:spcAft>
                <a:spcPts val="0"/>
              </a:spcAft>
              <a:buSzPts val="840"/>
              <a:buChar char="●"/>
            </a:pPr>
            <a:r>
              <a:rPr lang="en-US" sz="1200" dirty="0" err="1"/>
              <a:t>Behandlung</a:t>
            </a:r>
            <a:r>
              <a:rPr lang="en-US" sz="1200" dirty="0"/>
              <a:t>:</a:t>
            </a:r>
            <a:endParaRPr dirty="0"/>
          </a:p>
          <a:p>
            <a:pPr marL="987425" lvl="2" indent="-293688" algn="l" rtl="0">
              <a:spcBef>
                <a:spcPts val="240"/>
              </a:spcBef>
              <a:spcAft>
                <a:spcPts val="0"/>
              </a:spcAft>
              <a:buSzPts val="840"/>
              <a:buChar char="●"/>
            </a:pPr>
            <a:r>
              <a:rPr lang="en-US" sz="1200" dirty="0" err="1"/>
              <a:t>Blebitis</a:t>
            </a:r>
            <a:r>
              <a:rPr lang="en-US" sz="1200" dirty="0"/>
              <a:t>: </a:t>
            </a:r>
            <a:r>
              <a:rPr lang="en-US" sz="1200" dirty="0" err="1">
                <a:solidFill>
                  <a:srgbClr val="0000FF"/>
                </a:solidFill>
              </a:rPr>
              <a:t>Topische</a:t>
            </a:r>
            <a:r>
              <a:rPr lang="en-US" sz="1200" dirty="0">
                <a:solidFill>
                  <a:srgbClr val="0000FF"/>
                </a:solidFill>
              </a:rPr>
              <a:t> </a:t>
            </a:r>
            <a:r>
              <a:rPr lang="en-US" sz="1200" dirty="0"/>
              <a:t>und </a:t>
            </a:r>
            <a:r>
              <a:rPr lang="en-US" sz="1200" dirty="0" err="1">
                <a:solidFill>
                  <a:srgbClr val="0000FF"/>
                </a:solidFill>
              </a:rPr>
              <a:t>subkonjunktivale</a:t>
            </a:r>
            <a:r>
              <a:rPr lang="en-US" sz="1200" dirty="0">
                <a:solidFill>
                  <a:srgbClr val="0000FF"/>
                </a:solidFill>
              </a:rPr>
              <a:t> </a:t>
            </a:r>
            <a:r>
              <a:rPr lang="en-US" sz="1200" dirty="0" err="1">
                <a:solidFill>
                  <a:srgbClr val="0000FF"/>
                </a:solidFill>
              </a:rPr>
              <a:t>Antibiotika</a:t>
            </a:r>
            <a:endParaRPr dirty="0"/>
          </a:p>
        </p:txBody>
      </p:sp>
      <p:sp>
        <p:nvSpPr>
          <p:cNvPr id="282" name="Google Shape;282;p12"/>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12</a:t>
            </a:fld>
            <a:endParaRPr sz="1000" b="0" i="0" u="none" strike="noStrike" cap="none">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95" name="Google Shape;295;p1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296" name="Google Shape;296;p13"/>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t>Infektion</a:t>
            </a:r>
            <a:r>
              <a:rPr lang="en-US" sz="1200" b="1" dirty="0"/>
              <a:t> </a:t>
            </a:r>
            <a:r>
              <a:rPr lang="en-US" sz="1200" b="1" dirty="0" err="1"/>
              <a:t>nach</a:t>
            </a:r>
            <a:r>
              <a:rPr lang="en-US" sz="1200" b="1" dirty="0"/>
              <a:t> </a:t>
            </a:r>
            <a:r>
              <a:rPr lang="en-US" sz="1200" b="1" dirty="0" err="1"/>
              <a:t>einer</a:t>
            </a:r>
            <a:r>
              <a:rPr lang="en-US" sz="1200" b="1" dirty="0"/>
              <a:t> </a:t>
            </a:r>
            <a:r>
              <a:rPr lang="en-US" sz="1200" b="1" dirty="0" err="1"/>
              <a:t>Filteroperation</a:t>
            </a:r>
            <a:endParaRPr dirty="0"/>
          </a:p>
          <a:p>
            <a:pPr marL="692150" lvl="1" indent="-347663" algn="l" rtl="0">
              <a:spcBef>
                <a:spcPts val="240"/>
              </a:spcBef>
              <a:spcAft>
                <a:spcPts val="0"/>
              </a:spcAft>
              <a:buSzPts val="840"/>
              <a:buChar char="●"/>
            </a:pPr>
            <a:r>
              <a:rPr lang="en-US" sz="1200" dirty="0"/>
              <a:t>Kann </a:t>
            </a:r>
            <a:r>
              <a:rPr lang="en-US" sz="1200" dirty="0">
                <a:solidFill>
                  <a:srgbClr val="0000FF"/>
                </a:solidFill>
              </a:rPr>
              <a:t>Tage bis Jahre </a:t>
            </a:r>
            <a:r>
              <a:rPr lang="en-US" sz="1200" dirty="0" err="1"/>
              <a:t>nach</a:t>
            </a:r>
            <a:r>
              <a:rPr lang="en-US" sz="1200" dirty="0"/>
              <a:t> der Operation </a:t>
            </a:r>
            <a:r>
              <a:rPr lang="en-US" sz="1200" dirty="0" err="1"/>
              <a:t>auftreten</a:t>
            </a:r>
            <a:endParaRPr dirty="0"/>
          </a:p>
          <a:p>
            <a:pPr marL="692150" lvl="1" indent="-347663" algn="l" rtl="0">
              <a:spcBef>
                <a:spcPts val="240"/>
              </a:spcBef>
              <a:spcAft>
                <a:spcPts val="0"/>
              </a:spcAft>
              <a:buSzPts val="840"/>
              <a:buChar char="●"/>
            </a:pPr>
            <a:r>
              <a:rPr lang="en-US" sz="1200" dirty="0" err="1"/>
              <a:t>Erreger</a:t>
            </a:r>
            <a:r>
              <a:rPr lang="en-US" sz="1200" dirty="0"/>
              <a:t>: </a:t>
            </a:r>
            <a:r>
              <a:rPr lang="en-US" sz="1200" i="1" dirty="0" err="1">
                <a:solidFill>
                  <a:srgbClr val="0000FF"/>
                </a:solidFill>
              </a:rPr>
              <a:t>Streptokokken</a:t>
            </a:r>
            <a:r>
              <a:rPr lang="en-US" sz="1200" dirty="0">
                <a:solidFill>
                  <a:srgbClr val="0000FF"/>
                </a:solidFill>
              </a:rPr>
              <a:t>, </a:t>
            </a:r>
            <a:r>
              <a:rPr lang="en-US" sz="1200" i="1" dirty="0" err="1">
                <a:solidFill>
                  <a:srgbClr val="0000FF"/>
                </a:solidFill>
              </a:rPr>
              <a:t>Haemophilus</a:t>
            </a:r>
            <a:r>
              <a:rPr lang="en-US" sz="1200" dirty="0" err="1">
                <a:solidFill>
                  <a:srgbClr val="0000FF"/>
                </a:solidFill>
              </a:rPr>
              <a:t>-Arten</a:t>
            </a:r>
            <a:r>
              <a:rPr lang="en-US" sz="1200" dirty="0">
                <a:solidFill>
                  <a:srgbClr val="0000FF"/>
                </a:solidFill>
              </a:rPr>
              <a:t>, </a:t>
            </a:r>
            <a:r>
              <a:rPr lang="en-US" sz="1200" dirty="0" err="1">
                <a:solidFill>
                  <a:srgbClr val="0000FF"/>
                </a:solidFill>
              </a:rPr>
              <a:t>grampositive</a:t>
            </a:r>
            <a:r>
              <a:rPr lang="en-US" sz="1200" dirty="0">
                <a:solidFill>
                  <a:srgbClr val="0000FF"/>
                </a:solidFill>
              </a:rPr>
              <a:t> </a:t>
            </a:r>
            <a:r>
              <a:rPr lang="en-US" sz="1200" dirty="0" err="1">
                <a:solidFill>
                  <a:srgbClr val="0000FF"/>
                </a:solidFill>
              </a:rPr>
              <a:t>Bakterien</a:t>
            </a:r>
            <a:endParaRPr dirty="0"/>
          </a:p>
          <a:p>
            <a:pPr marL="692150" lvl="1" indent="-347663" algn="l" rtl="0">
              <a:spcBef>
                <a:spcPts val="240"/>
              </a:spcBef>
              <a:spcAft>
                <a:spcPts val="0"/>
              </a:spcAft>
              <a:buSzPts val="840"/>
              <a:buChar char="●"/>
            </a:pPr>
            <a:r>
              <a:rPr lang="en-US" sz="1200" dirty="0"/>
              <a:t>Zwei </a:t>
            </a:r>
            <a:r>
              <a:rPr lang="en-US" sz="1200" dirty="0" err="1"/>
              <a:t>klinische</a:t>
            </a:r>
            <a:r>
              <a:rPr lang="en-US" sz="1200" dirty="0"/>
              <a:t> </a:t>
            </a:r>
            <a:r>
              <a:rPr lang="en-US" sz="1200" dirty="0" err="1"/>
              <a:t>Entitäten</a:t>
            </a:r>
            <a:r>
              <a:rPr lang="en-US" sz="1200" dirty="0"/>
              <a:t>:</a:t>
            </a:r>
            <a:endParaRPr dirty="0"/>
          </a:p>
          <a:p>
            <a:pPr marL="987425" lvl="2" indent="-293688" algn="l" rtl="0">
              <a:spcBef>
                <a:spcPts val="240"/>
              </a:spcBef>
              <a:spcAft>
                <a:spcPts val="0"/>
              </a:spcAft>
              <a:buSzPts val="840"/>
              <a:buChar char="●"/>
            </a:pPr>
            <a:r>
              <a:rPr lang="en-US" sz="1200" i="1" dirty="0" err="1">
                <a:solidFill>
                  <a:srgbClr val="0000FF"/>
                </a:solidFill>
              </a:rPr>
              <a:t>Blebitis</a:t>
            </a:r>
            <a:r>
              <a:rPr lang="en-US" sz="1200" dirty="0"/>
              <a:t>: </a:t>
            </a:r>
            <a:r>
              <a:rPr lang="en-US" sz="1200" dirty="0" err="1"/>
              <a:t>Infizierter</a:t>
            </a:r>
            <a:r>
              <a:rPr lang="en-US" sz="1200" dirty="0"/>
              <a:t> Bleb </a:t>
            </a:r>
            <a:r>
              <a:rPr lang="en-US" sz="1200" dirty="0" err="1"/>
              <a:t>ohne</a:t>
            </a:r>
            <a:r>
              <a:rPr lang="en-US" sz="1200" dirty="0"/>
              <a:t> </a:t>
            </a:r>
            <a:r>
              <a:rPr lang="en-US" sz="1200" dirty="0" err="1"/>
              <a:t>Beteiligung</a:t>
            </a:r>
            <a:r>
              <a:rPr lang="en-US" sz="1200" dirty="0"/>
              <a:t> der </a:t>
            </a:r>
            <a:r>
              <a:rPr lang="en-US" sz="1200" dirty="0" err="1"/>
              <a:t>Vorderkammer</a:t>
            </a:r>
            <a:r>
              <a:rPr lang="en-US" sz="1200" dirty="0"/>
              <a:t> </a:t>
            </a:r>
            <a:r>
              <a:rPr lang="en-US" sz="1200" dirty="0" err="1"/>
              <a:t>oder</a:t>
            </a:r>
            <a:r>
              <a:rPr lang="en-US" sz="1200" dirty="0"/>
              <a:t> des </a:t>
            </a:r>
            <a:r>
              <a:rPr lang="en-US" sz="1200" dirty="0" err="1"/>
              <a:t>Glaskörpers</a:t>
            </a:r>
            <a:endParaRPr dirty="0"/>
          </a:p>
          <a:p>
            <a:pPr marL="987425" lvl="2" indent="-293688" algn="l" rtl="0">
              <a:spcBef>
                <a:spcPts val="240"/>
              </a:spcBef>
              <a:spcAft>
                <a:spcPts val="0"/>
              </a:spcAft>
              <a:buSzPts val="840"/>
              <a:buChar char="●"/>
            </a:pPr>
            <a:r>
              <a:rPr lang="en-US" sz="1200" i="1" dirty="0" err="1">
                <a:solidFill>
                  <a:srgbClr val="0000FF"/>
                </a:solidFill>
              </a:rPr>
              <a:t>Sickerkissen-assoziierte</a:t>
            </a:r>
            <a:r>
              <a:rPr lang="en-US" sz="1200" i="1" dirty="0">
                <a:solidFill>
                  <a:srgbClr val="0000FF"/>
                </a:solidFill>
              </a:rPr>
              <a:t> Endophthalmitis</a:t>
            </a:r>
            <a:r>
              <a:rPr lang="en-US" sz="1200" dirty="0"/>
              <a:t>: Bild </a:t>
            </a:r>
            <a:r>
              <a:rPr lang="en-US" sz="1200" dirty="0" err="1"/>
              <a:t>einer</a:t>
            </a:r>
            <a:r>
              <a:rPr lang="en-US" sz="1200" dirty="0"/>
              <a:t> </a:t>
            </a:r>
            <a:r>
              <a:rPr lang="en-US" sz="1200" dirty="0" err="1"/>
              <a:t>akuten</a:t>
            </a:r>
            <a:r>
              <a:rPr lang="en-US" sz="1200" dirty="0"/>
              <a:t> Endophthalmitis + </a:t>
            </a:r>
            <a:r>
              <a:rPr lang="en-US" sz="1200" dirty="0" err="1"/>
              <a:t>eitriger</a:t>
            </a:r>
            <a:r>
              <a:rPr lang="en-US" sz="1200" dirty="0"/>
              <a:t> Bleb</a:t>
            </a:r>
            <a:endParaRPr dirty="0"/>
          </a:p>
          <a:p>
            <a:pPr marL="692150" lvl="1" indent="-347663" algn="l" rtl="0">
              <a:spcBef>
                <a:spcPts val="240"/>
              </a:spcBef>
              <a:spcAft>
                <a:spcPts val="0"/>
              </a:spcAft>
              <a:buSzPts val="840"/>
              <a:buChar char="●"/>
            </a:pPr>
            <a:r>
              <a:rPr lang="en-US" sz="1200" dirty="0" err="1"/>
              <a:t>Behandlung</a:t>
            </a:r>
            <a:r>
              <a:rPr lang="en-US" sz="1200" dirty="0"/>
              <a:t>:</a:t>
            </a:r>
            <a:endParaRPr dirty="0"/>
          </a:p>
          <a:p>
            <a:pPr marL="987425" lvl="2" indent="-293688" algn="l" rtl="0">
              <a:spcBef>
                <a:spcPts val="240"/>
              </a:spcBef>
              <a:spcAft>
                <a:spcPts val="0"/>
              </a:spcAft>
              <a:buSzPts val="840"/>
              <a:buChar char="●"/>
            </a:pPr>
            <a:r>
              <a:rPr lang="en-US" sz="1200" dirty="0" err="1"/>
              <a:t>Blebitis</a:t>
            </a:r>
            <a:r>
              <a:rPr lang="en-US" sz="1200" dirty="0"/>
              <a:t>: </a:t>
            </a:r>
            <a:r>
              <a:rPr lang="en-US" sz="1200" dirty="0" err="1">
                <a:solidFill>
                  <a:srgbClr val="0000FF"/>
                </a:solidFill>
              </a:rPr>
              <a:t>Topische</a:t>
            </a:r>
            <a:r>
              <a:rPr lang="en-US" sz="1200" dirty="0">
                <a:solidFill>
                  <a:srgbClr val="0000FF"/>
                </a:solidFill>
              </a:rPr>
              <a:t> </a:t>
            </a:r>
            <a:r>
              <a:rPr lang="en-US" sz="1200" dirty="0"/>
              <a:t>und </a:t>
            </a:r>
            <a:r>
              <a:rPr lang="en-US" sz="1200" dirty="0" err="1">
                <a:solidFill>
                  <a:srgbClr val="0000FF"/>
                </a:solidFill>
              </a:rPr>
              <a:t>subkonjunktivale</a:t>
            </a:r>
            <a:r>
              <a:rPr lang="en-US" sz="1200" dirty="0">
                <a:solidFill>
                  <a:srgbClr val="0000FF"/>
                </a:solidFill>
              </a:rPr>
              <a:t> </a:t>
            </a:r>
            <a:r>
              <a:rPr lang="en-US" sz="1200" dirty="0" err="1">
                <a:solidFill>
                  <a:srgbClr val="0000FF"/>
                </a:solidFill>
              </a:rPr>
              <a:t>Antibiotika</a:t>
            </a:r>
            <a:endParaRPr dirty="0"/>
          </a:p>
          <a:p>
            <a:pPr marL="987425" lvl="2" indent="-293688" algn="l" rtl="0">
              <a:spcBef>
                <a:spcPts val="240"/>
              </a:spcBef>
              <a:spcAft>
                <a:spcPts val="0"/>
              </a:spcAft>
              <a:buSzPts val="840"/>
              <a:buChar char="●"/>
            </a:pPr>
            <a:r>
              <a:rPr lang="en-US" sz="1200" dirty="0" err="1"/>
              <a:t>Sickerkissen-assoziierte</a:t>
            </a:r>
            <a:r>
              <a:rPr lang="en-US" sz="1200" dirty="0"/>
              <a:t> Endophthalmitis: </a:t>
            </a:r>
            <a:r>
              <a:rPr lang="en-US" sz="1200" dirty="0" err="1"/>
              <a:t>Intravitreale</a:t>
            </a:r>
            <a:r>
              <a:rPr lang="en-US" sz="1200" dirty="0"/>
              <a:t> </a:t>
            </a:r>
            <a:r>
              <a:rPr lang="en-US" sz="1200" dirty="0" err="1"/>
              <a:t>Antibiotika</a:t>
            </a:r>
            <a:r>
              <a:rPr lang="en-US" sz="1200" dirty="0"/>
              <a:t> +/- </a:t>
            </a:r>
            <a:r>
              <a:rPr lang="en-US" sz="12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PPV</a:t>
            </a:r>
            <a:endParaRPr dirty="0"/>
          </a:p>
        </p:txBody>
      </p:sp>
      <p:sp>
        <p:nvSpPr>
          <p:cNvPr id="297" name="Google Shape;297;p13"/>
          <p:cNvSpPr/>
          <p:nvPr/>
        </p:nvSpPr>
        <p:spPr>
          <a:xfrm>
            <a:off x="4229100" y="2809300"/>
            <a:ext cx="1653907" cy="238699"/>
          </a:xfrm>
          <a:prstGeom prst="rect">
            <a:avLst/>
          </a:prstGeom>
          <a:solidFill>
            <a:srgbClr val="CCECFF"/>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b="0" i="0" u="none" strike="noStrike" cap="none" dirty="0" err="1">
                <a:solidFill>
                  <a:schemeClr val="dk1"/>
                </a:solidFill>
                <a:latin typeface="Arial"/>
                <a:ea typeface="Arial"/>
                <a:cs typeface="Arial"/>
                <a:sym typeface="Arial"/>
              </a:rPr>
              <a:t>zwei</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Wörter</a:t>
            </a:r>
            <a:endParaRPr dirty="0"/>
          </a:p>
        </p:txBody>
      </p:sp>
      <p:sp>
        <p:nvSpPr>
          <p:cNvPr id="298" name="Google Shape;298;p13"/>
          <p:cNvSpPr/>
          <p:nvPr/>
        </p:nvSpPr>
        <p:spPr>
          <a:xfrm>
            <a:off x="6128133" y="2776249"/>
            <a:ext cx="685800" cy="304800"/>
          </a:xfrm>
          <a:prstGeom prst="rect">
            <a:avLst/>
          </a:prstGeom>
          <a:solidFill>
            <a:srgbClr val="CCECFF"/>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lnSpc>
                <a:spcPct val="80000"/>
              </a:lnSpc>
              <a:spcBef>
                <a:spcPts val="0"/>
              </a:spcBef>
              <a:spcAft>
                <a:spcPts val="0"/>
              </a:spcAft>
              <a:buClr>
                <a:schemeClr val="dk1"/>
              </a:buClr>
              <a:buSzPts val="1200"/>
              <a:buFont typeface="Noto Sans Symbols"/>
              <a:buNone/>
            </a:pPr>
            <a:endParaRPr dirty="0"/>
          </a:p>
        </p:txBody>
      </p:sp>
      <p:sp>
        <p:nvSpPr>
          <p:cNvPr id="299" name="Google Shape;299;p13"/>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13</a:t>
            </a:fld>
            <a:endParaRPr sz="1000" b="0" i="0" u="none" strike="noStrike" cap="none">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14" name="Google Shape;314;p1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15" name="Google Shape;315;p14"/>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t>Infektion</a:t>
            </a:r>
            <a:r>
              <a:rPr lang="en-US" sz="1200" b="1" dirty="0"/>
              <a:t> </a:t>
            </a:r>
            <a:r>
              <a:rPr lang="en-US" sz="1200" b="1" dirty="0" err="1"/>
              <a:t>nach</a:t>
            </a:r>
            <a:r>
              <a:rPr lang="en-US" sz="1200" b="1" dirty="0"/>
              <a:t> </a:t>
            </a:r>
            <a:r>
              <a:rPr lang="en-US" sz="1200" b="1" dirty="0" err="1"/>
              <a:t>einer</a:t>
            </a:r>
            <a:r>
              <a:rPr lang="en-US" sz="1200" b="1" dirty="0"/>
              <a:t> </a:t>
            </a:r>
            <a:r>
              <a:rPr lang="en-US" sz="1200" b="1" dirty="0" err="1"/>
              <a:t>Filteroperation</a:t>
            </a:r>
            <a:endParaRPr dirty="0"/>
          </a:p>
          <a:p>
            <a:pPr marL="692150" lvl="1" indent="-347663" algn="l" rtl="0">
              <a:spcBef>
                <a:spcPts val="240"/>
              </a:spcBef>
              <a:spcAft>
                <a:spcPts val="0"/>
              </a:spcAft>
              <a:buSzPts val="840"/>
              <a:buChar char="●"/>
            </a:pPr>
            <a:r>
              <a:rPr lang="en-US" sz="1200" dirty="0"/>
              <a:t>Kann </a:t>
            </a:r>
            <a:r>
              <a:rPr lang="en-US" sz="1200" dirty="0">
                <a:solidFill>
                  <a:srgbClr val="0000FF"/>
                </a:solidFill>
              </a:rPr>
              <a:t>Tage bis Jahre </a:t>
            </a:r>
            <a:r>
              <a:rPr lang="en-US" sz="1200" dirty="0" err="1"/>
              <a:t>nach</a:t>
            </a:r>
            <a:r>
              <a:rPr lang="en-US" sz="1200" dirty="0"/>
              <a:t> der Operation </a:t>
            </a:r>
            <a:r>
              <a:rPr lang="en-US" sz="1200" dirty="0" err="1"/>
              <a:t>auftreten</a:t>
            </a:r>
            <a:endParaRPr dirty="0"/>
          </a:p>
          <a:p>
            <a:pPr marL="692150" lvl="1" indent="-347663" algn="l" rtl="0">
              <a:spcBef>
                <a:spcPts val="240"/>
              </a:spcBef>
              <a:spcAft>
                <a:spcPts val="0"/>
              </a:spcAft>
              <a:buSzPts val="840"/>
              <a:buChar char="●"/>
            </a:pPr>
            <a:r>
              <a:rPr lang="en-US" sz="1200" dirty="0" err="1"/>
              <a:t>Erreger</a:t>
            </a:r>
            <a:r>
              <a:rPr lang="en-US" sz="1200" dirty="0"/>
              <a:t>: </a:t>
            </a:r>
            <a:r>
              <a:rPr lang="en-US" sz="1200" i="1" dirty="0" err="1">
                <a:solidFill>
                  <a:srgbClr val="0000FF"/>
                </a:solidFill>
              </a:rPr>
              <a:t>Streptokokken</a:t>
            </a:r>
            <a:r>
              <a:rPr lang="en-US" sz="1200" dirty="0">
                <a:solidFill>
                  <a:srgbClr val="0000FF"/>
                </a:solidFill>
              </a:rPr>
              <a:t>, </a:t>
            </a:r>
            <a:r>
              <a:rPr lang="en-US" sz="1200" i="1" dirty="0" err="1">
                <a:solidFill>
                  <a:srgbClr val="0000FF"/>
                </a:solidFill>
              </a:rPr>
              <a:t>Haemophilus</a:t>
            </a:r>
            <a:r>
              <a:rPr lang="en-US" sz="1200" dirty="0" err="1">
                <a:solidFill>
                  <a:srgbClr val="0000FF"/>
                </a:solidFill>
              </a:rPr>
              <a:t>-Arten</a:t>
            </a:r>
            <a:r>
              <a:rPr lang="en-US" sz="1200" dirty="0">
                <a:solidFill>
                  <a:srgbClr val="0000FF"/>
                </a:solidFill>
              </a:rPr>
              <a:t>, </a:t>
            </a:r>
            <a:r>
              <a:rPr lang="en-US" sz="1200" dirty="0" err="1">
                <a:solidFill>
                  <a:srgbClr val="0000FF"/>
                </a:solidFill>
              </a:rPr>
              <a:t>grampositive</a:t>
            </a:r>
            <a:r>
              <a:rPr lang="en-US" sz="1200" dirty="0">
                <a:solidFill>
                  <a:srgbClr val="0000FF"/>
                </a:solidFill>
              </a:rPr>
              <a:t> </a:t>
            </a:r>
            <a:r>
              <a:rPr lang="en-US" sz="1200" dirty="0" err="1">
                <a:solidFill>
                  <a:srgbClr val="0000FF"/>
                </a:solidFill>
              </a:rPr>
              <a:t>Bakterien</a:t>
            </a:r>
            <a:endParaRPr dirty="0"/>
          </a:p>
          <a:p>
            <a:pPr marL="692150" lvl="1" indent="-347663" algn="l" rtl="0">
              <a:spcBef>
                <a:spcPts val="240"/>
              </a:spcBef>
              <a:spcAft>
                <a:spcPts val="0"/>
              </a:spcAft>
              <a:buSzPts val="840"/>
              <a:buChar char="●"/>
            </a:pPr>
            <a:r>
              <a:rPr lang="en-US" sz="1200" dirty="0"/>
              <a:t>Zwei </a:t>
            </a:r>
            <a:r>
              <a:rPr lang="en-US" sz="1200" dirty="0" err="1"/>
              <a:t>klinische</a:t>
            </a:r>
            <a:r>
              <a:rPr lang="en-US" sz="1200" dirty="0"/>
              <a:t> </a:t>
            </a:r>
            <a:r>
              <a:rPr lang="en-US" sz="1200" dirty="0" err="1"/>
              <a:t>Entitäten</a:t>
            </a:r>
            <a:r>
              <a:rPr lang="en-US" sz="1200" dirty="0"/>
              <a:t>:</a:t>
            </a:r>
            <a:endParaRPr dirty="0"/>
          </a:p>
          <a:p>
            <a:pPr marL="987425" lvl="2" indent="-293688" algn="l" rtl="0">
              <a:spcBef>
                <a:spcPts val="240"/>
              </a:spcBef>
              <a:spcAft>
                <a:spcPts val="0"/>
              </a:spcAft>
              <a:buSzPts val="840"/>
              <a:buChar char="●"/>
            </a:pPr>
            <a:r>
              <a:rPr lang="en-US" sz="1200" i="1" dirty="0" err="1">
                <a:solidFill>
                  <a:srgbClr val="0000FF"/>
                </a:solidFill>
              </a:rPr>
              <a:t>Blebitis</a:t>
            </a:r>
            <a:r>
              <a:rPr lang="en-US" sz="1200" dirty="0"/>
              <a:t>: </a:t>
            </a:r>
            <a:r>
              <a:rPr lang="en-US" sz="1200" dirty="0" err="1"/>
              <a:t>Infizierter</a:t>
            </a:r>
            <a:r>
              <a:rPr lang="en-US" sz="1200" dirty="0"/>
              <a:t> Bleb </a:t>
            </a:r>
            <a:r>
              <a:rPr lang="en-US" sz="1200" dirty="0" err="1"/>
              <a:t>ohne</a:t>
            </a:r>
            <a:r>
              <a:rPr lang="en-US" sz="1200" dirty="0"/>
              <a:t> </a:t>
            </a:r>
            <a:r>
              <a:rPr lang="en-US" sz="1200" dirty="0" err="1"/>
              <a:t>Beteiligung</a:t>
            </a:r>
            <a:r>
              <a:rPr lang="en-US" sz="1200" dirty="0"/>
              <a:t> der </a:t>
            </a:r>
            <a:r>
              <a:rPr lang="en-US" sz="1200" dirty="0" err="1"/>
              <a:t>Vorderkammer</a:t>
            </a:r>
            <a:r>
              <a:rPr lang="en-US" sz="1200" dirty="0"/>
              <a:t> </a:t>
            </a:r>
            <a:r>
              <a:rPr lang="en-US" sz="1200" dirty="0" err="1"/>
              <a:t>oder</a:t>
            </a:r>
            <a:r>
              <a:rPr lang="en-US" sz="1200" dirty="0"/>
              <a:t> des </a:t>
            </a:r>
            <a:r>
              <a:rPr lang="en-US" sz="1200" dirty="0" err="1"/>
              <a:t>Glaskörpers</a:t>
            </a:r>
            <a:endParaRPr dirty="0"/>
          </a:p>
          <a:p>
            <a:pPr marL="987425" lvl="2" indent="-293688" algn="l" rtl="0">
              <a:spcBef>
                <a:spcPts val="240"/>
              </a:spcBef>
              <a:spcAft>
                <a:spcPts val="0"/>
              </a:spcAft>
              <a:buSzPts val="840"/>
              <a:buChar char="●"/>
            </a:pPr>
            <a:r>
              <a:rPr lang="en-US" sz="1200" i="1" dirty="0" err="1">
                <a:solidFill>
                  <a:srgbClr val="0000FF"/>
                </a:solidFill>
              </a:rPr>
              <a:t>Sickerkissen-assoziierte</a:t>
            </a:r>
            <a:r>
              <a:rPr lang="en-US" sz="1200" i="1" dirty="0">
                <a:solidFill>
                  <a:srgbClr val="0000FF"/>
                </a:solidFill>
              </a:rPr>
              <a:t> Endophthalmitis</a:t>
            </a:r>
            <a:r>
              <a:rPr lang="en-US" sz="1200" dirty="0"/>
              <a:t>: Bild </a:t>
            </a:r>
            <a:r>
              <a:rPr lang="en-US" sz="1200" dirty="0" err="1"/>
              <a:t>einer</a:t>
            </a:r>
            <a:r>
              <a:rPr lang="en-US" sz="1200" dirty="0"/>
              <a:t> </a:t>
            </a:r>
            <a:r>
              <a:rPr lang="en-US" sz="1200" dirty="0" err="1"/>
              <a:t>akuten</a:t>
            </a:r>
            <a:r>
              <a:rPr lang="en-US" sz="1200" dirty="0"/>
              <a:t> Endophthalmitis + </a:t>
            </a:r>
            <a:r>
              <a:rPr lang="en-US" sz="1200" dirty="0" err="1"/>
              <a:t>eitriger</a:t>
            </a:r>
            <a:r>
              <a:rPr lang="en-US" sz="1200" dirty="0"/>
              <a:t> Bleb</a:t>
            </a:r>
            <a:endParaRPr dirty="0"/>
          </a:p>
          <a:p>
            <a:pPr marL="692150" lvl="1" indent="-347663" algn="l" rtl="0">
              <a:spcBef>
                <a:spcPts val="240"/>
              </a:spcBef>
              <a:spcAft>
                <a:spcPts val="0"/>
              </a:spcAft>
              <a:buSzPts val="840"/>
              <a:buChar char="●"/>
            </a:pPr>
            <a:r>
              <a:rPr lang="en-US" sz="1200" dirty="0" err="1"/>
              <a:t>Behandlung</a:t>
            </a:r>
            <a:r>
              <a:rPr lang="en-US" sz="1200" dirty="0"/>
              <a:t>:</a:t>
            </a:r>
            <a:endParaRPr dirty="0"/>
          </a:p>
          <a:p>
            <a:pPr marL="987425" lvl="2" indent="-293688" algn="l" rtl="0">
              <a:spcBef>
                <a:spcPts val="240"/>
              </a:spcBef>
              <a:spcAft>
                <a:spcPts val="0"/>
              </a:spcAft>
              <a:buSzPts val="840"/>
              <a:buChar char="●"/>
            </a:pPr>
            <a:r>
              <a:rPr lang="en-US" sz="1200" dirty="0" err="1"/>
              <a:t>Blebitis</a:t>
            </a:r>
            <a:r>
              <a:rPr lang="en-US" sz="1200" dirty="0"/>
              <a:t>: </a:t>
            </a:r>
            <a:r>
              <a:rPr lang="en-US" sz="1200" dirty="0" err="1">
                <a:solidFill>
                  <a:srgbClr val="0000FF"/>
                </a:solidFill>
              </a:rPr>
              <a:t>Topische</a:t>
            </a:r>
            <a:r>
              <a:rPr lang="en-US" sz="1200" dirty="0">
                <a:solidFill>
                  <a:srgbClr val="0000FF"/>
                </a:solidFill>
              </a:rPr>
              <a:t> </a:t>
            </a:r>
            <a:r>
              <a:rPr lang="en-US" sz="1200" dirty="0"/>
              <a:t>und </a:t>
            </a:r>
            <a:r>
              <a:rPr lang="en-US" sz="1200" dirty="0" err="1">
                <a:solidFill>
                  <a:srgbClr val="0000FF"/>
                </a:solidFill>
              </a:rPr>
              <a:t>subkonjunktivale</a:t>
            </a:r>
            <a:r>
              <a:rPr lang="en-US" sz="1200" dirty="0">
                <a:solidFill>
                  <a:srgbClr val="0000FF"/>
                </a:solidFill>
              </a:rPr>
              <a:t> </a:t>
            </a:r>
            <a:r>
              <a:rPr lang="en-US" sz="1200" dirty="0" err="1">
                <a:solidFill>
                  <a:srgbClr val="0000FF"/>
                </a:solidFill>
              </a:rPr>
              <a:t>Antibiotika</a:t>
            </a:r>
            <a:endParaRPr dirty="0"/>
          </a:p>
          <a:p>
            <a:pPr marL="987425" lvl="2" indent="-293688">
              <a:spcBef>
                <a:spcPts val="240"/>
              </a:spcBef>
              <a:buSzPts val="840"/>
            </a:pPr>
            <a:r>
              <a:rPr lang="en-US" sz="1200" dirty="0" err="1"/>
              <a:t>Sickerkissen-assoziierte</a:t>
            </a:r>
            <a:r>
              <a:rPr lang="en-US" sz="1200" dirty="0"/>
              <a:t> Endophthalmitis: </a:t>
            </a:r>
            <a:r>
              <a:rPr lang="en-US" sz="1200" dirty="0" err="1"/>
              <a:t>Intravitreale</a:t>
            </a:r>
            <a:r>
              <a:rPr lang="en-US" sz="1200" dirty="0"/>
              <a:t> </a:t>
            </a:r>
            <a:r>
              <a:rPr lang="en-US" sz="1200" dirty="0" err="1"/>
              <a:t>Antibiotika</a:t>
            </a:r>
            <a:r>
              <a:rPr lang="en-US" sz="1200" dirty="0"/>
              <a:t> +/- </a:t>
            </a:r>
            <a:r>
              <a:rPr lang="en-US" sz="1200" i="1" dirty="0"/>
              <a:t>Pars-plana-</a:t>
            </a:r>
            <a:r>
              <a:rPr lang="en-US" sz="1200" i="1" dirty="0" err="1"/>
              <a:t>Vitrektomie</a:t>
            </a:r>
            <a:r>
              <a:rPr lang="en-US" sz="1200" i="1" dirty="0"/>
              <a:t> (</a:t>
            </a:r>
            <a:r>
              <a:rPr lang="en-US" sz="12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4"/>
                  </a:ext>
                </a:extLst>
              </a:rPr>
              <a:t>PPV)</a:t>
            </a:r>
            <a:endParaRPr lang="en-US" sz="1200" dirty="0"/>
          </a:p>
        </p:txBody>
      </p:sp>
      <p:sp>
        <p:nvSpPr>
          <p:cNvPr id="316" name="Google Shape;316;p14"/>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14</a:t>
            </a:fld>
            <a:endParaRPr sz="1000" b="0" i="0" u="none" strike="noStrike" cap="none">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32" name="Google Shape;332;p1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333" name="Google Shape;333;p15"/>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t>Infektion</a:t>
            </a:r>
            <a:r>
              <a:rPr lang="en-US" sz="1200" b="1" dirty="0"/>
              <a:t> </a:t>
            </a:r>
            <a:r>
              <a:rPr lang="en-US" sz="1200" b="1" dirty="0" err="1"/>
              <a:t>nach</a:t>
            </a:r>
            <a:r>
              <a:rPr lang="en-US" sz="1200" b="1" dirty="0"/>
              <a:t> </a:t>
            </a:r>
            <a:r>
              <a:rPr lang="en-US" sz="1200" b="1" dirty="0" err="1"/>
              <a:t>einer</a:t>
            </a:r>
            <a:r>
              <a:rPr lang="en-US" sz="1200" b="1" dirty="0"/>
              <a:t> </a:t>
            </a:r>
            <a:r>
              <a:rPr lang="en-US" sz="1200" b="1" dirty="0" err="1"/>
              <a:t>Filteroperation</a:t>
            </a:r>
            <a:endParaRPr dirty="0"/>
          </a:p>
          <a:p>
            <a:pPr marL="692150" lvl="1" indent="-347663" algn="l" rtl="0">
              <a:spcBef>
                <a:spcPts val="240"/>
              </a:spcBef>
              <a:spcAft>
                <a:spcPts val="0"/>
              </a:spcAft>
              <a:buSzPts val="840"/>
              <a:buChar char="●"/>
            </a:pPr>
            <a:r>
              <a:rPr lang="en-US" sz="1200" dirty="0"/>
              <a:t>Kann </a:t>
            </a:r>
            <a:r>
              <a:rPr lang="en-US" sz="1200" dirty="0">
                <a:solidFill>
                  <a:srgbClr val="0000FF"/>
                </a:solidFill>
              </a:rPr>
              <a:t>Tage bis Jahre </a:t>
            </a:r>
            <a:r>
              <a:rPr lang="en-US" sz="1200" dirty="0" err="1"/>
              <a:t>nach</a:t>
            </a:r>
            <a:r>
              <a:rPr lang="en-US" sz="1200" dirty="0"/>
              <a:t> der Operation </a:t>
            </a:r>
            <a:r>
              <a:rPr lang="en-US" sz="1200" dirty="0" err="1"/>
              <a:t>auftreten</a:t>
            </a:r>
            <a:endParaRPr dirty="0"/>
          </a:p>
          <a:p>
            <a:pPr marL="692150" lvl="1" indent="-347663" algn="l" rtl="0">
              <a:spcBef>
                <a:spcPts val="240"/>
              </a:spcBef>
              <a:spcAft>
                <a:spcPts val="0"/>
              </a:spcAft>
              <a:buSzPts val="840"/>
              <a:buChar char="●"/>
            </a:pPr>
            <a:r>
              <a:rPr lang="en-US" sz="1200" dirty="0" err="1"/>
              <a:t>Erreger</a:t>
            </a:r>
            <a:r>
              <a:rPr lang="en-US" sz="1200" dirty="0"/>
              <a:t>: </a:t>
            </a:r>
            <a:r>
              <a:rPr lang="en-US" sz="1200" i="1" dirty="0" err="1">
                <a:solidFill>
                  <a:srgbClr val="0000FF"/>
                </a:solidFill>
              </a:rPr>
              <a:t>Streptokokken</a:t>
            </a:r>
            <a:r>
              <a:rPr lang="en-US" sz="1200" dirty="0">
                <a:solidFill>
                  <a:srgbClr val="0000FF"/>
                </a:solidFill>
              </a:rPr>
              <a:t>, </a:t>
            </a:r>
            <a:r>
              <a:rPr lang="en-US" sz="1200" i="1" dirty="0" err="1">
                <a:solidFill>
                  <a:srgbClr val="0000FF"/>
                </a:solidFill>
              </a:rPr>
              <a:t>Haemophilus</a:t>
            </a:r>
            <a:r>
              <a:rPr lang="en-US" sz="1200" dirty="0" err="1">
                <a:solidFill>
                  <a:srgbClr val="0000FF"/>
                </a:solidFill>
              </a:rPr>
              <a:t>-Arten</a:t>
            </a:r>
            <a:r>
              <a:rPr lang="en-US" sz="1200" dirty="0">
                <a:solidFill>
                  <a:srgbClr val="0000FF"/>
                </a:solidFill>
              </a:rPr>
              <a:t>, </a:t>
            </a:r>
            <a:r>
              <a:rPr lang="en-US" sz="1200" dirty="0" err="1">
                <a:solidFill>
                  <a:srgbClr val="0000FF"/>
                </a:solidFill>
              </a:rPr>
              <a:t>grampositive</a:t>
            </a:r>
            <a:r>
              <a:rPr lang="en-US" sz="1200" dirty="0">
                <a:solidFill>
                  <a:srgbClr val="0000FF"/>
                </a:solidFill>
              </a:rPr>
              <a:t> </a:t>
            </a:r>
            <a:r>
              <a:rPr lang="en-US" sz="1200" dirty="0" err="1">
                <a:solidFill>
                  <a:srgbClr val="0000FF"/>
                </a:solidFill>
              </a:rPr>
              <a:t>Bakterien</a:t>
            </a:r>
            <a:endParaRPr dirty="0"/>
          </a:p>
          <a:p>
            <a:pPr marL="692150" lvl="1" indent="-347663" algn="l" rtl="0">
              <a:spcBef>
                <a:spcPts val="240"/>
              </a:spcBef>
              <a:spcAft>
                <a:spcPts val="0"/>
              </a:spcAft>
              <a:buSzPts val="840"/>
              <a:buChar char="●"/>
            </a:pPr>
            <a:r>
              <a:rPr lang="en-US" sz="1200" dirty="0"/>
              <a:t>Zwei </a:t>
            </a:r>
            <a:r>
              <a:rPr lang="en-US" sz="1200" dirty="0" err="1"/>
              <a:t>klinische</a:t>
            </a:r>
            <a:r>
              <a:rPr lang="en-US" sz="1200" dirty="0"/>
              <a:t> </a:t>
            </a:r>
            <a:r>
              <a:rPr lang="en-US" sz="1200" dirty="0" err="1"/>
              <a:t>Entitäten</a:t>
            </a:r>
            <a:r>
              <a:rPr lang="en-US" sz="1200" dirty="0"/>
              <a:t>:</a:t>
            </a:r>
            <a:endParaRPr dirty="0"/>
          </a:p>
          <a:p>
            <a:pPr marL="987425" lvl="2" indent="-293688" algn="l" rtl="0">
              <a:spcBef>
                <a:spcPts val="240"/>
              </a:spcBef>
              <a:spcAft>
                <a:spcPts val="0"/>
              </a:spcAft>
              <a:buSzPts val="840"/>
              <a:buChar char="●"/>
            </a:pPr>
            <a:r>
              <a:rPr lang="en-US" sz="1200" i="1" dirty="0" err="1">
                <a:solidFill>
                  <a:srgbClr val="0000FF"/>
                </a:solidFill>
              </a:rPr>
              <a:t>Blebitis</a:t>
            </a:r>
            <a:r>
              <a:rPr lang="en-US" sz="1200" dirty="0"/>
              <a:t>: </a:t>
            </a:r>
            <a:r>
              <a:rPr lang="en-US" sz="1200" dirty="0" err="1"/>
              <a:t>Infizierter</a:t>
            </a:r>
            <a:r>
              <a:rPr lang="en-US" sz="1200" dirty="0"/>
              <a:t> Bleb </a:t>
            </a:r>
            <a:r>
              <a:rPr lang="en-US" sz="1200" dirty="0" err="1"/>
              <a:t>ohne</a:t>
            </a:r>
            <a:r>
              <a:rPr lang="en-US" sz="1200" dirty="0"/>
              <a:t> </a:t>
            </a:r>
            <a:r>
              <a:rPr lang="en-US" sz="1200" dirty="0" err="1"/>
              <a:t>Beteiligung</a:t>
            </a:r>
            <a:r>
              <a:rPr lang="en-US" sz="1200" dirty="0"/>
              <a:t> der </a:t>
            </a:r>
            <a:r>
              <a:rPr lang="en-US" sz="1200" dirty="0" err="1"/>
              <a:t>Vorderkammer</a:t>
            </a:r>
            <a:r>
              <a:rPr lang="en-US" sz="1200" dirty="0"/>
              <a:t> </a:t>
            </a:r>
            <a:r>
              <a:rPr lang="en-US" sz="1200" dirty="0" err="1"/>
              <a:t>oder</a:t>
            </a:r>
            <a:r>
              <a:rPr lang="en-US" sz="1200" dirty="0"/>
              <a:t> des </a:t>
            </a:r>
            <a:r>
              <a:rPr lang="en-US" sz="1200" dirty="0" err="1"/>
              <a:t>Glaskörpers</a:t>
            </a:r>
            <a:endParaRPr dirty="0"/>
          </a:p>
          <a:p>
            <a:pPr marL="987425" lvl="2" indent="-293688" algn="l" rtl="0">
              <a:spcBef>
                <a:spcPts val="240"/>
              </a:spcBef>
              <a:spcAft>
                <a:spcPts val="0"/>
              </a:spcAft>
              <a:buSzPts val="840"/>
              <a:buChar char="●"/>
            </a:pPr>
            <a:r>
              <a:rPr lang="en-US" sz="1200" i="1" dirty="0" err="1">
                <a:solidFill>
                  <a:srgbClr val="0000FF"/>
                </a:solidFill>
              </a:rPr>
              <a:t>Sickerkissen-assoziierte</a:t>
            </a:r>
            <a:r>
              <a:rPr lang="en-US" sz="1200" i="1" dirty="0">
                <a:solidFill>
                  <a:srgbClr val="0000FF"/>
                </a:solidFill>
              </a:rPr>
              <a:t> Endophthalmitis</a:t>
            </a:r>
            <a:r>
              <a:rPr lang="en-US" sz="1200" dirty="0"/>
              <a:t>: Bild </a:t>
            </a:r>
            <a:r>
              <a:rPr lang="en-US" sz="1200" dirty="0" err="1"/>
              <a:t>einer</a:t>
            </a:r>
            <a:r>
              <a:rPr lang="en-US" sz="1200" dirty="0"/>
              <a:t> </a:t>
            </a:r>
            <a:r>
              <a:rPr lang="en-US" sz="1200" dirty="0" err="1"/>
              <a:t>akuten</a:t>
            </a:r>
            <a:r>
              <a:rPr lang="en-US" sz="1200" dirty="0"/>
              <a:t> Endophthalmitis + </a:t>
            </a:r>
            <a:r>
              <a:rPr lang="en-US" sz="1200" dirty="0" err="1"/>
              <a:t>eitriger</a:t>
            </a:r>
            <a:r>
              <a:rPr lang="en-US" sz="1200" dirty="0"/>
              <a:t> Bleb</a:t>
            </a:r>
            <a:endParaRPr dirty="0"/>
          </a:p>
          <a:p>
            <a:pPr marL="692150" lvl="1" indent="-347663" algn="l" rtl="0">
              <a:spcBef>
                <a:spcPts val="240"/>
              </a:spcBef>
              <a:spcAft>
                <a:spcPts val="0"/>
              </a:spcAft>
              <a:buSzPts val="840"/>
              <a:buChar char="●"/>
            </a:pPr>
            <a:r>
              <a:rPr lang="en-US" sz="1200" dirty="0" err="1"/>
              <a:t>Behandlung</a:t>
            </a:r>
            <a:r>
              <a:rPr lang="en-US" sz="1200" dirty="0"/>
              <a:t>:</a:t>
            </a:r>
            <a:endParaRPr dirty="0"/>
          </a:p>
          <a:p>
            <a:pPr marL="987425" lvl="2" indent="-293688" algn="l" rtl="0">
              <a:spcBef>
                <a:spcPts val="240"/>
              </a:spcBef>
              <a:spcAft>
                <a:spcPts val="0"/>
              </a:spcAft>
              <a:buSzPts val="840"/>
              <a:buChar char="●"/>
            </a:pPr>
            <a:r>
              <a:rPr lang="en-US" sz="1200" dirty="0" err="1"/>
              <a:t>Blebitis</a:t>
            </a:r>
            <a:r>
              <a:rPr lang="en-US" sz="1200" dirty="0"/>
              <a:t>: </a:t>
            </a:r>
            <a:r>
              <a:rPr lang="en-US" sz="1200" dirty="0" err="1">
                <a:solidFill>
                  <a:srgbClr val="0000FF"/>
                </a:solidFill>
              </a:rPr>
              <a:t>Topische</a:t>
            </a:r>
            <a:r>
              <a:rPr lang="en-US" sz="1200" dirty="0">
                <a:solidFill>
                  <a:srgbClr val="0000FF"/>
                </a:solidFill>
              </a:rPr>
              <a:t> </a:t>
            </a:r>
            <a:r>
              <a:rPr lang="en-US" sz="1200" dirty="0"/>
              <a:t>und </a:t>
            </a:r>
            <a:r>
              <a:rPr lang="en-US" sz="1200" dirty="0" err="1">
                <a:solidFill>
                  <a:srgbClr val="0000FF"/>
                </a:solidFill>
              </a:rPr>
              <a:t>subkonjunktivale</a:t>
            </a:r>
            <a:r>
              <a:rPr lang="en-US" sz="1200" dirty="0">
                <a:solidFill>
                  <a:srgbClr val="0000FF"/>
                </a:solidFill>
              </a:rPr>
              <a:t> </a:t>
            </a:r>
            <a:r>
              <a:rPr lang="en-US" sz="1200" dirty="0" err="1">
                <a:solidFill>
                  <a:srgbClr val="0000FF"/>
                </a:solidFill>
              </a:rPr>
              <a:t>Antibiotika</a:t>
            </a:r>
            <a:endParaRPr dirty="0"/>
          </a:p>
          <a:p>
            <a:pPr marL="987425" lvl="2" indent="-293688" algn="l" rtl="0">
              <a:spcBef>
                <a:spcPts val="240"/>
              </a:spcBef>
              <a:spcAft>
                <a:spcPts val="0"/>
              </a:spcAft>
              <a:buSzPts val="840"/>
              <a:buChar char="●"/>
            </a:pPr>
            <a:r>
              <a:rPr lang="en-US" sz="1200" dirty="0" err="1"/>
              <a:t>Sickerkissen-assoziierte</a:t>
            </a:r>
            <a:r>
              <a:rPr lang="en-US" sz="1200" dirty="0"/>
              <a:t> Endophthalmitis: </a:t>
            </a:r>
            <a:r>
              <a:rPr lang="en-US" sz="1200" dirty="0" err="1">
                <a:solidFill>
                  <a:srgbClr val="0000FF"/>
                </a:solidFill>
              </a:rPr>
              <a:t>Intravitreale</a:t>
            </a:r>
            <a:r>
              <a:rPr lang="en-US" sz="1200" dirty="0">
                <a:solidFill>
                  <a:srgbClr val="0000FF"/>
                </a:solidFill>
              </a:rPr>
              <a:t> </a:t>
            </a:r>
            <a:r>
              <a:rPr lang="en-US" sz="1200" dirty="0" err="1">
                <a:solidFill>
                  <a:srgbClr val="0000FF"/>
                </a:solidFill>
              </a:rPr>
              <a:t>Antibiotika</a:t>
            </a:r>
            <a:r>
              <a:rPr lang="en-US" sz="1200" dirty="0">
                <a:solidFill>
                  <a:srgbClr val="0000FF"/>
                </a:solidFill>
              </a:rPr>
              <a:t> </a:t>
            </a:r>
            <a:r>
              <a:rPr lang="en-US" sz="1200" dirty="0"/>
              <a:t>+/- </a:t>
            </a:r>
            <a:r>
              <a:rPr lang="en-US" sz="1200" dirty="0">
                <a:solidFill>
                  <a:srgbClr val="0000FF"/>
                </a:solidFill>
              </a:rPr>
              <a:t>PPV</a:t>
            </a:r>
            <a:endParaRPr dirty="0"/>
          </a:p>
          <a:p>
            <a:pPr marL="1281113" lvl="3" indent="-292100" algn="l" rtl="0">
              <a:spcBef>
                <a:spcPts val="240"/>
              </a:spcBef>
              <a:spcAft>
                <a:spcPts val="0"/>
              </a:spcAft>
              <a:buSzPts val="900"/>
              <a:buChar char="▪"/>
            </a:pPr>
            <a:r>
              <a:rPr lang="en-US" sz="1200" dirty="0"/>
              <a:t>Die </a:t>
            </a:r>
            <a:r>
              <a:rPr lang="en-US" sz="1200" dirty="0" err="1"/>
              <a:t>endgültige</a:t>
            </a:r>
            <a:r>
              <a:rPr lang="en-US" sz="1200" dirty="0"/>
              <a:t> </a:t>
            </a:r>
            <a:r>
              <a:rPr lang="en-US" sz="1200" dirty="0" err="1"/>
              <a:t>Sehschärfe</a:t>
            </a:r>
            <a:r>
              <a:rPr lang="en-US" sz="1200" dirty="0"/>
              <a:t> </a:t>
            </a:r>
            <a:r>
              <a:rPr lang="en-US" sz="1200" dirty="0" err="1"/>
              <a:t>ist</a:t>
            </a:r>
            <a:r>
              <a:rPr lang="en-US" sz="1200" dirty="0"/>
              <a:t> </a:t>
            </a:r>
            <a:r>
              <a:rPr lang="en-US" sz="1200" dirty="0" err="1"/>
              <a:t>bei</a:t>
            </a:r>
            <a:r>
              <a:rPr lang="en-US" sz="1200" dirty="0"/>
              <a:t> </a:t>
            </a:r>
            <a:r>
              <a:rPr lang="en-US" sz="1200" dirty="0" err="1"/>
              <a:t>akuter</a:t>
            </a:r>
            <a:r>
              <a:rPr lang="en-US" sz="1200" dirty="0"/>
              <a:t> </a:t>
            </a:r>
            <a:r>
              <a:rPr lang="en-US" sz="1200" dirty="0" err="1"/>
              <a:t>postoperativer</a:t>
            </a:r>
            <a:r>
              <a:rPr lang="en-US" sz="1200" dirty="0"/>
              <a:t> </a:t>
            </a:r>
            <a:r>
              <a:rPr lang="en-US" sz="12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Endophthalmitis</a:t>
            </a:r>
            <a:r>
              <a:rPr lang="en-US" sz="1200" dirty="0"/>
              <a:t> </a:t>
            </a:r>
            <a:r>
              <a:rPr lang="en-US" sz="1200" dirty="0" err="1"/>
              <a:t>nach</a:t>
            </a:r>
            <a:r>
              <a:rPr lang="en-US" sz="1200" dirty="0"/>
              <a:t> </a:t>
            </a:r>
            <a:r>
              <a:rPr lang="en-US" sz="1200" dirty="0" err="1"/>
              <a:t>Kataraktoperation</a:t>
            </a:r>
            <a:r>
              <a:rPr lang="en-US" sz="1200" dirty="0"/>
              <a:t> </a:t>
            </a:r>
            <a:r>
              <a:rPr lang="en-US" sz="1200" dirty="0" err="1"/>
              <a:t>meist</a:t>
            </a:r>
            <a:r>
              <a:rPr lang="en-US" sz="1200" dirty="0"/>
              <a:t> </a:t>
            </a:r>
            <a:r>
              <a:rPr lang="en-US" sz="1200" dirty="0" err="1"/>
              <a:t>schlechter</a:t>
            </a:r>
            <a:r>
              <a:rPr lang="en-US" sz="1200" dirty="0"/>
              <a:t> </a:t>
            </a:r>
            <a:r>
              <a:rPr lang="en-US" sz="1200" dirty="0" err="1"/>
              <a:t>als</a:t>
            </a:r>
            <a:r>
              <a:rPr lang="en-US" sz="1200" dirty="0"/>
              <a:t> </a:t>
            </a:r>
            <a:r>
              <a:rPr lang="en-US" sz="1200" dirty="0" err="1"/>
              <a:t>nach</a:t>
            </a:r>
            <a:r>
              <a:rPr lang="en-US" sz="1200" dirty="0"/>
              <a:t> </a:t>
            </a:r>
            <a:r>
              <a:rPr lang="en-US" sz="1200" dirty="0" err="1"/>
              <a:t>Therapie</a:t>
            </a:r>
            <a:r>
              <a:rPr lang="en-US" sz="1200" dirty="0"/>
              <a:t>.</a:t>
            </a:r>
            <a:endParaRPr dirty="0"/>
          </a:p>
        </p:txBody>
      </p:sp>
      <p:sp>
        <p:nvSpPr>
          <p:cNvPr id="334" name="Google Shape;334;p15"/>
          <p:cNvSpPr/>
          <p:nvPr/>
        </p:nvSpPr>
        <p:spPr>
          <a:xfrm>
            <a:off x="1671810" y="3276600"/>
            <a:ext cx="762000" cy="304800"/>
          </a:xfrm>
          <a:prstGeom prst="rect">
            <a:avLst/>
          </a:prstGeom>
          <a:solidFill>
            <a:srgbClr val="CCECFF"/>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lnSpc>
                <a:spcPct val="80000"/>
              </a:lnSpc>
              <a:spcBef>
                <a:spcPts val="0"/>
              </a:spcBef>
              <a:spcAft>
                <a:spcPts val="0"/>
              </a:spcAft>
              <a:buClr>
                <a:schemeClr val="dk1"/>
              </a:buClr>
              <a:buSzPts val="1200"/>
              <a:buFont typeface="Noto Sans Symbols"/>
              <a:buNone/>
            </a:pPr>
            <a:r>
              <a:rPr lang="en-US" sz="1200" b="0" i="0" u="none" strike="noStrike" cap="none" dirty="0" err="1">
                <a:solidFill>
                  <a:schemeClr val="dk1"/>
                </a:solidFill>
                <a:latin typeface="Arial"/>
                <a:ea typeface="Arial"/>
                <a:cs typeface="Arial"/>
                <a:sym typeface="Arial"/>
              </a:rPr>
              <a:t>besser</a:t>
            </a:r>
            <a:r>
              <a:rPr lang="en-US" sz="1200" b="0" i="0" u="none" strike="noStrike" cap="none" dirty="0">
                <a:solidFill>
                  <a:schemeClr val="dk1"/>
                </a:solidFill>
                <a:latin typeface="Arial"/>
                <a:ea typeface="Arial"/>
                <a:cs typeface="Arial"/>
                <a:sym typeface="Arial"/>
              </a:rPr>
              <a:t> vs</a:t>
            </a:r>
            <a:endParaRPr dirty="0"/>
          </a:p>
          <a:p>
            <a:pPr marL="0" marR="0" lvl="0" indent="0" algn="ctr" rtl="0">
              <a:lnSpc>
                <a:spcPct val="80000"/>
              </a:lnSpc>
              <a:spcBef>
                <a:spcPts val="0"/>
              </a:spcBef>
              <a:spcAft>
                <a:spcPts val="0"/>
              </a:spcAft>
              <a:buClr>
                <a:schemeClr val="dk1"/>
              </a:buClr>
              <a:buSzPts val="1200"/>
              <a:buFont typeface="Noto Sans Symbols"/>
              <a:buNone/>
            </a:pPr>
            <a:r>
              <a:rPr lang="en-US" sz="1200" b="0" i="0" u="none" strike="noStrike" cap="none" dirty="0" err="1">
                <a:solidFill>
                  <a:schemeClr val="dk1"/>
                </a:solidFill>
                <a:latin typeface="Arial"/>
                <a:ea typeface="Arial"/>
                <a:cs typeface="Arial"/>
                <a:sym typeface="Arial"/>
              </a:rPr>
              <a:t>schlechter</a:t>
            </a:r>
            <a:endParaRPr dirty="0"/>
          </a:p>
        </p:txBody>
      </p:sp>
      <p:sp>
        <p:nvSpPr>
          <p:cNvPr id="335" name="Google Shape;335;p15"/>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15</a:t>
            </a:fld>
            <a:endParaRPr sz="1000" b="0" i="0" u="none" strike="noStrike" cap="none">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51" name="Google Shape;351;p1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52" name="Google Shape;352;p16"/>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t>Infektion</a:t>
            </a:r>
            <a:r>
              <a:rPr lang="en-US" sz="1200" b="1" dirty="0"/>
              <a:t> </a:t>
            </a:r>
            <a:r>
              <a:rPr lang="en-US" sz="1200" b="1" dirty="0" err="1"/>
              <a:t>nach</a:t>
            </a:r>
            <a:r>
              <a:rPr lang="en-US" sz="1200" b="1" dirty="0"/>
              <a:t> </a:t>
            </a:r>
            <a:r>
              <a:rPr lang="en-US" sz="1200" b="1" dirty="0" err="1"/>
              <a:t>einer</a:t>
            </a:r>
            <a:r>
              <a:rPr lang="en-US" sz="1200" b="1" dirty="0"/>
              <a:t> </a:t>
            </a:r>
            <a:r>
              <a:rPr lang="en-US" sz="1200" b="1" dirty="0" err="1"/>
              <a:t>Filteroperation</a:t>
            </a:r>
            <a:endParaRPr dirty="0"/>
          </a:p>
          <a:p>
            <a:pPr marL="692150" lvl="1" indent="-347663" algn="l" rtl="0">
              <a:spcBef>
                <a:spcPts val="240"/>
              </a:spcBef>
              <a:spcAft>
                <a:spcPts val="0"/>
              </a:spcAft>
              <a:buSzPts val="840"/>
              <a:buChar char="●"/>
            </a:pPr>
            <a:r>
              <a:rPr lang="en-US" sz="1200" dirty="0"/>
              <a:t>Kann </a:t>
            </a:r>
            <a:r>
              <a:rPr lang="en-US" sz="1200" dirty="0">
                <a:solidFill>
                  <a:srgbClr val="0000FF"/>
                </a:solidFill>
              </a:rPr>
              <a:t>Tage bis Jahre </a:t>
            </a:r>
            <a:r>
              <a:rPr lang="en-US" sz="1200" dirty="0" err="1"/>
              <a:t>nach</a:t>
            </a:r>
            <a:r>
              <a:rPr lang="en-US" sz="1200" dirty="0"/>
              <a:t> der Operation </a:t>
            </a:r>
            <a:r>
              <a:rPr lang="en-US" sz="1200" dirty="0" err="1"/>
              <a:t>auftreten</a:t>
            </a:r>
            <a:endParaRPr dirty="0"/>
          </a:p>
          <a:p>
            <a:pPr marL="692150" lvl="1" indent="-347663" algn="l" rtl="0">
              <a:spcBef>
                <a:spcPts val="240"/>
              </a:spcBef>
              <a:spcAft>
                <a:spcPts val="0"/>
              </a:spcAft>
              <a:buSzPts val="840"/>
              <a:buChar char="●"/>
            </a:pPr>
            <a:r>
              <a:rPr lang="en-US" sz="1200" dirty="0" err="1"/>
              <a:t>Erreger</a:t>
            </a:r>
            <a:r>
              <a:rPr lang="en-US" sz="1200" dirty="0"/>
              <a:t>: </a:t>
            </a:r>
            <a:r>
              <a:rPr lang="en-US" sz="1200" i="1" dirty="0" err="1">
                <a:solidFill>
                  <a:srgbClr val="0000FF"/>
                </a:solidFill>
              </a:rPr>
              <a:t>Streptokokken</a:t>
            </a:r>
            <a:r>
              <a:rPr lang="en-US" sz="1200" dirty="0">
                <a:solidFill>
                  <a:srgbClr val="0000FF"/>
                </a:solidFill>
              </a:rPr>
              <a:t>, </a:t>
            </a:r>
            <a:r>
              <a:rPr lang="en-US" sz="1200" i="1" dirty="0" err="1">
                <a:solidFill>
                  <a:srgbClr val="0000FF"/>
                </a:solidFill>
              </a:rPr>
              <a:t>Haemophilus</a:t>
            </a:r>
            <a:r>
              <a:rPr lang="en-US" sz="1200" dirty="0" err="1">
                <a:solidFill>
                  <a:srgbClr val="0000FF"/>
                </a:solidFill>
              </a:rPr>
              <a:t>-Arten</a:t>
            </a:r>
            <a:r>
              <a:rPr lang="en-US" sz="1200" dirty="0">
                <a:solidFill>
                  <a:srgbClr val="0000FF"/>
                </a:solidFill>
              </a:rPr>
              <a:t>, </a:t>
            </a:r>
            <a:r>
              <a:rPr lang="en-US" sz="1200" dirty="0" err="1">
                <a:solidFill>
                  <a:srgbClr val="0000FF"/>
                </a:solidFill>
              </a:rPr>
              <a:t>grampositive</a:t>
            </a:r>
            <a:r>
              <a:rPr lang="en-US" sz="1200" dirty="0">
                <a:solidFill>
                  <a:srgbClr val="0000FF"/>
                </a:solidFill>
              </a:rPr>
              <a:t> </a:t>
            </a:r>
            <a:r>
              <a:rPr lang="en-US" sz="1200" dirty="0" err="1">
                <a:solidFill>
                  <a:srgbClr val="0000FF"/>
                </a:solidFill>
              </a:rPr>
              <a:t>Bakterien</a:t>
            </a:r>
            <a:endParaRPr dirty="0"/>
          </a:p>
          <a:p>
            <a:pPr marL="692150" lvl="1" indent="-347663" algn="l" rtl="0">
              <a:spcBef>
                <a:spcPts val="240"/>
              </a:spcBef>
              <a:spcAft>
                <a:spcPts val="0"/>
              </a:spcAft>
              <a:buSzPts val="840"/>
              <a:buChar char="●"/>
            </a:pPr>
            <a:r>
              <a:rPr lang="en-US" sz="1200" dirty="0"/>
              <a:t>Zwei </a:t>
            </a:r>
            <a:r>
              <a:rPr lang="en-US" sz="1200" dirty="0" err="1"/>
              <a:t>klinische</a:t>
            </a:r>
            <a:r>
              <a:rPr lang="en-US" sz="1200" dirty="0"/>
              <a:t> </a:t>
            </a:r>
            <a:r>
              <a:rPr lang="en-US" sz="1200" dirty="0" err="1"/>
              <a:t>Entitäten</a:t>
            </a:r>
            <a:r>
              <a:rPr lang="en-US" sz="1200" dirty="0"/>
              <a:t>:</a:t>
            </a:r>
            <a:endParaRPr dirty="0"/>
          </a:p>
          <a:p>
            <a:pPr marL="987425" lvl="2" indent="-293688" algn="l" rtl="0">
              <a:spcBef>
                <a:spcPts val="240"/>
              </a:spcBef>
              <a:spcAft>
                <a:spcPts val="0"/>
              </a:spcAft>
              <a:buSzPts val="840"/>
              <a:buChar char="●"/>
            </a:pPr>
            <a:r>
              <a:rPr lang="en-US" sz="1200" i="1" dirty="0" err="1">
                <a:solidFill>
                  <a:srgbClr val="0000FF"/>
                </a:solidFill>
              </a:rPr>
              <a:t>Blebitis</a:t>
            </a:r>
            <a:r>
              <a:rPr lang="en-US" sz="1200" dirty="0"/>
              <a:t>: </a:t>
            </a:r>
            <a:r>
              <a:rPr lang="en-US" sz="1200" dirty="0" err="1"/>
              <a:t>Infizierter</a:t>
            </a:r>
            <a:r>
              <a:rPr lang="en-US" sz="1200" dirty="0"/>
              <a:t> Bleb </a:t>
            </a:r>
            <a:r>
              <a:rPr lang="en-US" sz="1200" dirty="0" err="1"/>
              <a:t>ohne</a:t>
            </a:r>
            <a:r>
              <a:rPr lang="en-US" sz="1200" dirty="0"/>
              <a:t> </a:t>
            </a:r>
            <a:r>
              <a:rPr lang="en-US" sz="1200" dirty="0" err="1"/>
              <a:t>Beteiligung</a:t>
            </a:r>
            <a:r>
              <a:rPr lang="en-US" sz="1200" dirty="0"/>
              <a:t> der </a:t>
            </a:r>
            <a:r>
              <a:rPr lang="en-US" sz="1200" dirty="0" err="1"/>
              <a:t>Vorderkammer</a:t>
            </a:r>
            <a:r>
              <a:rPr lang="en-US" sz="1200" dirty="0"/>
              <a:t> </a:t>
            </a:r>
            <a:r>
              <a:rPr lang="en-US" sz="1200" dirty="0" err="1"/>
              <a:t>oder</a:t>
            </a:r>
            <a:r>
              <a:rPr lang="en-US" sz="1200" dirty="0"/>
              <a:t> des </a:t>
            </a:r>
            <a:r>
              <a:rPr lang="en-US" sz="1200" dirty="0" err="1"/>
              <a:t>Glaskörpers</a:t>
            </a:r>
            <a:endParaRPr dirty="0"/>
          </a:p>
          <a:p>
            <a:pPr marL="987425" lvl="2" indent="-293688" algn="l" rtl="0">
              <a:spcBef>
                <a:spcPts val="240"/>
              </a:spcBef>
              <a:spcAft>
                <a:spcPts val="0"/>
              </a:spcAft>
              <a:buSzPts val="840"/>
              <a:buChar char="●"/>
            </a:pPr>
            <a:r>
              <a:rPr lang="en-US" sz="1200" i="1" dirty="0" err="1">
                <a:solidFill>
                  <a:srgbClr val="0000FF"/>
                </a:solidFill>
              </a:rPr>
              <a:t>Sickerkissen-assoziierte</a:t>
            </a:r>
            <a:r>
              <a:rPr lang="en-US" sz="1200" i="1" dirty="0">
                <a:solidFill>
                  <a:srgbClr val="0000FF"/>
                </a:solidFill>
              </a:rPr>
              <a:t> Endophthalmitis</a:t>
            </a:r>
            <a:r>
              <a:rPr lang="en-US" sz="1200" dirty="0"/>
              <a:t>: Bild </a:t>
            </a:r>
            <a:r>
              <a:rPr lang="en-US" sz="1200" dirty="0" err="1"/>
              <a:t>einer</a:t>
            </a:r>
            <a:r>
              <a:rPr lang="en-US" sz="1200" dirty="0"/>
              <a:t> </a:t>
            </a:r>
            <a:r>
              <a:rPr lang="en-US" sz="1200" dirty="0" err="1"/>
              <a:t>akuten</a:t>
            </a:r>
            <a:r>
              <a:rPr lang="en-US" sz="1200" dirty="0"/>
              <a:t> Endophthalmitis + </a:t>
            </a:r>
            <a:r>
              <a:rPr lang="en-US" sz="1200" dirty="0" err="1"/>
              <a:t>eitriger</a:t>
            </a:r>
            <a:r>
              <a:rPr lang="en-US" sz="1200" dirty="0"/>
              <a:t> Bleb</a:t>
            </a:r>
            <a:endParaRPr dirty="0"/>
          </a:p>
          <a:p>
            <a:pPr marL="692150" lvl="1" indent="-347663" algn="l" rtl="0">
              <a:spcBef>
                <a:spcPts val="240"/>
              </a:spcBef>
              <a:spcAft>
                <a:spcPts val="0"/>
              </a:spcAft>
              <a:buSzPts val="840"/>
              <a:buChar char="●"/>
            </a:pPr>
            <a:r>
              <a:rPr lang="en-US" sz="1200" dirty="0" err="1"/>
              <a:t>Behandlung</a:t>
            </a:r>
            <a:r>
              <a:rPr lang="en-US" sz="1200" dirty="0"/>
              <a:t>:</a:t>
            </a:r>
            <a:endParaRPr dirty="0"/>
          </a:p>
          <a:p>
            <a:pPr marL="987425" lvl="2" indent="-293688" algn="l" rtl="0">
              <a:spcBef>
                <a:spcPts val="240"/>
              </a:spcBef>
              <a:spcAft>
                <a:spcPts val="0"/>
              </a:spcAft>
              <a:buSzPts val="840"/>
              <a:buChar char="●"/>
            </a:pPr>
            <a:r>
              <a:rPr lang="en-US" sz="1200" dirty="0" err="1"/>
              <a:t>Blebitis</a:t>
            </a:r>
            <a:r>
              <a:rPr lang="en-US" sz="1200" dirty="0"/>
              <a:t>: </a:t>
            </a:r>
            <a:r>
              <a:rPr lang="en-US" sz="1200" dirty="0" err="1">
                <a:solidFill>
                  <a:srgbClr val="0000FF"/>
                </a:solidFill>
              </a:rPr>
              <a:t>Topische</a:t>
            </a:r>
            <a:r>
              <a:rPr lang="en-US" sz="1200" dirty="0">
                <a:solidFill>
                  <a:srgbClr val="0000FF"/>
                </a:solidFill>
              </a:rPr>
              <a:t> </a:t>
            </a:r>
            <a:r>
              <a:rPr lang="en-US" sz="1200" dirty="0"/>
              <a:t>und </a:t>
            </a:r>
            <a:r>
              <a:rPr lang="en-US" sz="1200" dirty="0" err="1">
                <a:solidFill>
                  <a:srgbClr val="0000FF"/>
                </a:solidFill>
              </a:rPr>
              <a:t>subkonjunktivale</a:t>
            </a:r>
            <a:r>
              <a:rPr lang="en-US" sz="1200" dirty="0">
                <a:solidFill>
                  <a:srgbClr val="0000FF"/>
                </a:solidFill>
              </a:rPr>
              <a:t> </a:t>
            </a:r>
            <a:r>
              <a:rPr lang="en-US" sz="1200" dirty="0" err="1">
                <a:solidFill>
                  <a:srgbClr val="0000FF"/>
                </a:solidFill>
              </a:rPr>
              <a:t>Antibiotika</a:t>
            </a:r>
            <a:endParaRPr dirty="0"/>
          </a:p>
          <a:p>
            <a:pPr marL="987425" lvl="2" indent="-293688" algn="l" rtl="0">
              <a:spcBef>
                <a:spcPts val="240"/>
              </a:spcBef>
              <a:spcAft>
                <a:spcPts val="0"/>
              </a:spcAft>
              <a:buSzPts val="840"/>
              <a:buChar char="●"/>
            </a:pPr>
            <a:r>
              <a:rPr lang="en-US" sz="1200" dirty="0" err="1"/>
              <a:t>Sickerkissen-assoziierte</a:t>
            </a:r>
            <a:r>
              <a:rPr lang="en-US" sz="1200" dirty="0"/>
              <a:t> Endophthalmitis: </a:t>
            </a:r>
            <a:r>
              <a:rPr lang="en-US" sz="1200" dirty="0" err="1">
                <a:solidFill>
                  <a:srgbClr val="0000FF"/>
                </a:solidFill>
              </a:rPr>
              <a:t>Intravitreale</a:t>
            </a:r>
            <a:r>
              <a:rPr lang="en-US" sz="1200" dirty="0">
                <a:solidFill>
                  <a:srgbClr val="0000FF"/>
                </a:solidFill>
              </a:rPr>
              <a:t> </a:t>
            </a:r>
            <a:r>
              <a:rPr lang="en-US" sz="1200" dirty="0" err="1">
                <a:solidFill>
                  <a:srgbClr val="0000FF"/>
                </a:solidFill>
              </a:rPr>
              <a:t>Antibiotika</a:t>
            </a:r>
            <a:r>
              <a:rPr lang="en-US" sz="1200" dirty="0">
                <a:solidFill>
                  <a:srgbClr val="0000FF"/>
                </a:solidFill>
              </a:rPr>
              <a:t> </a:t>
            </a:r>
            <a:r>
              <a:rPr lang="en-US" sz="1200" dirty="0"/>
              <a:t>+/- </a:t>
            </a:r>
            <a:r>
              <a:rPr lang="en-US" sz="1200" dirty="0">
                <a:solidFill>
                  <a:srgbClr val="0000FF"/>
                </a:solidFill>
              </a:rPr>
              <a:t>PPV</a:t>
            </a:r>
            <a:endParaRPr dirty="0"/>
          </a:p>
          <a:p>
            <a:pPr marL="1281113" lvl="3" indent="-292100" algn="l" rtl="0">
              <a:spcBef>
                <a:spcPts val="240"/>
              </a:spcBef>
              <a:spcAft>
                <a:spcPts val="0"/>
              </a:spcAft>
              <a:buSzPts val="900"/>
              <a:buChar char="▪"/>
            </a:pPr>
            <a:r>
              <a:rPr lang="en-US" sz="1200" dirty="0"/>
              <a:t>Die </a:t>
            </a:r>
            <a:r>
              <a:rPr lang="en-US" sz="1200" dirty="0" err="1"/>
              <a:t>endgültige</a:t>
            </a:r>
            <a:r>
              <a:rPr lang="en-US" sz="1200" dirty="0"/>
              <a:t> </a:t>
            </a:r>
            <a:r>
              <a:rPr lang="en-US" sz="1200" dirty="0" err="1"/>
              <a:t>Sehschärfe</a:t>
            </a:r>
            <a:r>
              <a:rPr lang="en-US" sz="1200" dirty="0"/>
              <a:t> </a:t>
            </a:r>
            <a:r>
              <a:rPr lang="en-US" sz="1200" dirty="0" err="1"/>
              <a:t>ist</a:t>
            </a:r>
            <a:r>
              <a:rPr lang="en-US" sz="1200" dirty="0"/>
              <a:t> </a:t>
            </a:r>
            <a:r>
              <a:rPr lang="en-US" sz="1200" dirty="0" err="1"/>
              <a:t>bei</a:t>
            </a:r>
            <a:r>
              <a:rPr lang="en-US" sz="1200" dirty="0"/>
              <a:t> </a:t>
            </a:r>
            <a:r>
              <a:rPr lang="en-US" sz="1200" dirty="0" err="1"/>
              <a:t>akuter</a:t>
            </a:r>
            <a:r>
              <a:rPr lang="en-US" sz="1200" dirty="0"/>
              <a:t> </a:t>
            </a:r>
            <a:r>
              <a:rPr lang="en-US" sz="1200" dirty="0" err="1"/>
              <a:t>postoperativer</a:t>
            </a:r>
            <a:r>
              <a:rPr lang="en-US" sz="1200" dirty="0"/>
              <a:t> Endophthalmitis </a:t>
            </a:r>
            <a:r>
              <a:rPr lang="en-US" sz="1200" dirty="0" err="1"/>
              <a:t>nach</a:t>
            </a:r>
            <a:r>
              <a:rPr lang="en-US" sz="1200" dirty="0"/>
              <a:t> </a:t>
            </a:r>
            <a:r>
              <a:rPr lang="en-US" sz="1200" dirty="0" err="1"/>
              <a:t>Kataraktoperation</a:t>
            </a:r>
            <a:r>
              <a:rPr lang="en-US" sz="1200" dirty="0"/>
              <a:t> </a:t>
            </a:r>
            <a:r>
              <a:rPr lang="en-US" sz="1200" dirty="0" err="1"/>
              <a:t>meist</a:t>
            </a:r>
            <a:r>
              <a:rPr lang="en-US" sz="1200" dirty="0"/>
              <a:t> </a:t>
            </a:r>
            <a:r>
              <a:rPr lang="en-US" sz="1200" dirty="0" err="1"/>
              <a:t>schlechter</a:t>
            </a:r>
            <a:r>
              <a:rPr lang="en-US" sz="1200" dirty="0"/>
              <a:t> </a:t>
            </a:r>
            <a:r>
              <a:rPr lang="en-US" sz="1200" dirty="0" err="1"/>
              <a:t>als</a:t>
            </a:r>
            <a:r>
              <a:rPr lang="en-US" sz="1200" dirty="0"/>
              <a:t> </a:t>
            </a:r>
            <a:r>
              <a:rPr lang="en-US" sz="1200" dirty="0" err="1"/>
              <a:t>nach</a:t>
            </a:r>
            <a:r>
              <a:rPr lang="en-US" sz="1200" dirty="0"/>
              <a:t> </a:t>
            </a:r>
            <a:r>
              <a:rPr lang="en-US" sz="1200" dirty="0" err="1"/>
              <a:t>Therapie</a:t>
            </a:r>
            <a:endParaRPr dirty="0"/>
          </a:p>
        </p:txBody>
      </p:sp>
      <p:sp>
        <p:nvSpPr>
          <p:cNvPr id="353" name="Google Shape;353;p16"/>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16</a:t>
            </a:fld>
            <a:endParaRPr sz="1000" b="0" i="0" u="none" strike="noStrike" cap="none">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69" name="Google Shape;369;p1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370" name="Google Shape;370;p17"/>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solidFill>
                  <a:srgbClr val="BFBFBF"/>
                </a:solidFill>
              </a:rPr>
              <a:t>Infektion</a:t>
            </a:r>
            <a:r>
              <a:rPr lang="en-US" sz="1200" b="1" dirty="0">
                <a:solidFill>
                  <a:srgbClr val="BFBFBF"/>
                </a:solidFill>
              </a:rPr>
              <a:t> </a:t>
            </a:r>
            <a:r>
              <a:rPr lang="en-US" sz="1200" b="1" dirty="0" err="1">
                <a:solidFill>
                  <a:srgbClr val="BFBFBF"/>
                </a:solidFill>
              </a:rPr>
              <a:t>nach</a:t>
            </a:r>
            <a:r>
              <a:rPr lang="en-US" sz="1200" b="1" dirty="0">
                <a:solidFill>
                  <a:srgbClr val="BFBFBF"/>
                </a:solidFill>
              </a:rPr>
              <a:t> </a:t>
            </a:r>
            <a:r>
              <a:rPr lang="en-US" sz="1200" b="1" dirty="0" err="1">
                <a:solidFill>
                  <a:srgbClr val="BFBFBF"/>
                </a:solidFill>
              </a:rPr>
              <a:t>einer</a:t>
            </a:r>
            <a:r>
              <a:rPr lang="en-US" sz="1200" b="1" dirty="0">
                <a:solidFill>
                  <a:srgbClr val="BFBFBF"/>
                </a:solidFill>
              </a:rPr>
              <a:t> </a:t>
            </a:r>
            <a:r>
              <a:rPr lang="en-US" sz="1200" b="1" dirty="0" err="1">
                <a:solidFill>
                  <a:srgbClr val="BFBFBF"/>
                </a:solidFill>
              </a:rPr>
              <a:t>Filteroperation</a:t>
            </a:r>
            <a:endParaRPr dirty="0"/>
          </a:p>
          <a:p>
            <a:pPr marL="692150" lvl="1" indent="-347663" algn="l" rtl="0">
              <a:spcBef>
                <a:spcPts val="240"/>
              </a:spcBef>
              <a:spcAft>
                <a:spcPts val="0"/>
              </a:spcAft>
              <a:buSzPts val="840"/>
              <a:buChar char="●"/>
            </a:pPr>
            <a:r>
              <a:rPr lang="en-US" sz="1200" dirty="0">
                <a:solidFill>
                  <a:srgbClr val="BFBFBF"/>
                </a:solidFill>
              </a:rPr>
              <a:t>Kann Tage bis Jahre </a:t>
            </a:r>
            <a:r>
              <a:rPr lang="en-US" sz="1200" dirty="0" err="1">
                <a:solidFill>
                  <a:srgbClr val="BFBFBF"/>
                </a:solidFill>
              </a:rPr>
              <a:t>nach</a:t>
            </a:r>
            <a:r>
              <a:rPr lang="en-US" sz="1200" dirty="0">
                <a:solidFill>
                  <a:srgbClr val="BFBFBF"/>
                </a:solidFill>
              </a:rPr>
              <a:t> der Operation </a:t>
            </a:r>
            <a:r>
              <a:rPr lang="en-US" sz="1200" dirty="0" err="1">
                <a:solidFill>
                  <a:srgbClr val="BFBFBF"/>
                </a:solidFill>
              </a:rPr>
              <a:t>auftreten</a:t>
            </a:r>
            <a:endParaRPr dirty="0"/>
          </a:p>
          <a:p>
            <a:pPr marL="692150" lvl="1" indent="-347663" algn="l" rtl="0">
              <a:spcBef>
                <a:spcPts val="240"/>
              </a:spcBef>
              <a:spcAft>
                <a:spcPts val="0"/>
              </a:spcAft>
              <a:buSzPts val="840"/>
              <a:buChar char="●"/>
            </a:pPr>
            <a:r>
              <a:rPr lang="en-US" sz="1200" dirty="0" err="1">
                <a:solidFill>
                  <a:srgbClr val="BFBFBF"/>
                </a:solidFill>
              </a:rPr>
              <a:t>Erreger</a:t>
            </a:r>
            <a:r>
              <a:rPr lang="en-US" sz="1200" dirty="0">
                <a:solidFill>
                  <a:srgbClr val="BFBFBF"/>
                </a:solidFill>
              </a:rPr>
              <a:t>: </a:t>
            </a:r>
            <a:r>
              <a:rPr lang="en-US" sz="1200" i="1" dirty="0" err="1">
                <a:solidFill>
                  <a:srgbClr val="BFBFBF"/>
                </a:solidFill>
              </a:rPr>
              <a:t>Streptokokken</a:t>
            </a:r>
            <a:r>
              <a:rPr lang="en-US" sz="1200" dirty="0">
                <a:solidFill>
                  <a:srgbClr val="BFBFBF"/>
                </a:solidFill>
              </a:rPr>
              <a:t>, </a:t>
            </a:r>
            <a:r>
              <a:rPr lang="en-US" sz="1200" i="1" dirty="0" err="1">
                <a:solidFill>
                  <a:srgbClr val="BFBFBF"/>
                </a:solidFill>
              </a:rPr>
              <a:t>Haemophilus</a:t>
            </a:r>
            <a:r>
              <a:rPr lang="en-US" sz="1200" dirty="0" err="1">
                <a:solidFill>
                  <a:srgbClr val="BFBFBF"/>
                </a:solidFill>
              </a:rPr>
              <a:t>-Arten</a:t>
            </a:r>
            <a:r>
              <a:rPr lang="en-US" sz="1200" dirty="0">
                <a:solidFill>
                  <a:srgbClr val="BFBFBF"/>
                </a:solidFill>
              </a:rPr>
              <a:t>, </a:t>
            </a:r>
            <a:r>
              <a:rPr lang="en-US" sz="1200" dirty="0" err="1">
                <a:solidFill>
                  <a:srgbClr val="BFBFBF"/>
                </a:solidFill>
              </a:rPr>
              <a:t>grampositive</a:t>
            </a:r>
            <a:r>
              <a:rPr lang="en-US" sz="1200" dirty="0">
                <a:solidFill>
                  <a:srgbClr val="BFBFBF"/>
                </a:solidFill>
              </a:rPr>
              <a:t> </a:t>
            </a:r>
            <a:r>
              <a:rPr lang="en-US" sz="1200" dirty="0" err="1">
                <a:solidFill>
                  <a:srgbClr val="BFBFBF"/>
                </a:solidFill>
              </a:rPr>
              <a:t>Bakterien</a:t>
            </a:r>
            <a:endParaRPr dirty="0"/>
          </a:p>
          <a:p>
            <a:pPr marL="692150" lvl="1" indent="-347663" algn="l" rtl="0">
              <a:spcBef>
                <a:spcPts val="240"/>
              </a:spcBef>
              <a:spcAft>
                <a:spcPts val="0"/>
              </a:spcAft>
              <a:buSzPts val="840"/>
              <a:buChar char="●"/>
            </a:pPr>
            <a:r>
              <a:rPr lang="en-US" sz="1200" dirty="0">
                <a:solidFill>
                  <a:srgbClr val="BFBFBF"/>
                </a:solidFill>
              </a:rPr>
              <a:t>Zwei </a:t>
            </a:r>
            <a:r>
              <a:rPr lang="en-US" sz="1200" dirty="0" err="1">
                <a:solidFill>
                  <a:srgbClr val="BFBFBF"/>
                </a:solidFill>
              </a:rPr>
              <a:t>klinische</a:t>
            </a:r>
            <a:r>
              <a:rPr lang="en-US" sz="1200" dirty="0">
                <a:solidFill>
                  <a:srgbClr val="BFBFBF"/>
                </a:solidFill>
              </a:rPr>
              <a:t> </a:t>
            </a:r>
            <a:r>
              <a:rPr lang="en-US" sz="1200" dirty="0" err="1">
                <a:solidFill>
                  <a:srgbClr val="BFBFBF"/>
                </a:solidFill>
              </a:rPr>
              <a:t>Entitäten</a:t>
            </a:r>
            <a:r>
              <a:rPr lang="en-US" sz="1200" dirty="0">
                <a:solidFill>
                  <a:srgbClr val="BFBFBF"/>
                </a:solidFill>
              </a:rPr>
              <a:t>:</a:t>
            </a:r>
            <a:endParaRPr dirty="0"/>
          </a:p>
          <a:p>
            <a:pPr marL="987425" lvl="2" indent="-293688" algn="l" rtl="0">
              <a:spcBef>
                <a:spcPts val="240"/>
              </a:spcBef>
              <a:spcAft>
                <a:spcPts val="0"/>
              </a:spcAft>
              <a:buSzPts val="840"/>
              <a:buChar char="●"/>
            </a:pPr>
            <a:r>
              <a:rPr lang="en-US" sz="1200" i="1" dirty="0" err="1">
                <a:solidFill>
                  <a:srgbClr val="BFBFBF"/>
                </a:solidFill>
              </a:rPr>
              <a:t>Blebitis</a:t>
            </a:r>
            <a:r>
              <a:rPr lang="en-US" sz="1200" dirty="0">
                <a:solidFill>
                  <a:srgbClr val="BFBFBF"/>
                </a:solidFill>
              </a:rPr>
              <a:t>: </a:t>
            </a:r>
            <a:r>
              <a:rPr lang="en-US" sz="1200" dirty="0" err="1">
                <a:solidFill>
                  <a:srgbClr val="BFBFBF"/>
                </a:solidFill>
              </a:rPr>
              <a:t>Infizierter</a:t>
            </a:r>
            <a:r>
              <a:rPr lang="en-US" sz="1200" dirty="0">
                <a:solidFill>
                  <a:srgbClr val="BFBFBF"/>
                </a:solidFill>
              </a:rPr>
              <a:t> Bleb </a:t>
            </a:r>
            <a:r>
              <a:rPr lang="en-US" sz="1200" dirty="0" err="1">
                <a:solidFill>
                  <a:srgbClr val="BFBFBF"/>
                </a:solidFill>
              </a:rPr>
              <a:t>ohne</a:t>
            </a:r>
            <a:r>
              <a:rPr lang="en-US" sz="1200" dirty="0">
                <a:solidFill>
                  <a:srgbClr val="BFBFBF"/>
                </a:solidFill>
              </a:rPr>
              <a:t> </a:t>
            </a:r>
            <a:r>
              <a:rPr lang="en-US" sz="1200" dirty="0" err="1">
                <a:solidFill>
                  <a:srgbClr val="BFBFBF"/>
                </a:solidFill>
              </a:rPr>
              <a:t>Beteiligung</a:t>
            </a:r>
            <a:r>
              <a:rPr lang="en-US" sz="1200" dirty="0">
                <a:solidFill>
                  <a:srgbClr val="BFBFBF"/>
                </a:solidFill>
              </a:rPr>
              <a:t> der </a:t>
            </a:r>
            <a:r>
              <a:rPr lang="en-US" sz="1200" dirty="0" err="1">
                <a:solidFill>
                  <a:srgbClr val="BFBFBF"/>
                </a:solidFill>
              </a:rPr>
              <a:t>Vorderkammer</a:t>
            </a:r>
            <a:r>
              <a:rPr lang="en-US" sz="1200" dirty="0">
                <a:solidFill>
                  <a:srgbClr val="BFBFBF"/>
                </a:solidFill>
              </a:rPr>
              <a:t> </a:t>
            </a:r>
            <a:r>
              <a:rPr lang="en-US" sz="1200" dirty="0" err="1">
                <a:solidFill>
                  <a:srgbClr val="BFBFBF"/>
                </a:solidFill>
              </a:rPr>
              <a:t>oder</a:t>
            </a:r>
            <a:r>
              <a:rPr lang="en-US" sz="1200" dirty="0">
                <a:solidFill>
                  <a:srgbClr val="BFBFBF"/>
                </a:solidFill>
              </a:rPr>
              <a:t> des </a:t>
            </a:r>
            <a:r>
              <a:rPr lang="en-US" sz="1200" dirty="0" err="1">
                <a:solidFill>
                  <a:srgbClr val="BFBFBF"/>
                </a:solidFill>
              </a:rPr>
              <a:t>Glaskörpers</a:t>
            </a:r>
            <a:endParaRPr dirty="0"/>
          </a:p>
          <a:p>
            <a:pPr marL="987425" lvl="2" indent="-293688" algn="l" rtl="0">
              <a:spcBef>
                <a:spcPts val="240"/>
              </a:spcBef>
              <a:spcAft>
                <a:spcPts val="0"/>
              </a:spcAft>
              <a:buSzPts val="840"/>
              <a:buChar char="●"/>
            </a:pPr>
            <a:r>
              <a:rPr lang="en-US" sz="1200" i="1" dirty="0" err="1">
                <a:solidFill>
                  <a:srgbClr val="BFBFBF"/>
                </a:solidFill>
              </a:rPr>
              <a:t>Sickerkissen-assoziierte</a:t>
            </a:r>
            <a:r>
              <a:rPr lang="en-US" sz="1200" i="1" dirty="0">
                <a:solidFill>
                  <a:srgbClr val="BFBFBF"/>
                </a:solidFill>
              </a:rPr>
              <a:t> Endophthalmitis</a:t>
            </a:r>
            <a:r>
              <a:rPr lang="en-US" sz="1200" dirty="0">
                <a:solidFill>
                  <a:srgbClr val="BFBFBF"/>
                </a:solidFill>
              </a:rPr>
              <a:t>: Bild </a:t>
            </a:r>
            <a:r>
              <a:rPr lang="en-US" sz="1200" dirty="0" err="1">
                <a:solidFill>
                  <a:srgbClr val="BFBFBF"/>
                </a:solidFill>
              </a:rPr>
              <a:t>einer</a:t>
            </a:r>
            <a:r>
              <a:rPr lang="en-US" sz="1200" dirty="0">
                <a:solidFill>
                  <a:srgbClr val="BFBFBF"/>
                </a:solidFill>
              </a:rPr>
              <a:t> </a:t>
            </a:r>
            <a:r>
              <a:rPr lang="en-US" sz="1200" dirty="0" err="1">
                <a:solidFill>
                  <a:srgbClr val="BFBFBF"/>
                </a:solidFill>
              </a:rPr>
              <a:t>akuten</a:t>
            </a:r>
            <a:r>
              <a:rPr lang="en-US" sz="1200" dirty="0">
                <a:solidFill>
                  <a:srgbClr val="BFBFBF"/>
                </a:solidFill>
              </a:rPr>
              <a:t> Endophthalmitis + </a:t>
            </a:r>
            <a:r>
              <a:rPr lang="en-US" sz="1200" dirty="0" err="1">
                <a:solidFill>
                  <a:srgbClr val="BFBFBF"/>
                </a:solidFill>
              </a:rPr>
              <a:t>eitriger</a:t>
            </a:r>
            <a:r>
              <a:rPr lang="en-US" sz="1200" dirty="0">
                <a:solidFill>
                  <a:srgbClr val="BFBFBF"/>
                </a:solidFill>
              </a:rPr>
              <a:t> Bleb</a:t>
            </a:r>
            <a:endParaRPr dirty="0"/>
          </a:p>
          <a:p>
            <a:pPr marL="692150" lvl="1" indent="-347663" algn="l" rtl="0">
              <a:spcBef>
                <a:spcPts val="240"/>
              </a:spcBef>
              <a:spcAft>
                <a:spcPts val="0"/>
              </a:spcAft>
              <a:buSzPts val="840"/>
              <a:buChar char="●"/>
            </a:pPr>
            <a:r>
              <a:rPr lang="en-US" sz="1200" dirty="0" err="1">
                <a:solidFill>
                  <a:srgbClr val="BFBFBF"/>
                </a:solidFill>
              </a:rPr>
              <a:t>Behandlung</a:t>
            </a:r>
            <a:r>
              <a:rPr lang="en-US" sz="1200" dirty="0">
                <a:solidFill>
                  <a:srgbClr val="BFBFBF"/>
                </a:solidFill>
              </a:rPr>
              <a:t>:</a:t>
            </a:r>
            <a:endParaRPr dirty="0"/>
          </a:p>
          <a:p>
            <a:pPr marL="987425" lvl="2" indent="-293688" algn="l" rtl="0">
              <a:spcBef>
                <a:spcPts val="240"/>
              </a:spcBef>
              <a:spcAft>
                <a:spcPts val="0"/>
              </a:spcAft>
              <a:buSzPts val="840"/>
              <a:buChar char="●"/>
            </a:pPr>
            <a:r>
              <a:rPr lang="en-US" sz="1200" dirty="0" err="1">
                <a:solidFill>
                  <a:srgbClr val="BFBFBF"/>
                </a:solidFill>
              </a:rPr>
              <a:t>Blebitis</a:t>
            </a:r>
            <a:r>
              <a:rPr lang="en-US" sz="1200" dirty="0">
                <a:solidFill>
                  <a:srgbClr val="BFBFBF"/>
                </a:solidFill>
              </a:rPr>
              <a:t>: </a:t>
            </a:r>
            <a:r>
              <a:rPr lang="en-US" sz="1200" dirty="0" err="1">
                <a:solidFill>
                  <a:srgbClr val="BFBFBF"/>
                </a:solidFill>
              </a:rPr>
              <a:t>Topische</a:t>
            </a:r>
            <a:r>
              <a:rPr lang="en-US" sz="1200" dirty="0">
                <a:solidFill>
                  <a:srgbClr val="BFBFBF"/>
                </a:solidFill>
              </a:rPr>
              <a:t> und </a:t>
            </a:r>
            <a:r>
              <a:rPr lang="en-US" sz="1200" dirty="0" err="1">
                <a:solidFill>
                  <a:srgbClr val="BFBFBF"/>
                </a:solidFill>
              </a:rPr>
              <a:t>subkonjunktivale</a:t>
            </a:r>
            <a:r>
              <a:rPr lang="en-US" sz="1200" dirty="0">
                <a:solidFill>
                  <a:srgbClr val="BFBFBF"/>
                </a:solidFill>
              </a:rPr>
              <a:t> </a:t>
            </a:r>
            <a:r>
              <a:rPr lang="en-US" sz="1200" dirty="0" err="1">
                <a:solidFill>
                  <a:srgbClr val="BFBFBF"/>
                </a:solidFill>
              </a:rPr>
              <a:t>Antibiotika</a:t>
            </a:r>
            <a:endParaRPr dirty="0"/>
          </a:p>
          <a:p>
            <a:pPr marL="987425" lvl="2" indent="-293688" algn="l" rtl="0">
              <a:spcBef>
                <a:spcPts val="240"/>
              </a:spcBef>
              <a:spcAft>
                <a:spcPts val="0"/>
              </a:spcAft>
              <a:buSzPts val="840"/>
              <a:buChar char="●"/>
            </a:pPr>
            <a:r>
              <a:rPr lang="en-US" sz="1200" dirty="0" err="1">
                <a:solidFill>
                  <a:srgbClr val="BFBFBF"/>
                </a:solidFill>
              </a:rPr>
              <a:t>Sickerkissen-assoziierte</a:t>
            </a:r>
            <a:r>
              <a:rPr lang="en-US" sz="1200" dirty="0">
                <a:solidFill>
                  <a:srgbClr val="BFBFBF"/>
                </a:solidFill>
              </a:rPr>
              <a:t> Endophthalmitis: </a:t>
            </a:r>
            <a:r>
              <a:rPr lang="en-US" sz="1200" dirty="0" err="1">
                <a:solidFill>
                  <a:srgbClr val="BFBFBF"/>
                </a:solidFill>
              </a:rPr>
              <a:t>Intravitreale</a:t>
            </a:r>
            <a:r>
              <a:rPr lang="en-US" sz="1200" dirty="0">
                <a:solidFill>
                  <a:srgbClr val="BFBFBF"/>
                </a:solidFill>
              </a:rPr>
              <a:t> </a:t>
            </a:r>
            <a:r>
              <a:rPr lang="en-US" sz="1200" dirty="0" err="1">
                <a:solidFill>
                  <a:srgbClr val="BFBFBF"/>
                </a:solidFill>
              </a:rPr>
              <a:t>Antibiotika</a:t>
            </a:r>
            <a:r>
              <a:rPr lang="en-US" sz="1200" dirty="0">
                <a:solidFill>
                  <a:srgbClr val="BFBFBF"/>
                </a:solidFill>
              </a:rPr>
              <a:t> +/- PPV</a:t>
            </a:r>
            <a:endParaRPr dirty="0"/>
          </a:p>
          <a:p>
            <a:pPr marL="1281113" lvl="3" indent="-292100" algn="l" rtl="0">
              <a:spcBef>
                <a:spcPts val="240"/>
              </a:spcBef>
              <a:spcAft>
                <a:spcPts val="0"/>
              </a:spcAft>
              <a:buSzPts val="900"/>
              <a:buChar char="▪"/>
            </a:pPr>
            <a:r>
              <a:rPr lang="en-US" sz="1200" b="1" dirty="0"/>
              <a:t>Die </a:t>
            </a:r>
            <a:r>
              <a:rPr lang="en-US" sz="1200" b="1" dirty="0" err="1"/>
              <a:t>endgültige</a:t>
            </a:r>
            <a:r>
              <a:rPr lang="en-US" sz="1200" b="1" dirty="0"/>
              <a:t> </a:t>
            </a:r>
            <a:r>
              <a:rPr lang="en-US" sz="1200" b="1" dirty="0" err="1"/>
              <a:t>Sehschärfe</a:t>
            </a:r>
            <a:r>
              <a:rPr lang="en-US" sz="1200" b="1" dirty="0"/>
              <a:t> </a:t>
            </a:r>
            <a:r>
              <a:rPr lang="en-US" sz="1200" b="1" dirty="0" err="1"/>
              <a:t>ist</a:t>
            </a:r>
            <a:r>
              <a:rPr lang="en-US" sz="1200" b="1" dirty="0"/>
              <a:t> </a:t>
            </a:r>
            <a:r>
              <a:rPr lang="en-US" sz="1200" b="1" dirty="0" err="1"/>
              <a:t>bei</a:t>
            </a:r>
            <a:r>
              <a:rPr lang="en-US" sz="1200" b="1" dirty="0"/>
              <a:t> </a:t>
            </a:r>
            <a:r>
              <a:rPr lang="en-US" sz="1200" b="1" dirty="0" err="1"/>
              <a:t>akuter</a:t>
            </a:r>
            <a:r>
              <a:rPr lang="en-US" sz="1200" b="1" dirty="0"/>
              <a:t> </a:t>
            </a:r>
            <a:r>
              <a:rPr lang="en-US" sz="1200" b="1" dirty="0" err="1"/>
              <a:t>postoperativer</a:t>
            </a:r>
            <a:r>
              <a:rPr lang="en-US" sz="1200" b="1" dirty="0"/>
              <a:t> Endophthalmitis </a:t>
            </a:r>
            <a:r>
              <a:rPr lang="en-US" sz="1200" b="1" dirty="0" err="1"/>
              <a:t>nach</a:t>
            </a:r>
            <a:r>
              <a:rPr lang="en-US" sz="1200" b="1" dirty="0"/>
              <a:t> </a:t>
            </a:r>
            <a:r>
              <a:rPr lang="en-US" sz="1200" b="1" dirty="0" err="1"/>
              <a:t>Kataraktoperation</a:t>
            </a:r>
            <a:r>
              <a:rPr lang="en-US" sz="1200" b="1" dirty="0"/>
              <a:t> </a:t>
            </a:r>
            <a:r>
              <a:rPr lang="en-US" sz="1200" b="1" dirty="0" err="1"/>
              <a:t>meist</a:t>
            </a:r>
            <a:r>
              <a:rPr lang="en-US" sz="1200" b="1" dirty="0"/>
              <a:t> </a:t>
            </a:r>
            <a:r>
              <a:rPr lang="en-US" sz="1200" b="1" dirty="0" err="1"/>
              <a:t>schlechter</a:t>
            </a:r>
            <a:r>
              <a:rPr lang="en-US" sz="1200" b="1" dirty="0"/>
              <a:t> </a:t>
            </a:r>
            <a:r>
              <a:rPr lang="en-US" sz="1200" b="1" dirty="0" err="1"/>
              <a:t>als</a:t>
            </a:r>
            <a:r>
              <a:rPr lang="en-US" sz="1200" b="1" dirty="0"/>
              <a:t> </a:t>
            </a:r>
            <a:r>
              <a:rPr lang="en-US" sz="1200" b="1" dirty="0" err="1"/>
              <a:t>nach</a:t>
            </a:r>
            <a:r>
              <a:rPr lang="en-US" sz="1200" b="1" dirty="0"/>
              <a:t> </a:t>
            </a:r>
            <a:r>
              <a:rPr lang="en-US" sz="1200" b="1" dirty="0" err="1"/>
              <a:t>Therapie</a:t>
            </a:r>
            <a:endParaRPr dirty="0"/>
          </a:p>
        </p:txBody>
      </p:sp>
      <p:sp>
        <p:nvSpPr>
          <p:cNvPr id="371" name="Google Shape;371;p17"/>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17</a:t>
            </a:fld>
            <a:endParaRPr sz="1000" b="0" i="0" u="none" strike="noStrike" cap="none">
              <a:solidFill>
                <a:schemeClr val="dk1"/>
              </a:solidFill>
              <a:latin typeface="Arial"/>
              <a:ea typeface="Arial"/>
              <a:cs typeface="Arial"/>
              <a:sym typeface="Arial"/>
            </a:endParaRPr>
          </a:p>
        </p:txBody>
      </p:sp>
      <p:sp>
        <p:nvSpPr>
          <p:cNvPr id="373" name="Google Shape;373;p17"/>
          <p:cNvSpPr txBox="1"/>
          <p:nvPr/>
        </p:nvSpPr>
        <p:spPr>
          <a:xfrm>
            <a:off x="1012448" y="3836539"/>
            <a:ext cx="5919900" cy="948978"/>
          </a:xfrm>
          <a:prstGeom prst="rect">
            <a:avLst/>
          </a:prstGeom>
          <a:solidFill>
            <a:srgbClr val="92D05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i="1" u="none" strike="noStrike" cap="none" dirty="0" err="1">
                <a:solidFill>
                  <a:srgbClr val="0000FF"/>
                </a:solidFill>
                <a:latin typeface="Arial"/>
                <a:ea typeface="Arial"/>
                <a:cs typeface="Arial"/>
                <a:sym typeface="Arial"/>
              </a:rPr>
              <a:t>Warum</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führt</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eine</a:t>
            </a:r>
            <a:r>
              <a:rPr lang="en-US" sz="1200" b="0" i="1" u="none" strike="noStrike" cap="none" dirty="0">
                <a:solidFill>
                  <a:srgbClr val="0000FF"/>
                </a:solidFill>
                <a:latin typeface="Arial"/>
                <a:ea typeface="Arial"/>
                <a:cs typeface="Arial"/>
                <a:sym typeface="Arial"/>
              </a:rPr>
              <a:t> </a:t>
            </a:r>
            <a:r>
              <a:rPr lang="en-US" sz="1200" i="1" dirty="0" err="1">
                <a:solidFill>
                  <a:srgbClr val="0000FF"/>
                </a:solidFill>
              </a:rPr>
              <a:t>Sickerkissen</a:t>
            </a:r>
            <a:r>
              <a:rPr lang="en-US" sz="1200" b="0" i="1" u="none" strike="noStrike" cap="none" dirty="0" err="1">
                <a:solidFill>
                  <a:srgbClr val="0000FF"/>
                </a:solidFill>
                <a:latin typeface="Arial"/>
                <a:ea typeface="Arial"/>
                <a:cs typeface="Arial"/>
                <a:sym typeface="Arial"/>
              </a:rPr>
              <a:t>-assoziierte</a:t>
            </a:r>
            <a:r>
              <a:rPr lang="en-US" sz="1200" b="0" i="1" u="none" strike="noStrike" cap="none" dirty="0">
                <a:solidFill>
                  <a:srgbClr val="0000FF"/>
                </a:solidFill>
                <a:latin typeface="Arial"/>
                <a:ea typeface="Arial"/>
                <a:cs typeface="Arial"/>
                <a:sym typeface="Arial"/>
              </a:rPr>
              <a:t> Endophthalmitis </a:t>
            </a:r>
            <a:r>
              <a:rPr lang="en-US" sz="1200" b="0" i="1" u="none" strike="noStrike" cap="none" dirty="0" err="1">
                <a:solidFill>
                  <a:srgbClr val="0000FF"/>
                </a:solidFill>
                <a:latin typeface="Arial"/>
                <a:ea typeface="Arial"/>
                <a:cs typeface="Arial"/>
                <a:sym typeface="Arial"/>
              </a:rPr>
              <a:t>tendenziell</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zu</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einem</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schlechteren</a:t>
            </a:r>
            <a:r>
              <a:rPr lang="en-US" sz="1200" b="0" i="1" u="none" strike="noStrike" cap="none" dirty="0">
                <a:solidFill>
                  <a:srgbClr val="0000FF"/>
                </a:solidFill>
                <a:latin typeface="Arial"/>
                <a:ea typeface="Arial"/>
                <a:cs typeface="Arial"/>
                <a:sym typeface="Arial"/>
              </a:rPr>
              <a:t> Sehergebnis </a:t>
            </a:r>
            <a:r>
              <a:rPr lang="en-US" sz="1200" b="0" i="1" u="none" strike="noStrike" cap="none" dirty="0" err="1">
                <a:solidFill>
                  <a:srgbClr val="0000FF"/>
                </a:solidFill>
                <a:latin typeface="Arial"/>
                <a:ea typeface="Arial"/>
                <a:cs typeface="Arial"/>
                <a:sym typeface="Arial"/>
              </a:rPr>
              <a:t>als</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eine</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akute</a:t>
            </a:r>
            <a:r>
              <a:rPr lang="en-US" sz="1200" b="0" i="1" u="none" strike="noStrike" cap="none" dirty="0">
                <a:solidFill>
                  <a:srgbClr val="0000FF"/>
                </a:solidFill>
                <a:latin typeface="Arial"/>
                <a:ea typeface="Arial"/>
                <a:cs typeface="Arial"/>
                <a:sym typeface="Arial"/>
              </a:rPr>
              <a:t> Endophthalmitis </a:t>
            </a:r>
            <a:r>
              <a:rPr lang="en-US" sz="1200" b="0" i="1" u="none" strike="noStrike" cap="none" dirty="0" err="1">
                <a:solidFill>
                  <a:srgbClr val="0000FF"/>
                </a:solidFill>
                <a:latin typeface="Arial"/>
                <a:ea typeface="Arial"/>
                <a:cs typeface="Arial"/>
                <a:sym typeface="Arial"/>
              </a:rPr>
              <a:t>nach</a:t>
            </a:r>
            <a:r>
              <a:rPr lang="en-US" sz="1200" b="0" i="1" u="none" strike="noStrike" cap="none" dirty="0">
                <a:solidFill>
                  <a:srgbClr val="0000FF"/>
                </a:solidFill>
                <a:latin typeface="Arial"/>
                <a:ea typeface="Arial"/>
                <a:cs typeface="Arial"/>
                <a:sym typeface="Arial"/>
              </a:rPr>
              <a:t>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Katarakt</a:t>
            </a:r>
            <a:r>
              <a:rPr lang="en-US" sz="1200" i="1" dirty="0">
                <a:solidFill>
                  <a:srgbClr val="0000FF"/>
                </a:solidFill>
              </a:rPr>
              <a:t>-Operation</a:t>
            </a:r>
            <a:r>
              <a:rPr lang="en-US" sz="1200" b="0" i="1" u="none" strike="noStrike" cap="none" dirty="0">
                <a:solidFill>
                  <a:srgbClr val="0000FF"/>
                </a:solidFill>
                <a:latin typeface="Arial"/>
                <a:ea typeface="Arial"/>
                <a:cs typeface="Arial"/>
                <a:sym typeface="Arial"/>
              </a:rPr>
              <a:t>?</a:t>
            </a:r>
            <a:endParaRPr sz="1400" b="0" i="1" u="none" strike="noStrike" cap="none" dirty="0">
              <a:solidFill>
                <a:srgbClr val="92D050"/>
              </a:solidFill>
              <a:latin typeface="Arial"/>
              <a:ea typeface="Arial"/>
              <a:cs typeface="Arial"/>
              <a:sym typeface="Arial"/>
            </a:endParaRPr>
          </a:p>
          <a:p>
            <a:pPr marL="0" marR="0" lvl="0" indent="0" algn="l" rtl="0">
              <a:spcBef>
                <a:spcPts val="0"/>
              </a:spcBef>
              <a:spcAft>
                <a:spcPts val="0"/>
              </a:spcAft>
              <a:buNone/>
            </a:pPr>
            <a:r>
              <a:rPr lang="en-US" sz="1200" b="0" i="0" u="none" strike="noStrike" cap="none" dirty="0">
                <a:solidFill>
                  <a:srgbClr val="92D050"/>
                </a:solidFill>
                <a:latin typeface="Arial"/>
                <a:ea typeface="Arial"/>
                <a:cs typeface="Arial"/>
                <a:sym typeface="Arial"/>
              </a:rPr>
              <a:t>Da die Keime, die </a:t>
            </a:r>
            <a:r>
              <a:rPr lang="en-US" sz="1200" b="0" i="0" u="none" strike="noStrike" cap="none" dirty="0" err="1">
                <a:solidFill>
                  <a:srgbClr val="92D050"/>
                </a:solidFill>
                <a:latin typeface="Arial"/>
                <a:ea typeface="Arial"/>
                <a:cs typeface="Arial"/>
                <a:sym typeface="Arial"/>
              </a:rPr>
              <a:t>eine</a:t>
            </a:r>
            <a:r>
              <a:rPr lang="en-US" sz="1200" b="0" i="0" u="none" strike="noStrike" cap="none" dirty="0">
                <a:solidFill>
                  <a:srgbClr val="92D050"/>
                </a:solidFill>
                <a:latin typeface="Arial"/>
                <a:ea typeface="Arial"/>
                <a:cs typeface="Arial"/>
                <a:sym typeface="Arial"/>
              </a:rPr>
              <a:t> </a:t>
            </a:r>
            <a:r>
              <a:rPr lang="en-US" sz="1200" b="0" i="0" u="none" strike="noStrike" cap="none" dirty="0" err="1">
                <a:solidFill>
                  <a:srgbClr val="92D050"/>
                </a:solidFill>
                <a:latin typeface="Arial"/>
                <a:ea typeface="Arial"/>
                <a:cs typeface="Arial"/>
                <a:sym typeface="Arial"/>
              </a:rPr>
              <a:t>Sickerkissen-assoziierte</a:t>
            </a:r>
            <a:r>
              <a:rPr lang="en-US" sz="1200" b="0" i="0" u="none" strike="noStrike" cap="none" dirty="0">
                <a:solidFill>
                  <a:srgbClr val="92D050"/>
                </a:solidFill>
                <a:latin typeface="Arial"/>
                <a:ea typeface="Arial"/>
                <a:cs typeface="Arial"/>
                <a:sym typeface="Arial"/>
              </a:rPr>
              <a:t> Endophthalmitis </a:t>
            </a:r>
            <a:r>
              <a:rPr lang="en-US" sz="1200" b="0" i="0" u="none" strike="noStrike" cap="none" dirty="0" err="1">
                <a:solidFill>
                  <a:srgbClr val="92D050"/>
                </a:solidFill>
                <a:latin typeface="Arial"/>
                <a:ea typeface="Arial"/>
                <a:cs typeface="Arial"/>
                <a:sym typeface="Arial"/>
              </a:rPr>
              <a:t>verursachen</a:t>
            </a:r>
            <a:r>
              <a:rPr lang="en-US" sz="1200" b="0" i="0" u="none" strike="noStrike" cap="none" dirty="0">
                <a:solidFill>
                  <a:srgbClr val="92D050"/>
                </a:solidFill>
                <a:latin typeface="Arial"/>
                <a:ea typeface="Arial"/>
                <a:cs typeface="Arial"/>
                <a:sym typeface="Arial"/>
              </a:rPr>
              <a:t>, </a:t>
            </a:r>
            <a:r>
              <a:rPr lang="en-US" sz="1200" b="0" i="0" u="none" strike="noStrike" cap="none" dirty="0" err="1">
                <a:solidFill>
                  <a:srgbClr val="92D050"/>
                </a:solidFill>
                <a:latin typeface="Arial"/>
                <a:ea typeface="Arial"/>
                <a:cs typeface="Arial"/>
                <a:sym typeface="Arial"/>
              </a:rPr>
              <a:t>virulenter</a:t>
            </a:r>
            <a:r>
              <a:rPr lang="en-US" sz="1200" b="0" i="0" u="none" strike="noStrike" cap="none" dirty="0">
                <a:solidFill>
                  <a:srgbClr val="92D050"/>
                </a:solidFill>
                <a:latin typeface="Arial"/>
                <a:ea typeface="Arial"/>
                <a:cs typeface="Arial"/>
                <a:sym typeface="Arial"/>
              </a:rPr>
              <a:t> </a:t>
            </a:r>
            <a:r>
              <a:rPr lang="en-US" sz="1200" b="0" i="0" u="none" strike="noStrike" cap="none" dirty="0" err="1">
                <a:solidFill>
                  <a:srgbClr val="92D050"/>
                </a:solidFill>
                <a:latin typeface="Arial"/>
                <a:ea typeface="Arial"/>
                <a:cs typeface="Arial"/>
                <a:sym typeface="Arial"/>
              </a:rPr>
              <a:t>sind</a:t>
            </a:r>
            <a:r>
              <a:rPr lang="en-US" sz="1200" b="0" i="0" u="none" strike="noStrike" cap="none" dirty="0">
                <a:solidFill>
                  <a:srgbClr val="92D050"/>
                </a:solidFill>
                <a:latin typeface="Arial"/>
                <a:ea typeface="Arial"/>
                <a:cs typeface="Arial"/>
                <a:sym typeface="Arial"/>
              </a:rPr>
              <a:t> </a:t>
            </a:r>
            <a:r>
              <a:rPr lang="en-US" sz="1200" b="0" i="0" u="none" strike="noStrike" cap="none" dirty="0" err="1">
                <a:solidFill>
                  <a:srgbClr val="92D050"/>
                </a:solidFill>
                <a:latin typeface="Arial"/>
                <a:ea typeface="Arial"/>
                <a:cs typeface="Arial"/>
                <a:sym typeface="Arial"/>
              </a:rPr>
              <a:t>als</a:t>
            </a:r>
            <a:r>
              <a:rPr lang="en-US" sz="1200" b="0" i="0" u="none" strike="noStrike" cap="none" dirty="0">
                <a:solidFill>
                  <a:srgbClr val="92D050"/>
                </a:solidFill>
                <a:latin typeface="Arial"/>
                <a:ea typeface="Arial"/>
                <a:cs typeface="Arial"/>
                <a:sym typeface="Arial"/>
              </a:rPr>
              <a:t> </a:t>
            </a:r>
            <a:r>
              <a:rPr lang="en-US" sz="1200" b="0" i="0" u="none" strike="noStrike" cap="none" dirty="0" err="1">
                <a:solidFill>
                  <a:srgbClr val="92D050"/>
                </a:solidFill>
                <a:latin typeface="Arial"/>
                <a:ea typeface="Arial"/>
                <a:cs typeface="Arial"/>
                <a:sym typeface="Arial"/>
              </a:rPr>
              <a:t>jene</a:t>
            </a:r>
            <a:r>
              <a:rPr lang="en-US" sz="1200" b="0" i="0" u="none" strike="noStrike" cap="none" dirty="0">
                <a:solidFill>
                  <a:srgbClr val="92D050"/>
                </a:solidFill>
                <a:latin typeface="Arial"/>
                <a:ea typeface="Arial"/>
                <a:cs typeface="Arial"/>
                <a:sym typeface="Arial"/>
              </a:rPr>
              <a:t>, die </a:t>
            </a:r>
            <a:r>
              <a:rPr lang="en-US" sz="1200" b="0" i="0" u="none" strike="noStrike" cap="none" dirty="0" err="1">
                <a:solidFill>
                  <a:srgbClr val="92D050"/>
                </a:solidFill>
                <a:latin typeface="Arial"/>
                <a:ea typeface="Arial"/>
                <a:cs typeface="Arial"/>
                <a:sym typeface="Arial"/>
              </a:rPr>
              <a:t>typischerweise</a:t>
            </a:r>
            <a:r>
              <a:rPr lang="en-US" sz="1200" b="0" i="0" u="none" strike="noStrike" cap="none" dirty="0">
                <a:solidFill>
                  <a:srgbClr val="92D050"/>
                </a:solidFill>
                <a:latin typeface="Arial"/>
                <a:ea typeface="Arial"/>
                <a:cs typeface="Arial"/>
                <a:sym typeface="Arial"/>
              </a:rPr>
              <a:t> </a:t>
            </a:r>
            <a:r>
              <a:rPr lang="en-US" sz="1200" b="0" i="0" u="none" strike="noStrike" cap="none" dirty="0" err="1">
                <a:solidFill>
                  <a:srgbClr val="92D050"/>
                </a:solidFill>
                <a:latin typeface="Arial"/>
                <a:ea typeface="Arial"/>
                <a:cs typeface="Arial"/>
                <a:sym typeface="Arial"/>
              </a:rPr>
              <a:t>eine</a:t>
            </a:r>
            <a:r>
              <a:rPr lang="en-US" sz="1200" b="0" i="0" u="none" strike="noStrike" cap="none" dirty="0">
                <a:solidFill>
                  <a:srgbClr val="92D050"/>
                </a:solidFill>
                <a:latin typeface="Arial"/>
                <a:ea typeface="Arial"/>
                <a:cs typeface="Arial"/>
                <a:sym typeface="Arial"/>
              </a:rPr>
              <a:t> </a:t>
            </a:r>
            <a:r>
              <a:rPr lang="en-US" sz="1200" b="0" i="0" u="none" strike="noStrike" cap="none" dirty="0" err="1">
                <a:solidFill>
                  <a:srgbClr val="92D050"/>
                </a:solidFill>
                <a:latin typeface="Arial"/>
                <a:ea typeface="Arial"/>
                <a:cs typeface="Arial"/>
                <a:sym typeface="Arial"/>
              </a:rPr>
              <a:t>akute</a:t>
            </a:r>
            <a:r>
              <a:rPr lang="en-US" sz="1200" b="0" i="0" u="none" strike="noStrike" cap="none" dirty="0">
                <a:solidFill>
                  <a:srgbClr val="92D050"/>
                </a:solidFill>
                <a:latin typeface="Arial"/>
                <a:ea typeface="Arial"/>
                <a:cs typeface="Arial"/>
                <a:sym typeface="Arial"/>
              </a:rPr>
              <a:t> postoperative Endophthalmitis </a:t>
            </a:r>
            <a:r>
              <a:rPr lang="en-US" sz="1200" b="0" i="0" u="none" strike="noStrike" cap="none" dirty="0" err="1">
                <a:solidFill>
                  <a:srgbClr val="92D050"/>
                </a:solidFill>
                <a:latin typeface="Arial"/>
                <a:ea typeface="Arial"/>
                <a:cs typeface="Arial"/>
                <a:sym typeface="Arial"/>
              </a:rPr>
              <a:t>nach</a:t>
            </a:r>
            <a:r>
              <a:rPr lang="en-US" sz="1200" b="0" i="0" u="none" strike="noStrike" cap="none" dirty="0">
                <a:solidFill>
                  <a:srgbClr val="92D050"/>
                </a:solidFill>
                <a:latin typeface="Arial"/>
                <a:ea typeface="Arial"/>
                <a:cs typeface="Arial"/>
                <a:sym typeface="Arial"/>
              </a:rPr>
              <a:t> </a:t>
            </a:r>
            <a:r>
              <a:rPr lang="en-US" sz="1200" b="0" i="0" u="none" strike="noStrike" cap="none" dirty="0" err="1">
                <a:solidFill>
                  <a:srgbClr val="92D050"/>
                </a:solidFill>
                <a:latin typeface="Arial"/>
                <a:ea typeface="Arial"/>
                <a:cs typeface="Arial"/>
                <a:sym typeface="Arial"/>
              </a:rPr>
              <a:t>Katarakt-Extraktion</a:t>
            </a:r>
            <a:r>
              <a:rPr lang="en-US" sz="1200" b="0" i="0" u="none" strike="noStrike" cap="none" dirty="0">
                <a:solidFill>
                  <a:srgbClr val="92D050"/>
                </a:solidFill>
                <a:latin typeface="Arial"/>
                <a:ea typeface="Arial"/>
                <a:cs typeface="Arial"/>
                <a:sym typeface="Arial"/>
              </a:rPr>
              <a:t> </a:t>
            </a:r>
            <a:r>
              <a:rPr lang="en-US" sz="1200" b="0" i="0" u="none" strike="noStrike" cap="none" dirty="0" err="1">
                <a:solidFill>
                  <a:srgbClr val="92D050"/>
                </a:solidFill>
                <a:latin typeface="Arial"/>
                <a:ea typeface="Arial"/>
                <a:cs typeface="Arial"/>
                <a:sym typeface="Arial"/>
              </a:rPr>
              <a:t>auslösen</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89" name="Google Shape;389;p1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90" name="Google Shape;390;p18"/>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solidFill>
                  <a:srgbClr val="BFBFBF"/>
                </a:solidFill>
              </a:rPr>
              <a:t>Infektion</a:t>
            </a:r>
            <a:r>
              <a:rPr lang="en-US" sz="1200" b="1" dirty="0">
                <a:solidFill>
                  <a:srgbClr val="BFBFBF"/>
                </a:solidFill>
              </a:rPr>
              <a:t> </a:t>
            </a:r>
            <a:r>
              <a:rPr lang="en-US" sz="1200" b="1" dirty="0" err="1">
                <a:solidFill>
                  <a:srgbClr val="BFBFBF"/>
                </a:solidFill>
              </a:rPr>
              <a:t>nach</a:t>
            </a:r>
            <a:r>
              <a:rPr lang="en-US" sz="1200" b="1" dirty="0">
                <a:solidFill>
                  <a:srgbClr val="BFBFBF"/>
                </a:solidFill>
              </a:rPr>
              <a:t> </a:t>
            </a:r>
            <a:r>
              <a:rPr lang="en-US" sz="1200" b="1" dirty="0" err="1">
                <a:solidFill>
                  <a:srgbClr val="BFBFBF"/>
                </a:solidFill>
              </a:rPr>
              <a:t>einer</a:t>
            </a:r>
            <a:r>
              <a:rPr lang="en-US" sz="1200" b="1" dirty="0">
                <a:solidFill>
                  <a:srgbClr val="BFBFBF"/>
                </a:solidFill>
              </a:rPr>
              <a:t> </a:t>
            </a:r>
            <a:r>
              <a:rPr lang="en-US" sz="1200" b="1" dirty="0" err="1">
                <a:solidFill>
                  <a:srgbClr val="BFBFBF"/>
                </a:solidFill>
              </a:rPr>
              <a:t>Filteroperation</a:t>
            </a:r>
            <a:endParaRPr dirty="0"/>
          </a:p>
          <a:p>
            <a:pPr marL="692150" lvl="1" indent="-347663" algn="l" rtl="0">
              <a:spcBef>
                <a:spcPts val="240"/>
              </a:spcBef>
              <a:spcAft>
                <a:spcPts val="0"/>
              </a:spcAft>
              <a:buSzPts val="840"/>
              <a:buChar char="●"/>
            </a:pPr>
            <a:r>
              <a:rPr lang="en-US" sz="1200" dirty="0">
                <a:solidFill>
                  <a:srgbClr val="BFBFBF"/>
                </a:solidFill>
              </a:rPr>
              <a:t>Kann Tage bis Jahre </a:t>
            </a:r>
            <a:r>
              <a:rPr lang="en-US" sz="1200" dirty="0" err="1">
                <a:solidFill>
                  <a:srgbClr val="BFBFBF"/>
                </a:solidFill>
              </a:rPr>
              <a:t>nach</a:t>
            </a:r>
            <a:r>
              <a:rPr lang="en-US" sz="1200" dirty="0">
                <a:solidFill>
                  <a:srgbClr val="BFBFBF"/>
                </a:solidFill>
              </a:rPr>
              <a:t> der Operation </a:t>
            </a:r>
            <a:r>
              <a:rPr lang="en-US" sz="1200" dirty="0" err="1">
                <a:solidFill>
                  <a:srgbClr val="BFBFBF"/>
                </a:solidFill>
              </a:rPr>
              <a:t>auftreten</a:t>
            </a:r>
            <a:endParaRPr dirty="0"/>
          </a:p>
          <a:p>
            <a:pPr marL="692150" lvl="1" indent="-347663" algn="l" rtl="0">
              <a:spcBef>
                <a:spcPts val="240"/>
              </a:spcBef>
              <a:spcAft>
                <a:spcPts val="0"/>
              </a:spcAft>
              <a:buSzPts val="840"/>
              <a:buChar char="●"/>
            </a:pPr>
            <a:r>
              <a:rPr lang="en-US" sz="1200" dirty="0" err="1">
                <a:solidFill>
                  <a:srgbClr val="BFBFBF"/>
                </a:solidFill>
              </a:rPr>
              <a:t>Erreger</a:t>
            </a:r>
            <a:r>
              <a:rPr lang="en-US" sz="1200" dirty="0">
                <a:solidFill>
                  <a:srgbClr val="BFBFBF"/>
                </a:solidFill>
              </a:rPr>
              <a:t>: </a:t>
            </a:r>
            <a:r>
              <a:rPr lang="en-US" sz="1200" i="1" dirty="0" err="1">
                <a:solidFill>
                  <a:srgbClr val="0000FF"/>
                </a:solidFill>
              </a:rPr>
              <a:t>Streptokokken</a:t>
            </a:r>
            <a:r>
              <a:rPr lang="en-US" sz="1200" dirty="0">
                <a:solidFill>
                  <a:srgbClr val="0000FF"/>
                </a:solidFill>
              </a:rPr>
              <a:t>, </a:t>
            </a:r>
            <a:r>
              <a:rPr lang="en-US" sz="1200" i="1" dirty="0" err="1">
                <a:solidFill>
                  <a:srgbClr val="0000FF"/>
                </a:solidFill>
              </a:rPr>
              <a:t>Haemophilus</a:t>
            </a:r>
            <a:r>
              <a:rPr lang="en-US" sz="1200" dirty="0" err="1">
                <a:solidFill>
                  <a:srgbClr val="0000FF"/>
                </a:solidFill>
              </a:rPr>
              <a:t>-Arten</a:t>
            </a:r>
            <a:r>
              <a:rPr lang="en-US" sz="1200" dirty="0">
                <a:solidFill>
                  <a:srgbClr val="BFBFBF"/>
                </a:solidFill>
              </a:rPr>
              <a:t>, </a:t>
            </a:r>
            <a:r>
              <a:rPr lang="en-US" sz="1200" dirty="0" err="1">
                <a:solidFill>
                  <a:srgbClr val="BFBFBF"/>
                </a:solidFill>
              </a:rPr>
              <a:t>grampositive</a:t>
            </a:r>
            <a:r>
              <a:rPr lang="en-US" sz="1200" dirty="0">
                <a:solidFill>
                  <a:srgbClr val="BFBFBF"/>
                </a:solidFill>
              </a:rPr>
              <a:t> </a:t>
            </a:r>
            <a:r>
              <a:rPr lang="en-US" sz="1200" dirty="0" err="1">
                <a:solidFill>
                  <a:srgbClr val="BFBFBF"/>
                </a:solidFill>
              </a:rPr>
              <a:t>Bakterien</a:t>
            </a:r>
            <a:endParaRPr dirty="0"/>
          </a:p>
          <a:p>
            <a:pPr marL="692150" lvl="1" indent="-347663" algn="l" rtl="0">
              <a:spcBef>
                <a:spcPts val="240"/>
              </a:spcBef>
              <a:spcAft>
                <a:spcPts val="0"/>
              </a:spcAft>
              <a:buSzPts val="840"/>
              <a:buChar char="●"/>
            </a:pPr>
            <a:r>
              <a:rPr lang="en-US" sz="1200" dirty="0">
                <a:solidFill>
                  <a:srgbClr val="BFBFBF"/>
                </a:solidFill>
              </a:rPr>
              <a:t>Zwei </a:t>
            </a:r>
            <a:r>
              <a:rPr lang="en-US" sz="1200" dirty="0" err="1">
                <a:solidFill>
                  <a:srgbClr val="BFBFBF"/>
                </a:solidFill>
              </a:rPr>
              <a:t>klinische</a:t>
            </a:r>
            <a:r>
              <a:rPr lang="en-US" sz="1200" dirty="0">
                <a:solidFill>
                  <a:srgbClr val="BFBFBF"/>
                </a:solidFill>
              </a:rPr>
              <a:t> </a:t>
            </a:r>
            <a:r>
              <a:rPr lang="en-US" sz="1200" dirty="0" err="1">
                <a:solidFill>
                  <a:srgbClr val="BFBFBF"/>
                </a:solidFill>
              </a:rPr>
              <a:t>Entitäten</a:t>
            </a:r>
            <a:r>
              <a:rPr lang="en-US" sz="1200" dirty="0">
                <a:solidFill>
                  <a:srgbClr val="BFBFBF"/>
                </a:solidFill>
              </a:rPr>
              <a:t>:</a:t>
            </a:r>
            <a:endParaRPr dirty="0"/>
          </a:p>
          <a:p>
            <a:pPr marL="987425" lvl="2" indent="-293688" algn="l" rtl="0">
              <a:spcBef>
                <a:spcPts val="240"/>
              </a:spcBef>
              <a:spcAft>
                <a:spcPts val="0"/>
              </a:spcAft>
              <a:buSzPts val="840"/>
              <a:buChar char="●"/>
            </a:pPr>
            <a:r>
              <a:rPr lang="en-US" sz="1200" i="1" dirty="0" err="1">
                <a:solidFill>
                  <a:srgbClr val="BFBFBF"/>
                </a:solidFill>
              </a:rPr>
              <a:t>Blebitis</a:t>
            </a:r>
            <a:r>
              <a:rPr lang="en-US" sz="1200" dirty="0">
                <a:solidFill>
                  <a:srgbClr val="BFBFBF"/>
                </a:solidFill>
              </a:rPr>
              <a:t>: </a:t>
            </a:r>
            <a:r>
              <a:rPr lang="en-US" sz="1200" dirty="0" err="1">
                <a:solidFill>
                  <a:srgbClr val="BFBFBF"/>
                </a:solidFill>
              </a:rPr>
              <a:t>Infizierter</a:t>
            </a:r>
            <a:r>
              <a:rPr lang="en-US" sz="1200" dirty="0">
                <a:solidFill>
                  <a:srgbClr val="BFBFBF"/>
                </a:solidFill>
              </a:rPr>
              <a:t> Bleb </a:t>
            </a:r>
            <a:r>
              <a:rPr lang="en-US" sz="1200" dirty="0" err="1">
                <a:solidFill>
                  <a:srgbClr val="BFBFBF"/>
                </a:solidFill>
              </a:rPr>
              <a:t>ohne</a:t>
            </a:r>
            <a:r>
              <a:rPr lang="en-US" sz="1200" dirty="0">
                <a:solidFill>
                  <a:srgbClr val="BFBFBF"/>
                </a:solidFill>
              </a:rPr>
              <a:t> </a:t>
            </a:r>
            <a:r>
              <a:rPr lang="en-US" sz="1200" dirty="0" err="1">
                <a:solidFill>
                  <a:srgbClr val="BFBFBF"/>
                </a:solidFill>
              </a:rPr>
              <a:t>Beteiligung</a:t>
            </a:r>
            <a:r>
              <a:rPr lang="en-US" sz="1200" dirty="0">
                <a:solidFill>
                  <a:srgbClr val="BFBFBF"/>
                </a:solidFill>
              </a:rPr>
              <a:t> der </a:t>
            </a:r>
            <a:r>
              <a:rPr lang="en-US" sz="1200" dirty="0" err="1">
                <a:solidFill>
                  <a:srgbClr val="BFBFBF"/>
                </a:solidFill>
              </a:rPr>
              <a:t>Vorderkammer</a:t>
            </a:r>
            <a:r>
              <a:rPr lang="en-US" sz="1200" dirty="0">
                <a:solidFill>
                  <a:srgbClr val="BFBFBF"/>
                </a:solidFill>
              </a:rPr>
              <a:t> </a:t>
            </a:r>
            <a:r>
              <a:rPr lang="en-US" sz="1200" dirty="0" err="1">
                <a:solidFill>
                  <a:srgbClr val="BFBFBF"/>
                </a:solidFill>
              </a:rPr>
              <a:t>oder</a:t>
            </a:r>
            <a:r>
              <a:rPr lang="en-US" sz="1200" dirty="0">
                <a:solidFill>
                  <a:srgbClr val="BFBFBF"/>
                </a:solidFill>
              </a:rPr>
              <a:t> des </a:t>
            </a:r>
            <a:r>
              <a:rPr lang="en-US" sz="1200" dirty="0" err="1">
                <a:solidFill>
                  <a:srgbClr val="BFBFBF"/>
                </a:solidFill>
              </a:rPr>
              <a:t>Glaskörpers</a:t>
            </a:r>
            <a:endParaRPr dirty="0"/>
          </a:p>
          <a:p>
            <a:pPr marL="987425" lvl="2" indent="-293688" algn="l" rtl="0">
              <a:spcBef>
                <a:spcPts val="240"/>
              </a:spcBef>
              <a:spcAft>
                <a:spcPts val="0"/>
              </a:spcAft>
              <a:buSzPts val="840"/>
              <a:buChar char="●"/>
            </a:pPr>
            <a:r>
              <a:rPr lang="en-US" sz="1200" i="1" dirty="0" err="1">
                <a:solidFill>
                  <a:srgbClr val="BFBFBF"/>
                </a:solidFill>
              </a:rPr>
              <a:t>Sickerkissen-assoziierte</a:t>
            </a:r>
            <a:r>
              <a:rPr lang="en-US" sz="1200" i="1" dirty="0">
                <a:solidFill>
                  <a:srgbClr val="BFBFBF"/>
                </a:solidFill>
              </a:rPr>
              <a:t> Endophthalmitis</a:t>
            </a:r>
            <a:r>
              <a:rPr lang="en-US" sz="1200" dirty="0">
                <a:solidFill>
                  <a:srgbClr val="BFBFBF"/>
                </a:solidFill>
              </a:rPr>
              <a:t>: Bild </a:t>
            </a:r>
            <a:r>
              <a:rPr lang="en-US" sz="1200" dirty="0" err="1">
                <a:solidFill>
                  <a:srgbClr val="BFBFBF"/>
                </a:solidFill>
              </a:rPr>
              <a:t>einer</a:t>
            </a:r>
            <a:r>
              <a:rPr lang="en-US" sz="1200" dirty="0">
                <a:solidFill>
                  <a:srgbClr val="BFBFBF"/>
                </a:solidFill>
              </a:rPr>
              <a:t> </a:t>
            </a:r>
            <a:r>
              <a:rPr lang="en-US" sz="1200" dirty="0" err="1">
                <a:solidFill>
                  <a:srgbClr val="BFBFBF"/>
                </a:solidFill>
              </a:rPr>
              <a:t>akuten</a:t>
            </a:r>
            <a:r>
              <a:rPr lang="en-US" sz="1200" dirty="0">
                <a:solidFill>
                  <a:srgbClr val="BFBFBF"/>
                </a:solidFill>
              </a:rPr>
              <a:t> Endophthalmitis + </a:t>
            </a:r>
            <a:r>
              <a:rPr lang="en-US" sz="1200" dirty="0" err="1">
                <a:solidFill>
                  <a:srgbClr val="BFBFBF"/>
                </a:solidFill>
              </a:rPr>
              <a:t>eitriger</a:t>
            </a:r>
            <a:r>
              <a:rPr lang="en-US" sz="1200" dirty="0">
                <a:solidFill>
                  <a:srgbClr val="BFBFBF"/>
                </a:solidFill>
              </a:rPr>
              <a:t> Bleb</a:t>
            </a:r>
            <a:endParaRPr dirty="0"/>
          </a:p>
          <a:p>
            <a:pPr marL="692150" lvl="1" indent="-347663" algn="l" rtl="0">
              <a:spcBef>
                <a:spcPts val="240"/>
              </a:spcBef>
              <a:spcAft>
                <a:spcPts val="0"/>
              </a:spcAft>
              <a:buSzPts val="840"/>
              <a:buChar char="●"/>
            </a:pPr>
            <a:r>
              <a:rPr lang="en-US" sz="1200" dirty="0" err="1">
                <a:solidFill>
                  <a:srgbClr val="BFBFBF"/>
                </a:solidFill>
              </a:rPr>
              <a:t>Behandlung</a:t>
            </a:r>
            <a:r>
              <a:rPr lang="en-US" sz="1200" dirty="0">
                <a:solidFill>
                  <a:srgbClr val="BFBFBF"/>
                </a:solidFill>
              </a:rPr>
              <a:t>:</a:t>
            </a:r>
            <a:endParaRPr dirty="0"/>
          </a:p>
          <a:p>
            <a:pPr marL="987425" lvl="2" indent="-293688" algn="l" rtl="0">
              <a:spcBef>
                <a:spcPts val="240"/>
              </a:spcBef>
              <a:spcAft>
                <a:spcPts val="0"/>
              </a:spcAft>
              <a:buSzPts val="840"/>
              <a:buChar char="●"/>
            </a:pPr>
            <a:r>
              <a:rPr lang="en-US" sz="1200" dirty="0" err="1">
                <a:solidFill>
                  <a:srgbClr val="BFBFBF"/>
                </a:solidFill>
              </a:rPr>
              <a:t>Blebitis</a:t>
            </a:r>
            <a:r>
              <a:rPr lang="en-US" sz="1200" dirty="0">
                <a:solidFill>
                  <a:srgbClr val="BFBFBF"/>
                </a:solidFill>
              </a:rPr>
              <a:t>: </a:t>
            </a:r>
            <a:r>
              <a:rPr lang="en-US" sz="1200" dirty="0" err="1">
                <a:solidFill>
                  <a:srgbClr val="BFBFBF"/>
                </a:solidFill>
              </a:rPr>
              <a:t>Topische</a:t>
            </a:r>
            <a:r>
              <a:rPr lang="en-US" sz="1200" dirty="0">
                <a:solidFill>
                  <a:srgbClr val="BFBFBF"/>
                </a:solidFill>
              </a:rPr>
              <a:t> und </a:t>
            </a:r>
            <a:r>
              <a:rPr lang="en-US" sz="1200" dirty="0" err="1">
                <a:solidFill>
                  <a:srgbClr val="BFBFBF"/>
                </a:solidFill>
              </a:rPr>
              <a:t>subkonjunktivale</a:t>
            </a:r>
            <a:r>
              <a:rPr lang="en-US" sz="1200" dirty="0">
                <a:solidFill>
                  <a:srgbClr val="BFBFBF"/>
                </a:solidFill>
              </a:rPr>
              <a:t> </a:t>
            </a:r>
            <a:r>
              <a:rPr lang="en-US" sz="1200" dirty="0" err="1">
                <a:solidFill>
                  <a:srgbClr val="BFBFBF"/>
                </a:solidFill>
              </a:rPr>
              <a:t>Antibiotika</a:t>
            </a:r>
            <a:endParaRPr dirty="0"/>
          </a:p>
          <a:p>
            <a:pPr marL="987425" lvl="2" indent="-293688" algn="l" rtl="0">
              <a:spcBef>
                <a:spcPts val="240"/>
              </a:spcBef>
              <a:spcAft>
                <a:spcPts val="0"/>
              </a:spcAft>
              <a:buSzPts val="840"/>
              <a:buChar char="●"/>
            </a:pPr>
            <a:r>
              <a:rPr lang="en-US" sz="1200" dirty="0" err="1">
                <a:solidFill>
                  <a:srgbClr val="BFBFBF"/>
                </a:solidFill>
              </a:rPr>
              <a:t>Sickerkissen-assoziierte</a:t>
            </a:r>
            <a:r>
              <a:rPr lang="en-US" sz="1200" dirty="0">
                <a:solidFill>
                  <a:srgbClr val="BFBFBF"/>
                </a:solidFill>
              </a:rPr>
              <a:t> Endophthalmitis: </a:t>
            </a:r>
            <a:r>
              <a:rPr lang="en-US" sz="1200" dirty="0" err="1">
                <a:solidFill>
                  <a:srgbClr val="BFBFBF"/>
                </a:solidFill>
              </a:rPr>
              <a:t>Intravitreale</a:t>
            </a:r>
            <a:r>
              <a:rPr lang="en-US" sz="1200" dirty="0">
                <a:solidFill>
                  <a:srgbClr val="BFBFBF"/>
                </a:solidFill>
              </a:rPr>
              <a:t> </a:t>
            </a:r>
            <a:r>
              <a:rPr lang="en-US" sz="1200" dirty="0" err="1">
                <a:solidFill>
                  <a:srgbClr val="BFBFBF"/>
                </a:solidFill>
              </a:rPr>
              <a:t>Antibiotika</a:t>
            </a:r>
            <a:r>
              <a:rPr lang="en-US" sz="1200" dirty="0">
                <a:solidFill>
                  <a:srgbClr val="BFBFBF"/>
                </a:solidFill>
              </a:rPr>
              <a:t> +/- PPV</a:t>
            </a:r>
            <a:endParaRPr dirty="0"/>
          </a:p>
          <a:p>
            <a:pPr marL="1281113" lvl="3" indent="-292100" algn="l" rtl="0">
              <a:spcBef>
                <a:spcPts val="240"/>
              </a:spcBef>
              <a:spcAft>
                <a:spcPts val="0"/>
              </a:spcAft>
              <a:buSzPts val="900"/>
              <a:buChar char="▪"/>
            </a:pPr>
            <a:r>
              <a:rPr lang="en-US" sz="1200" b="1" dirty="0"/>
              <a:t>Die </a:t>
            </a:r>
            <a:r>
              <a:rPr lang="en-US" sz="1200" b="1" dirty="0" err="1"/>
              <a:t>endgültige</a:t>
            </a:r>
            <a:r>
              <a:rPr lang="en-US" sz="1200" b="1" dirty="0"/>
              <a:t> </a:t>
            </a:r>
            <a:r>
              <a:rPr lang="en-US" sz="1200" b="1" dirty="0" err="1"/>
              <a:t>Sehschärfe</a:t>
            </a:r>
            <a:r>
              <a:rPr lang="en-US" sz="1200" b="1" dirty="0"/>
              <a:t> </a:t>
            </a:r>
            <a:r>
              <a:rPr lang="en-US" sz="1200" b="1" dirty="0" err="1"/>
              <a:t>ist</a:t>
            </a:r>
            <a:r>
              <a:rPr lang="en-US" sz="1200" b="1" dirty="0"/>
              <a:t> </a:t>
            </a:r>
            <a:r>
              <a:rPr lang="en-US" sz="1200" b="1" dirty="0" err="1"/>
              <a:t>bei</a:t>
            </a:r>
            <a:r>
              <a:rPr lang="en-US" sz="1200" b="1" dirty="0"/>
              <a:t> </a:t>
            </a:r>
            <a:r>
              <a:rPr lang="en-US" sz="1200" b="1" dirty="0" err="1"/>
              <a:t>akuter</a:t>
            </a:r>
            <a:r>
              <a:rPr lang="en-US" sz="1200" b="1" dirty="0"/>
              <a:t> </a:t>
            </a:r>
            <a:r>
              <a:rPr lang="en-US" sz="1200" b="1" dirty="0" err="1"/>
              <a:t>postoperativer</a:t>
            </a:r>
            <a:r>
              <a:rPr lang="en-US" sz="1200" b="1" dirty="0"/>
              <a:t> Endophthalmitis </a:t>
            </a:r>
            <a:r>
              <a:rPr lang="en-US" sz="1200" b="1" dirty="0" err="1"/>
              <a:t>nach</a:t>
            </a:r>
            <a:r>
              <a:rPr lang="en-US" sz="1200" b="1" dirty="0"/>
              <a:t> </a:t>
            </a:r>
            <a:r>
              <a:rPr lang="en-US" sz="1200" b="1" dirty="0" err="1"/>
              <a:t>Kataraktoperation</a:t>
            </a:r>
            <a:r>
              <a:rPr lang="en-US" sz="1200" b="1" dirty="0"/>
              <a:t> </a:t>
            </a:r>
            <a:r>
              <a:rPr lang="en-US" sz="1200" b="1" dirty="0" err="1"/>
              <a:t>meist</a:t>
            </a:r>
            <a:r>
              <a:rPr lang="en-US" sz="1200" b="1" dirty="0"/>
              <a:t> </a:t>
            </a:r>
            <a:r>
              <a:rPr lang="en-US" sz="1200" b="1" dirty="0" err="1"/>
              <a:t>schlechter</a:t>
            </a:r>
            <a:r>
              <a:rPr lang="en-US" sz="1200" b="1" dirty="0"/>
              <a:t> </a:t>
            </a:r>
            <a:r>
              <a:rPr lang="en-US" sz="1200" b="1" dirty="0" err="1"/>
              <a:t>als</a:t>
            </a:r>
            <a:r>
              <a:rPr lang="en-US" sz="1200" b="1" dirty="0"/>
              <a:t> </a:t>
            </a:r>
            <a:r>
              <a:rPr lang="en-US" sz="1200" b="1" dirty="0" err="1"/>
              <a:t>nach</a:t>
            </a:r>
            <a:r>
              <a:rPr lang="en-US" sz="1200" b="1" dirty="0"/>
              <a:t> </a:t>
            </a:r>
            <a:r>
              <a:rPr lang="en-US" sz="1200" b="1" dirty="0" err="1"/>
              <a:t>Therapie</a:t>
            </a:r>
            <a:endParaRPr dirty="0"/>
          </a:p>
        </p:txBody>
      </p:sp>
      <p:sp>
        <p:nvSpPr>
          <p:cNvPr id="391" name="Google Shape;391;p18"/>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18</a:t>
            </a:fld>
            <a:endParaRPr sz="1000" b="0" i="0" u="none" strike="noStrike" cap="none">
              <a:solidFill>
                <a:schemeClr val="dk1"/>
              </a:solidFill>
              <a:latin typeface="Arial"/>
              <a:ea typeface="Arial"/>
              <a:cs typeface="Arial"/>
              <a:sym typeface="Arial"/>
            </a:endParaRPr>
          </a:p>
        </p:txBody>
      </p:sp>
      <p:sp>
        <p:nvSpPr>
          <p:cNvPr id="392" name="Google Shape;392;p18"/>
          <p:cNvSpPr/>
          <p:nvPr/>
        </p:nvSpPr>
        <p:spPr>
          <a:xfrm>
            <a:off x="1181101" y="1179512"/>
            <a:ext cx="4495800" cy="1295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94" name="Google Shape;394;p18"/>
          <p:cNvSpPr txBox="1"/>
          <p:nvPr/>
        </p:nvSpPr>
        <p:spPr>
          <a:xfrm>
            <a:off x="1012448" y="3836539"/>
            <a:ext cx="5919900" cy="948978"/>
          </a:xfrm>
          <a:prstGeom prst="rect">
            <a:avLst/>
          </a:prstGeom>
          <a:solidFill>
            <a:srgbClr val="92D05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i="1" u="none" strike="noStrike" cap="none" dirty="0" err="1">
                <a:solidFill>
                  <a:srgbClr val="0000FF"/>
                </a:solidFill>
                <a:latin typeface="Arial"/>
                <a:ea typeface="Arial"/>
                <a:cs typeface="Arial"/>
                <a:sym typeface="Arial"/>
              </a:rPr>
              <a:t>Warum</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führt</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eine</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Sickerkissen-assoziierte</a:t>
            </a:r>
            <a:r>
              <a:rPr lang="en-US" sz="1200" b="0" i="1" u="none" strike="noStrike" cap="none" dirty="0">
                <a:solidFill>
                  <a:srgbClr val="0000FF"/>
                </a:solidFill>
                <a:latin typeface="Arial"/>
                <a:ea typeface="Arial"/>
                <a:cs typeface="Arial"/>
                <a:sym typeface="Arial"/>
              </a:rPr>
              <a:t> Endophthalmitis </a:t>
            </a:r>
            <a:r>
              <a:rPr lang="en-US" sz="1200" b="0" i="1" u="none" strike="noStrike" cap="none" dirty="0" err="1">
                <a:solidFill>
                  <a:srgbClr val="0000FF"/>
                </a:solidFill>
                <a:latin typeface="Arial"/>
                <a:ea typeface="Arial"/>
                <a:cs typeface="Arial"/>
                <a:sym typeface="Arial"/>
              </a:rPr>
              <a:t>tendenziell</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zu</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einem</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schlechteren</a:t>
            </a:r>
            <a:r>
              <a:rPr lang="en-US" sz="1200" b="0" i="1" u="none" strike="noStrike" cap="none" dirty="0">
                <a:solidFill>
                  <a:srgbClr val="0000FF"/>
                </a:solidFill>
                <a:latin typeface="Arial"/>
                <a:ea typeface="Arial"/>
                <a:cs typeface="Arial"/>
                <a:sym typeface="Arial"/>
              </a:rPr>
              <a:t> Sehergebnis </a:t>
            </a:r>
            <a:r>
              <a:rPr lang="en-US" sz="1200" b="0" i="1" u="none" strike="noStrike" cap="none" dirty="0" err="1">
                <a:solidFill>
                  <a:srgbClr val="0000FF"/>
                </a:solidFill>
                <a:latin typeface="Arial"/>
                <a:ea typeface="Arial"/>
                <a:cs typeface="Arial"/>
                <a:sym typeface="Arial"/>
              </a:rPr>
              <a:t>als</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eine</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akute</a:t>
            </a:r>
            <a:r>
              <a:rPr lang="en-US" sz="1200" b="0" i="1" u="none" strike="noStrike" cap="none" dirty="0">
                <a:solidFill>
                  <a:srgbClr val="0000FF"/>
                </a:solidFill>
                <a:latin typeface="Arial"/>
                <a:ea typeface="Arial"/>
                <a:cs typeface="Arial"/>
                <a:sym typeface="Arial"/>
              </a:rPr>
              <a:t> Endophthalmitis </a:t>
            </a:r>
            <a:r>
              <a:rPr lang="en-US" sz="1200" b="0" i="1" u="none" strike="noStrike" cap="none" dirty="0" err="1">
                <a:solidFill>
                  <a:srgbClr val="0000FF"/>
                </a:solidFill>
                <a:latin typeface="Arial"/>
                <a:ea typeface="Arial"/>
                <a:cs typeface="Arial"/>
                <a:sym typeface="Arial"/>
              </a:rPr>
              <a:t>nach</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Katarakt</a:t>
            </a:r>
            <a:r>
              <a:rPr lang="en-US" sz="1200" b="0" i="1" u="none" strike="noStrike" cap="none" dirty="0">
                <a:solidFill>
                  <a:srgbClr val="0000FF"/>
                </a:solidFill>
                <a:latin typeface="Arial"/>
                <a:ea typeface="Arial"/>
                <a:cs typeface="Arial"/>
                <a:sym typeface="Arial"/>
              </a:rPr>
              <a:t>-Operation?</a:t>
            </a:r>
            <a:endParaRPr dirty="0"/>
          </a:p>
          <a:p>
            <a:pPr marL="0" marR="0" lvl="0" indent="0" algn="l" rtl="0">
              <a:spcBef>
                <a:spcPts val="0"/>
              </a:spcBef>
              <a:spcAft>
                <a:spcPts val="0"/>
              </a:spcAft>
              <a:buNone/>
            </a:pPr>
            <a:r>
              <a:rPr lang="en-US" sz="1200" dirty="0">
                <a:solidFill>
                  <a:srgbClr val="0000FF"/>
                </a:solidFill>
              </a:rPr>
              <a:t>Da die Keime, die </a:t>
            </a:r>
            <a:r>
              <a:rPr lang="en-US" sz="1200" dirty="0" err="1">
                <a:solidFill>
                  <a:srgbClr val="0000FF"/>
                </a:solidFill>
              </a:rPr>
              <a:t>eine</a:t>
            </a:r>
            <a:r>
              <a:rPr lang="en-US" sz="1200" dirty="0">
                <a:solidFill>
                  <a:srgbClr val="0000FF"/>
                </a:solidFill>
              </a:rPr>
              <a:t> </a:t>
            </a:r>
            <a:r>
              <a:rPr lang="en-US" sz="1200" dirty="0" err="1">
                <a:solidFill>
                  <a:srgbClr val="0000FF"/>
                </a:solidFill>
              </a:rPr>
              <a:t>Sickerkissen-assoziierte</a:t>
            </a:r>
            <a:r>
              <a:rPr lang="en-US" sz="1200" dirty="0">
                <a:solidFill>
                  <a:srgbClr val="0000FF"/>
                </a:solidFill>
              </a:rPr>
              <a:t> Endophthalmitis </a:t>
            </a:r>
            <a:r>
              <a:rPr lang="en-US" sz="1200" dirty="0" err="1">
                <a:solidFill>
                  <a:srgbClr val="0000FF"/>
                </a:solidFill>
              </a:rPr>
              <a:t>verursachen</a:t>
            </a:r>
            <a:r>
              <a:rPr lang="en-US" sz="1200" dirty="0">
                <a:solidFill>
                  <a:srgbClr val="0000FF"/>
                </a:solidFill>
              </a:rPr>
              <a:t>, </a:t>
            </a:r>
            <a:r>
              <a:rPr lang="en-US" sz="1200" dirty="0" err="1">
                <a:solidFill>
                  <a:srgbClr val="0000FF"/>
                </a:solidFill>
              </a:rPr>
              <a:t>virulenter</a:t>
            </a:r>
            <a:r>
              <a:rPr lang="en-US" sz="1200" dirty="0">
                <a:solidFill>
                  <a:srgbClr val="0000FF"/>
                </a:solidFill>
              </a:rPr>
              <a:t> </a:t>
            </a:r>
            <a:r>
              <a:rPr lang="en-US" sz="1200" dirty="0" err="1">
                <a:solidFill>
                  <a:srgbClr val="0000FF"/>
                </a:solidFill>
              </a:rPr>
              <a:t>sind</a:t>
            </a:r>
            <a:r>
              <a:rPr lang="en-US" sz="1200" dirty="0">
                <a:solidFill>
                  <a:srgbClr val="0000FF"/>
                </a:solidFill>
              </a:rPr>
              <a:t> </a:t>
            </a:r>
            <a:r>
              <a:rPr lang="en-US" sz="1200" dirty="0" err="1">
                <a:solidFill>
                  <a:srgbClr val="0000FF"/>
                </a:solidFill>
              </a:rPr>
              <a:t>als</a:t>
            </a:r>
            <a:r>
              <a:rPr lang="en-US" sz="1200" dirty="0">
                <a:solidFill>
                  <a:srgbClr val="0000FF"/>
                </a:solidFill>
              </a:rPr>
              <a:t> </a:t>
            </a:r>
            <a:r>
              <a:rPr lang="en-US" sz="1200" dirty="0" err="1">
                <a:solidFill>
                  <a:srgbClr val="0000FF"/>
                </a:solidFill>
              </a:rPr>
              <a:t>jene</a:t>
            </a:r>
            <a:r>
              <a:rPr lang="en-US" sz="1200" dirty="0">
                <a:solidFill>
                  <a:srgbClr val="0000FF"/>
                </a:solidFill>
              </a:rPr>
              <a:t>, die </a:t>
            </a:r>
            <a:r>
              <a:rPr lang="en-US" sz="1200" dirty="0" err="1">
                <a:solidFill>
                  <a:srgbClr val="0000FF"/>
                </a:solidFill>
              </a:rPr>
              <a:t>typischerweise</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akute</a:t>
            </a:r>
            <a:r>
              <a:rPr lang="en-US" sz="1200" dirty="0">
                <a:solidFill>
                  <a:srgbClr val="0000FF"/>
                </a:solidFill>
              </a:rPr>
              <a:t> </a:t>
            </a:r>
            <a:r>
              <a:rPr lang="en-US" sz="12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postoperative</a:t>
            </a:r>
            <a:r>
              <a:rPr lang="en-US" sz="1200" dirty="0">
                <a:solidFill>
                  <a:srgbClr val="0000FF"/>
                </a:solidFill>
              </a:rPr>
              <a:t> Endophthalmitis </a:t>
            </a:r>
            <a:r>
              <a:rPr lang="en-US" sz="1200" dirty="0" err="1">
                <a:solidFill>
                  <a:srgbClr val="0000FF"/>
                </a:solidFill>
              </a:rPr>
              <a:t>nach</a:t>
            </a:r>
            <a:r>
              <a:rPr lang="en-US" sz="1200" dirty="0">
                <a:solidFill>
                  <a:srgbClr val="0000FF"/>
                </a:solidFill>
              </a:rPr>
              <a:t> </a:t>
            </a:r>
            <a:r>
              <a:rPr lang="en-US" sz="1200" dirty="0" err="1">
                <a:solidFill>
                  <a:srgbClr val="0000FF"/>
                </a:solidFill>
              </a:rPr>
              <a:t>Katarakt-Extraktion</a:t>
            </a:r>
            <a:r>
              <a:rPr lang="en-US" sz="1200" dirty="0">
                <a:solidFill>
                  <a:srgbClr val="0000FF"/>
                </a:solidFill>
              </a:rPr>
              <a:t> </a:t>
            </a:r>
            <a:r>
              <a:rPr lang="en-US" sz="1200" dirty="0" err="1">
                <a:solidFill>
                  <a:srgbClr val="0000FF"/>
                </a:solidFill>
              </a:rPr>
              <a:t>auslösen</a:t>
            </a:r>
            <a:r>
              <a:rPr lang="en-US" sz="1200" dirty="0">
                <a:solidFill>
                  <a:srgbClr val="0000FF"/>
                </a:solidFill>
              </a:rPr>
              <a:t>.</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407" name="Google Shape;407;p19"/>
          <p:cNvSpPr/>
          <p:nvPr/>
        </p:nvSpPr>
        <p:spPr>
          <a:xfrm>
            <a:off x="5715000" y="2057400"/>
            <a:ext cx="20574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408" name="Google Shape;408;p19"/>
          <p:cNvSpPr/>
          <p:nvPr/>
        </p:nvSpPr>
        <p:spPr>
          <a:xfrm>
            <a:off x="1524000" y="2971800"/>
            <a:ext cx="914400" cy="3810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b="0" i="0" u="none" strike="noStrike" cap="none">
              <a:solidFill>
                <a:schemeClr val="dk1"/>
              </a:solidFill>
              <a:latin typeface="Arial"/>
              <a:ea typeface="Arial"/>
              <a:cs typeface="Arial"/>
              <a:sym typeface="Arial"/>
            </a:endParaRPr>
          </a:p>
        </p:txBody>
      </p:sp>
      <p:sp>
        <p:nvSpPr>
          <p:cNvPr id="410" name="Google Shape;410;p1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411" name="Google Shape;411;p19"/>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solidFill>
                  <a:srgbClr val="BFBFBF"/>
                </a:solidFill>
              </a:rPr>
              <a:t>Infektion</a:t>
            </a:r>
            <a:r>
              <a:rPr lang="en-US" sz="1200" b="1" dirty="0">
                <a:solidFill>
                  <a:srgbClr val="BFBFBF"/>
                </a:solidFill>
              </a:rPr>
              <a:t> </a:t>
            </a:r>
            <a:r>
              <a:rPr lang="en-US" sz="1200" b="1" dirty="0" err="1">
                <a:solidFill>
                  <a:srgbClr val="BFBFBF"/>
                </a:solidFill>
              </a:rPr>
              <a:t>nach</a:t>
            </a:r>
            <a:r>
              <a:rPr lang="en-US" sz="1200" b="1" dirty="0">
                <a:solidFill>
                  <a:srgbClr val="BFBFBF"/>
                </a:solidFill>
              </a:rPr>
              <a:t> </a:t>
            </a:r>
            <a:r>
              <a:rPr lang="en-US" sz="1200" b="1" dirty="0" err="1">
                <a:solidFill>
                  <a:srgbClr val="BFBFBF"/>
                </a:solidFill>
              </a:rPr>
              <a:t>einer</a:t>
            </a:r>
            <a:r>
              <a:rPr lang="en-US" sz="1200" b="1" dirty="0">
                <a:solidFill>
                  <a:srgbClr val="BFBFBF"/>
                </a:solidFill>
              </a:rPr>
              <a:t> </a:t>
            </a:r>
            <a:r>
              <a:rPr lang="en-US" sz="1200" b="1" dirty="0" err="1">
                <a:solidFill>
                  <a:srgbClr val="BFBFBF"/>
                </a:solidFill>
              </a:rPr>
              <a:t>Filteroperation</a:t>
            </a:r>
            <a:endParaRPr dirty="0"/>
          </a:p>
          <a:p>
            <a:pPr marL="692150" lvl="1" indent="-347663" algn="l" rtl="0">
              <a:spcBef>
                <a:spcPts val="240"/>
              </a:spcBef>
              <a:spcAft>
                <a:spcPts val="0"/>
              </a:spcAft>
              <a:buSzPts val="840"/>
              <a:buChar char="●"/>
            </a:pPr>
            <a:r>
              <a:rPr lang="en-US" sz="1200" dirty="0">
                <a:solidFill>
                  <a:srgbClr val="BFBFBF"/>
                </a:solidFill>
              </a:rPr>
              <a:t>Kann Tage bis Jahre </a:t>
            </a:r>
            <a:r>
              <a:rPr lang="en-US" sz="1200" dirty="0" err="1">
                <a:solidFill>
                  <a:srgbClr val="BFBFBF"/>
                </a:solidFill>
              </a:rPr>
              <a:t>nach</a:t>
            </a:r>
            <a:r>
              <a:rPr lang="en-US" sz="1200" dirty="0">
                <a:solidFill>
                  <a:srgbClr val="BFBFBF"/>
                </a:solidFill>
              </a:rPr>
              <a:t> der Operation </a:t>
            </a:r>
            <a:r>
              <a:rPr lang="en-US" sz="1200" dirty="0" err="1">
                <a:solidFill>
                  <a:srgbClr val="BFBFBF"/>
                </a:solidFill>
              </a:rPr>
              <a:t>auftreten</a:t>
            </a:r>
            <a:endParaRPr dirty="0"/>
          </a:p>
          <a:p>
            <a:pPr marL="692150" lvl="1" indent="-347663" algn="l" rtl="0">
              <a:spcBef>
                <a:spcPts val="240"/>
              </a:spcBef>
              <a:spcAft>
                <a:spcPts val="0"/>
              </a:spcAft>
              <a:buSzPts val="840"/>
              <a:buChar char="●"/>
            </a:pPr>
            <a:r>
              <a:rPr lang="en-US" sz="1200" dirty="0" err="1">
                <a:solidFill>
                  <a:srgbClr val="BFBFBF"/>
                </a:solidFill>
              </a:rPr>
              <a:t>Erreger</a:t>
            </a:r>
            <a:r>
              <a:rPr lang="en-US" sz="1200" dirty="0">
                <a:solidFill>
                  <a:srgbClr val="BFBFBF"/>
                </a:solidFill>
              </a:rPr>
              <a:t>: </a:t>
            </a:r>
            <a:r>
              <a:rPr lang="en-US" sz="1200" i="1" dirty="0" err="1">
                <a:solidFill>
                  <a:srgbClr val="BFBFBF"/>
                </a:solidFill>
              </a:rPr>
              <a:t>Streptokokken</a:t>
            </a:r>
            <a:r>
              <a:rPr lang="en-US" sz="1200" dirty="0">
                <a:solidFill>
                  <a:srgbClr val="BFBFBF"/>
                </a:solidFill>
              </a:rPr>
              <a:t>, </a:t>
            </a:r>
            <a:r>
              <a:rPr lang="en-US" sz="1200" i="1" dirty="0" err="1">
                <a:solidFill>
                  <a:srgbClr val="BFBFBF"/>
                </a:solidFill>
              </a:rPr>
              <a:t>Haemophilus</a:t>
            </a:r>
            <a:r>
              <a:rPr lang="en-US" sz="1200" dirty="0" err="1">
                <a:solidFill>
                  <a:srgbClr val="BFBFBF"/>
                </a:solidFill>
              </a:rPr>
              <a:t>-Arten</a:t>
            </a:r>
            <a:r>
              <a:rPr lang="en-US" sz="1200" dirty="0">
                <a:solidFill>
                  <a:srgbClr val="BFBFBF"/>
                </a:solidFill>
              </a:rPr>
              <a:t>, </a:t>
            </a:r>
            <a:r>
              <a:rPr lang="en-US" sz="1200" dirty="0" err="1">
                <a:solidFill>
                  <a:srgbClr val="BFBFBF"/>
                </a:solidFill>
              </a:rPr>
              <a:t>grampositive</a:t>
            </a:r>
            <a:r>
              <a:rPr lang="en-US" sz="1200" dirty="0">
                <a:solidFill>
                  <a:srgbClr val="BFBFBF"/>
                </a:solidFill>
              </a:rPr>
              <a:t> </a:t>
            </a:r>
            <a:r>
              <a:rPr lang="en-US" sz="1200" dirty="0" err="1">
                <a:solidFill>
                  <a:srgbClr val="BFBFBF"/>
                </a:solidFill>
              </a:rPr>
              <a:t>Bakterien</a:t>
            </a:r>
            <a:endParaRPr dirty="0"/>
          </a:p>
          <a:p>
            <a:pPr marL="692150" lvl="1" indent="-347663" algn="l" rtl="0">
              <a:spcBef>
                <a:spcPts val="240"/>
              </a:spcBef>
              <a:spcAft>
                <a:spcPts val="0"/>
              </a:spcAft>
              <a:buSzPts val="840"/>
              <a:buChar char="●"/>
            </a:pPr>
            <a:r>
              <a:rPr lang="en-US" sz="1200" dirty="0">
                <a:solidFill>
                  <a:srgbClr val="BFBFBF"/>
                </a:solidFill>
              </a:rPr>
              <a:t>Zwei </a:t>
            </a:r>
            <a:r>
              <a:rPr lang="en-US" sz="1200" dirty="0" err="1">
                <a:solidFill>
                  <a:srgbClr val="BFBFBF"/>
                </a:solidFill>
              </a:rPr>
              <a:t>klinische</a:t>
            </a:r>
            <a:r>
              <a:rPr lang="en-US" sz="1200" dirty="0">
                <a:solidFill>
                  <a:srgbClr val="BFBFBF"/>
                </a:solidFill>
              </a:rPr>
              <a:t> </a:t>
            </a:r>
            <a:r>
              <a:rPr lang="en-US" sz="1200" dirty="0" err="1">
                <a:solidFill>
                  <a:srgbClr val="BFBFBF"/>
                </a:solidFill>
              </a:rPr>
              <a:t>Entitäten</a:t>
            </a:r>
            <a:r>
              <a:rPr lang="en-US" sz="1200" dirty="0">
                <a:solidFill>
                  <a:srgbClr val="BFBFBF"/>
                </a:solidFill>
              </a:rPr>
              <a:t>:</a:t>
            </a:r>
            <a:endParaRPr dirty="0"/>
          </a:p>
          <a:p>
            <a:pPr marL="987425" lvl="2" indent="-293688" algn="l" rtl="0">
              <a:spcBef>
                <a:spcPts val="240"/>
              </a:spcBef>
              <a:spcAft>
                <a:spcPts val="0"/>
              </a:spcAft>
              <a:buSzPts val="840"/>
              <a:buChar char="●"/>
            </a:pPr>
            <a:r>
              <a:rPr lang="en-US" sz="1200" i="1" dirty="0" err="1">
                <a:solidFill>
                  <a:srgbClr val="BFBFBF"/>
                </a:solidFill>
              </a:rPr>
              <a:t>Blebitis</a:t>
            </a:r>
            <a:r>
              <a:rPr lang="en-US" sz="1200" dirty="0">
                <a:solidFill>
                  <a:srgbClr val="BFBFBF"/>
                </a:solidFill>
              </a:rPr>
              <a:t>: </a:t>
            </a:r>
            <a:r>
              <a:rPr lang="en-US" sz="1200" dirty="0" err="1">
                <a:solidFill>
                  <a:srgbClr val="BFBFBF"/>
                </a:solidFill>
              </a:rPr>
              <a:t>Infizierter</a:t>
            </a:r>
            <a:r>
              <a:rPr lang="en-US" sz="1200" dirty="0">
                <a:solidFill>
                  <a:srgbClr val="BFBFBF"/>
                </a:solidFill>
              </a:rPr>
              <a:t> Bleb </a:t>
            </a:r>
            <a:r>
              <a:rPr lang="en-US" sz="1200" dirty="0" err="1">
                <a:solidFill>
                  <a:srgbClr val="BFBFBF"/>
                </a:solidFill>
              </a:rPr>
              <a:t>ohne</a:t>
            </a:r>
            <a:r>
              <a:rPr lang="en-US" sz="1200" dirty="0">
                <a:solidFill>
                  <a:srgbClr val="BFBFBF"/>
                </a:solidFill>
              </a:rPr>
              <a:t> </a:t>
            </a:r>
            <a:r>
              <a:rPr lang="en-US" sz="1200" dirty="0" err="1">
                <a:solidFill>
                  <a:srgbClr val="BFBFBF"/>
                </a:solidFill>
              </a:rPr>
              <a:t>Beteiligung</a:t>
            </a:r>
            <a:r>
              <a:rPr lang="en-US" sz="1200" dirty="0">
                <a:solidFill>
                  <a:srgbClr val="BFBFBF"/>
                </a:solidFill>
              </a:rPr>
              <a:t> der </a:t>
            </a:r>
            <a:r>
              <a:rPr lang="en-US" sz="1200" dirty="0" err="1">
                <a:solidFill>
                  <a:srgbClr val="BFBFBF"/>
                </a:solidFill>
              </a:rPr>
              <a:t>Vorderkammer</a:t>
            </a:r>
            <a:r>
              <a:rPr lang="en-US" sz="1200" dirty="0">
                <a:solidFill>
                  <a:srgbClr val="BFBFBF"/>
                </a:solidFill>
              </a:rPr>
              <a:t> </a:t>
            </a:r>
            <a:r>
              <a:rPr lang="en-US" sz="1200" dirty="0" err="1">
                <a:solidFill>
                  <a:srgbClr val="BFBFBF"/>
                </a:solidFill>
              </a:rPr>
              <a:t>oder</a:t>
            </a:r>
            <a:r>
              <a:rPr lang="en-US" sz="1200" dirty="0">
                <a:solidFill>
                  <a:srgbClr val="BFBFBF"/>
                </a:solidFill>
              </a:rPr>
              <a:t> des </a:t>
            </a:r>
            <a:r>
              <a:rPr lang="en-US" sz="1200" dirty="0" err="1">
                <a:solidFill>
                  <a:srgbClr val="BFBFBF"/>
                </a:solidFill>
              </a:rPr>
              <a:t>Glaskörpers</a:t>
            </a:r>
            <a:endParaRPr dirty="0"/>
          </a:p>
          <a:p>
            <a:pPr marL="987425" lvl="2" indent="-293688" algn="l" rtl="0">
              <a:spcBef>
                <a:spcPts val="240"/>
              </a:spcBef>
              <a:spcAft>
                <a:spcPts val="0"/>
              </a:spcAft>
              <a:buSzPts val="840"/>
              <a:buChar char="●"/>
            </a:pPr>
            <a:r>
              <a:rPr lang="en-US" sz="1200" i="1" dirty="0" err="1">
                <a:solidFill>
                  <a:srgbClr val="BFBFBF"/>
                </a:solidFill>
              </a:rPr>
              <a:t>Sickerkissen-assoziierte</a:t>
            </a:r>
            <a:r>
              <a:rPr lang="en-US" sz="1200" i="1" dirty="0">
                <a:solidFill>
                  <a:srgbClr val="BFBFBF"/>
                </a:solidFill>
              </a:rPr>
              <a:t> Endophthalmitis</a:t>
            </a:r>
            <a:r>
              <a:rPr lang="en-US" sz="1200" dirty="0">
                <a:solidFill>
                  <a:srgbClr val="BFBFBF"/>
                </a:solidFill>
              </a:rPr>
              <a:t>: Bild </a:t>
            </a:r>
            <a:r>
              <a:rPr lang="en-US" sz="1200" dirty="0" err="1">
                <a:solidFill>
                  <a:srgbClr val="BFBFBF"/>
                </a:solidFill>
              </a:rPr>
              <a:t>einer</a:t>
            </a:r>
            <a:r>
              <a:rPr lang="en-US" sz="1200" dirty="0">
                <a:solidFill>
                  <a:srgbClr val="BFBFBF"/>
                </a:solidFill>
              </a:rPr>
              <a:t> </a:t>
            </a:r>
            <a:r>
              <a:rPr lang="en-US" sz="1200" dirty="0" err="1">
                <a:solidFill>
                  <a:srgbClr val="BFBFBF"/>
                </a:solidFill>
              </a:rPr>
              <a:t>akuten</a:t>
            </a:r>
            <a:r>
              <a:rPr lang="en-US" sz="1200" dirty="0">
                <a:solidFill>
                  <a:srgbClr val="BFBFBF"/>
                </a:solidFill>
              </a:rPr>
              <a:t> Endophthalmitis + </a:t>
            </a:r>
            <a:r>
              <a:rPr lang="en-US" sz="1200" dirty="0" err="1">
                <a:solidFill>
                  <a:srgbClr val="BFBFBF"/>
                </a:solidFill>
              </a:rPr>
              <a:t>eitriger</a:t>
            </a:r>
            <a:r>
              <a:rPr lang="en-US" sz="1200" dirty="0">
                <a:solidFill>
                  <a:srgbClr val="BFBFBF"/>
                </a:solidFill>
              </a:rPr>
              <a:t> Bleb</a:t>
            </a:r>
            <a:endParaRPr dirty="0"/>
          </a:p>
          <a:p>
            <a:pPr marL="692150" lvl="1" indent="-347663" algn="l" rtl="0">
              <a:spcBef>
                <a:spcPts val="240"/>
              </a:spcBef>
              <a:spcAft>
                <a:spcPts val="0"/>
              </a:spcAft>
              <a:buSzPts val="840"/>
              <a:buChar char="●"/>
            </a:pPr>
            <a:r>
              <a:rPr lang="en-US" sz="1200" dirty="0" err="1">
                <a:solidFill>
                  <a:srgbClr val="BFBFBF"/>
                </a:solidFill>
              </a:rPr>
              <a:t>Behandlung</a:t>
            </a:r>
            <a:r>
              <a:rPr lang="en-US" sz="1200" dirty="0">
                <a:solidFill>
                  <a:srgbClr val="BFBFBF"/>
                </a:solidFill>
              </a:rPr>
              <a:t>:</a:t>
            </a:r>
            <a:endParaRPr dirty="0"/>
          </a:p>
          <a:p>
            <a:pPr marL="987425" lvl="2" indent="-293688" algn="l" rtl="0">
              <a:spcBef>
                <a:spcPts val="240"/>
              </a:spcBef>
              <a:spcAft>
                <a:spcPts val="0"/>
              </a:spcAft>
              <a:buSzPts val="840"/>
              <a:buChar char="●"/>
            </a:pPr>
            <a:r>
              <a:rPr lang="en-US" sz="1200" dirty="0" err="1">
                <a:solidFill>
                  <a:srgbClr val="BFBFBF"/>
                </a:solidFill>
              </a:rPr>
              <a:t>Blebitis</a:t>
            </a:r>
            <a:r>
              <a:rPr lang="en-US" sz="1200" dirty="0">
                <a:solidFill>
                  <a:srgbClr val="BFBFBF"/>
                </a:solidFill>
              </a:rPr>
              <a:t>: </a:t>
            </a:r>
            <a:r>
              <a:rPr lang="en-US" sz="1200" dirty="0" err="1">
                <a:solidFill>
                  <a:srgbClr val="BFBFBF"/>
                </a:solidFill>
              </a:rPr>
              <a:t>Topische</a:t>
            </a:r>
            <a:r>
              <a:rPr lang="en-US" sz="1200" dirty="0">
                <a:solidFill>
                  <a:srgbClr val="BFBFBF"/>
                </a:solidFill>
              </a:rPr>
              <a:t> und </a:t>
            </a:r>
            <a:r>
              <a:rPr lang="en-US" sz="1200" dirty="0" err="1">
                <a:solidFill>
                  <a:srgbClr val="BFBFBF"/>
                </a:solidFill>
              </a:rPr>
              <a:t>subkonjunktivale</a:t>
            </a:r>
            <a:r>
              <a:rPr lang="en-US" sz="1200" dirty="0">
                <a:solidFill>
                  <a:srgbClr val="BFBFBF"/>
                </a:solidFill>
              </a:rPr>
              <a:t> </a:t>
            </a:r>
            <a:r>
              <a:rPr lang="en-US" sz="1200" dirty="0" err="1">
                <a:solidFill>
                  <a:srgbClr val="BFBFBF"/>
                </a:solidFill>
              </a:rPr>
              <a:t>Antibiotika</a:t>
            </a:r>
            <a:endParaRPr dirty="0"/>
          </a:p>
          <a:p>
            <a:pPr marL="987425" lvl="2" indent="-293688" algn="l" rtl="0">
              <a:spcBef>
                <a:spcPts val="240"/>
              </a:spcBef>
              <a:spcAft>
                <a:spcPts val="0"/>
              </a:spcAft>
              <a:buSzPts val="840"/>
              <a:buChar char="●"/>
            </a:pPr>
            <a:r>
              <a:rPr lang="en-US" sz="1200" dirty="0" err="1">
                <a:solidFill>
                  <a:srgbClr val="BFBFBF"/>
                </a:solidFill>
              </a:rPr>
              <a:t>Sickerkissen-assoziierte</a:t>
            </a:r>
            <a:r>
              <a:rPr lang="en-US" sz="1200" dirty="0">
                <a:solidFill>
                  <a:srgbClr val="BFBFBF"/>
                </a:solidFill>
              </a:rPr>
              <a:t> Endophthalmitis: </a:t>
            </a:r>
            <a:r>
              <a:rPr lang="en-US" sz="1200" dirty="0" err="1">
                <a:solidFill>
                  <a:srgbClr val="BFBFBF"/>
                </a:solidFill>
              </a:rPr>
              <a:t>Intravitreale</a:t>
            </a:r>
            <a:r>
              <a:rPr lang="en-US" sz="1200" dirty="0">
                <a:solidFill>
                  <a:srgbClr val="BFBFBF"/>
                </a:solidFill>
              </a:rPr>
              <a:t> </a:t>
            </a:r>
            <a:r>
              <a:rPr lang="en-US" sz="1200" dirty="0" err="1">
                <a:solidFill>
                  <a:srgbClr val="BFBFBF"/>
                </a:solidFill>
              </a:rPr>
              <a:t>Antibiotika</a:t>
            </a:r>
            <a:r>
              <a:rPr lang="en-US" sz="1200" dirty="0">
                <a:solidFill>
                  <a:srgbClr val="BFBFBF"/>
                </a:solidFill>
              </a:rPr>
              <a:t> +/- PPV</a:t>
            </a:r>
            <a:endParaRPr dirty="0"/>
          </a:p>
          <a:p>
            <a:pPr marL="1281113" lvl="3" indent="-292100" algn="l" rtl="0">
              <a:spcBef>
                <a:spcPts val="240"/>
              </a:spcBef>
              <a:spcAft>
                <a:spcPts val="0"/>
              </a:spcAft>
              <a:buSzPts val="900"/>
              <a:buChar char="▪"/>
            </a:pPr>
            <a:r>
              <a:rPr lang="en-US" sz="1200" dirty="0">
                <a:solidFill>
                  <a:srgbClr val="BFBFBF"/>
                </a:solidFill>
              </a:rPr>
              <a:t>Die </a:t>
            </a:r>
            <a:r>
              <a:rPr lang="en-US" sz="1200" dirty="0" err="1">
                <a:solidFill>
                  <a:srgbClr val="BFBFBF"/>
                </a:solidFill>
              </a:rPr>
              <a:t>endgültige</a:t>
            </a:r>
            <a:r>
              <a:rPr lang="en-US" sz="1200" dirty="0">
                <a:solidFill>
                  <a:srgbClr val="BFBFBF"/>
                </a:solidFill>
              </a:rPr>
              <a:t> </a:t>
            </a:r>
            <a:r>
              <a:rPr lang="en-US" sz="1200" dirty="0" err="1">
                <a:solidFill>
                  <a:srgbClr val="BFBFBF"/>
                </a:solidFill>
              </a:rPr>
              <a:t>Sehschärfe</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bei</a:t>
            </a:r>
            <a:r>
              <a:rPr lang="en-US" sz="1200" dirty="0">
                <a:solidFill>
                  <a:srgbClr val="BFBFBF"/>
                </a:solidFill>
              </a:rPr>
              <a:t> </a:t>
            </a:r>
            <a:r>
              <a:rPr lang="en-US" sz="1200" dirty="0" err="1">
                <a:solidFill>
                  <a:srgbClr val="BFBFBF"/>
                </a:solidFill>
              </a:rPr>
              <a:t>akuter</a:t>
            </a:r>
            <a:r>
              <a:rPr lang="en-US" sz="1200" dirty="0">
                <a:solidFill>
                  <a:srgbClr val="BFBFBF"/>
                </a:solidFill>
              </a:rPr>
              <a:t> </a:t>
            </a:r>
            <a:r>
              <a:rPr lang="en-US" sz="1200" dirty="0" err="1">
                <a:solidFill>
                  <a:srgbClr val="BFBFBF"/>
                </a:solidFill>
              </a:rPr>
              <a:t>postoperativer</a:t>
            </a:r>
            <a:r>
              <a:rPr lang="en-US" sz="1200" dirty="0">
                <a:solidFill>
                  <a:srgbClr val="BFBFBF"/>
                </a:solidFill>
              </a:rPr>
              <a:t> Endophthalmitis </a:t>
            </a:r>
            <a:r>
              <a:rPr lang="en-US" sz="1200" dirty="0" err="1">
                <a:solidFill>
                  <a:srgbClr val="BFBFBF"/>
                </a:solidFill>
              </a:rPr>
              <a:t>nach</a:t>
            </a:r>
            <a:r>
              <a:rPr lang="en-US" sz="1200" dirty="0">
                <a:solidFill>
                  <a:srgbClr val="BFBFBF"/>
                </a:solidFill>
              </a:rPr>
              <a:t> </a:t>
            </a:r>
            <a:r>
              <a:rPr lang="en-US" sz="1200" dirty="0" err="1">
                <a:solidFill>
                  <a:srgbClr val="BFBFBF"/>
                </a:solidFill>
              </a:rPr>
              <a:t>Kataraktoperation</a:t>
            </a:r>
            <a:r>
              <a:rPr lang="en-US" sz="1200" dirty="0">
                <a:solidFill>
                  <a:srgbClr val="BFBFBF"/>
                </a:solidFill>
              </a:rPr>
              <a:t> </a:t>
            </a:r>
            <a:r>
              <a:rPr lang="en-US" sz="1200" dirty="0" err="1">
                <a:solidFill>
                  <a:srgbClr val="BFBFBF"/>
                </a:solidFill>
              </a:rPr>
              <a:t>meist</a:t>
            </a:r>
            <a:r>
              <a:rPr lang="en-US" sz="1200" dirty="0">
                <a:solidFill>
                  <a:srgbClr val="BFBFBF"/>
                </a:solidFill>
              </a:rPr>
              <a:t> </a:t>
            </a:r>
            <a:r>
              <a:rPr lang="en-US" sz="1200" dirty="0" err="1">
                <a:solidFill>
                  <a:srgbClr val="BFBFBF"/>
                </a:solidFill>
              </a:rPr>
              <a:t>schlechter</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dirty="0" err="1">
                <a:solidFill>
                  <a:srgbClr val="BFBFBF"/>
                </a:solidFill>
              </a:rPr>
              <a:t>nach</a:t>
            </a:r>
            <a:r>
              <a:rPr lang="en-US" sz="1200" dirty="0">
                <a:solidFill>
                  <a:srgbClr val="BFBFBF"/>
                </a:solidFill>
              </a:rPr>
              <a:t> </a:t>
            </a:r>
            <a:r>
              <a:rPr lang="en-US" sz="1200" dirty="0" err="1">
                <a:solidFill>
                  <a:srgbClr val="BFBFBF"/>
                </a:solidFill>
              </a:rPr>
              <a:t>Therapie</a:t>
            </a:r>
            <a:endParaRPr dirty="0"/>
          </a:p>
        </p:txBody>
      </p:sp>
      <p:sp>
        <p:nvSpPr>
          <p:cNvPr id="412" name="Google Shape;412;p19"/>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19</a:t>
            </a:fld>
            <a:endParaRPr sz="1000" b="0" i="0" u="none" strike="noStrike" cap="none">
              <a:solidFill>
                <a:schemeClr val="dk1"/>
              </a:solidFill>
              <a:latin typeface="Arial"/>
              <a:ea typeface="Arial"/>
              <a:cs typeface="Arial"/>
              <a:sym typeface="Arial"/>
            </a:endParaRPr>
          </a:p>
        </p:txBody>
      </p:sp>
      <p:sp>
        <p:nvSpPr>
          <p:cNvPr id="413" name="Google Shape;413;p19"/>
          <p:cNvSpPr/>
          <p:nvPr/>
        </p:nvSpPr>
        <p:spPr>
          <a:xfrm>
            <a:off x="1524000" y="1676400"/>
            <a:ext cx="4495800" cy="12954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15" name="Google Shape;415;p19"/>
          <p:cNvSpPr txBox="1"/>
          <p:nvPr/>
        </p:nvSpPr>
        <p:spPr>
          <a:xfrm>
            <a:off x="1012448" y="3836539"/>
            <a:ext cx="5919787" cy="1133644"/>
          </a:xfrm>
          <a:prstGeom prst="rect">
            <a:avLst/>
          </a:prstGeom>
          <a:solidFill>
            <a:srgbClr val="92D050"/>
          </a:solidFill>
          <a:ln>
            <a:noFill/>
          </a:ln>
        </p:spPr>
        <p:txBody>
          <a:bodyPr spcFirstLastPara="1" wrap="square" lIns="25400" tIns="12700" rIns="25400" bIns="12700" anchor="t" anchorCtr="0">
            <a:spAutoFit/>
          </a:bodyPr>
          <a:lstStyle/>
          <a:p>
            <a:pPr lvl="0"/>
            <a:r>
              <a:rPr lang="en-US" sz="1200" b="0" i="1" u="none" strike="noStrike" cap="none" dirty="0" err="1">
                <a:solidFill>
                  <a:srgbClr val="7F7F7F"/>
                </a:solidFill>
                <a:latin typeface="Arial"/>
                <a:ea typeface="Arial"/>
                <a:cs typeface="Arial"/>
                <a:sym typeface="Arial"/>
              </a:rPr>
              <a:t>Warum</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führt</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eine</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Sickerkissen-assoziierte</a:t>
            </a:r>
            <a:r>
              <a:rPr lang="en-US" sz="1200" b="0" i="1" u="none" strike="noStrike" cap="none" dirty="0">
                <a:solidFill>
                  <a:srgbClr val="7F7F7F"/>
                </a:solidFill>
                <a:latin typeface="Arial"/>
                <a:ea typeface="Arial"/>
                <a:cs typeface="Arial"/>
                <a:sym typeface="Arial"/>
              </a:rPr>
              <a:t> Endophthalmitis </a:t>
            </a:r>
            <a:r>
              <a:rPr lang="en-US" sz="1200" b="0" i="1" u="none" strike="noStrike" cap="none" dirty="0" err="1">
                <a:solidFill>
                  <a:srgbClr val="7F7F7F"/>
                </a:solidFill>
                <a:latin typeface="Arial"/>
                <a:ea typeface="Arial"/>
                <a:cs typeface="Arial"/>
                <a:sym typeface="Arial"/>
              </a:rPr>
              <a:t>tendenziell</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zu</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einem</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schlechteren</a:t>
            </a:r>
            <a:r>
              <a:rPr lang="en-US" sz="1200" b="0" i="1" u="none" strike="noStrike" cap="none" dirty="0">
                <a:solidFill>
                  <a:srgbClr val="7F7F7F"/>
                </a:solidFill>
                <a:latin typeface="Arial"/>
                <a:ea typeface="Arial"/>
                <a:cs typeface="Arial"/>
                <a:sym typeface="Arial"/>
              </a:rPr>
              <a:t> Sehergebnis </a:t>
            </a:r>
            <a:r>
              <a:rPr lang="en-US" sz="1200" b="0" i="1" u="none" strike="noStrike" cap="none" dirty="0" err="1">
                <a:solidFill>
                  <a:srgbClr val="7F7F7F"/>
                </a:solidFill>
                <a:latin typeface="Arial"/>
                <a:ea typeface="Arial"/>
                <a:cs typeface="Arial"/>
                <a:sym typeface="Arial"/>
              </a:rPr>
              <a:t>als</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eine</a:t>
            </a:r>
            <a:r>
              <a:rPr lang="en-US" sz="1200" b="0" i="1" u="none" strike="noStrike" cap="none" dirty="0">
                <a:solidFill>
                  <a:srgbClr val="7F7F7F"/>
                </a:solidFill>
                <a:latin typeface="Arial"/>
                <a:ea typeface="Arial"/>
                <a:cs typeface="Arial"/>
                <a:sym typeface="Arial"/>
              </a:rPr>
              <a:t> </a:t>
            </a:r>
            <a:r>
              <a:rPr lang="en-US" sz="1200" b="1" i="1" dirty="0" err="1">
                <a:solidFill>
                  <a:schemeClr val="tx1"/>
                </a:solidFill>
              </a:rPr>
              <a:t>akute</a:t>
            </a:r>
            <a:r>
              <a:rPr lang="en-US" sz="1200" b="1" i="1" dirty="0">
                <a:solidFill>
                  <a:schemeClr val="tx1"/>
                </a:solidFill>
              </a:rPr>
              <a:t> Endophthalmitis </a:t>
            </a:r>
            <a:r>
              <a:rPr lang="en-US" sz="1200" b="0" i="1" u="none" strike="noStrike" cap="none" dirty="0">
                <a:solidFill>
                  <a:srgbClr val="7F7F7F"/>
                </a:solidFill>
                <a:latin typeface="Arial"/>
                <a:ea typeface="Arial"/>
                <a:cs typeface="Arial"/>
                <a:sym typeface="Arial"/>
              </a:rPr>
              <a:t>mitis </a:t>
            </a:r>
            <a:r>
              <a:rPr lang="en-US" sz="1200" b="0" i="1" u="none" strike="noStrike" cap="none" dirty="0" err="1">
                <a:solidFill>
                  <a:srgbClr val="7F7F7F"/>
                </a:solidFill>
                <a:latin typeface="Arial"/>
                <a:ea typeface="Arial"/>
                <a:cs typeface="Arial"/>
                <a:sym typeface="Arial"/>
              </a:rPr>
              <a:t>nach</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Katarakt</a:t>
            </a:r>
            <a:r>
              <a:rPr lang="en-US" sz="1200" b="0" i="1" u="none" strike="noStrike" cap="none" dirty="0">
                <a:solidFill>
                  <a:srgbClr val="7F7F7F"/>
                </a:solidFill>
                <a:latin typeface="Arial"/>
                <a:ea typeface="Arial"/>
                <a:cs typeface="Arial"/>
                <a:sym typeface="Arial"/>
              </a:rPr>
              <a:t>-Operation?</a:t>
            </a:r>
            <a:endParaRPr dirty="0"/>
          </a:p>
          <a:p>
            <a:pPr marL="0" marR="0" lvl="0" indent="0" algn="l" rtl="0">
              <a:spcBef>
                <a:spcPts val="0"/>
              </a:spcBef>
              <a:spcAft>
                <a:spcPts val="0"/>
              </a:spcAft>
              <a:buNone/>
            </a:pPr>
            <a:r>
              <a:rPr lang="en-US" sz="1200" b="0" i="0" u="none" strike="noStrike" cap="none" dirty="0">
                <a:solidFill>
                  <a:srgbClr val="7F7F7F"/>
                </a:solidFill>
                <a:latin typeface="Arial"/>
                <a:ea typeface="Arial"/>
                <a:cs typeface="Arial"/>
                <a:sym typeface="Arial"/>
              </a:rPr>
              <a:t>Da die Keime, die </a:t>
            </a:r>
            <a:r>
              <a:rPr lang="en-US" sz="1200" b="0" i="0" u="none" strike="noStrike" cap="none" dirty="0" err="1">
                <a:solidFill>
                  <a:srgbClr val="7F7F7F"/>
                </a:solidFill>
                <a:latin typeface="Arial"/>
                <a:ea typeface="Arial"/>
                <a:cs typeface="Arial"/>
                <a:sym typeface="Arial"/>
              </a:rPr>
              <a:t>eine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Sickerkissen-assoziierte</a:t>
            </a:r>
            <a:r>
              <a:rPr lang="en-US" sz="1200" b="0" i="0" u="none" strike="noStrike" cap="none" dirty="0">
                <a:solidFill>
                  <a:srgbClr val="7F7F7F"/>
                </a:solidFill>
                <a:latin typeface="Arial"/>
                <a:ea typeface="Arial"/>
                <a:cs typeface="Arial"/>
                <a:sym typeface="Arial"/>
              </a:rPr>
              <a:t> Endophthalmitis </a:t>
            </a:r>
            <a:r>
              <a:rPr lang="en-US" sz="1200" b="0" i="0" u="none" strike="noStrike" cap="none" dirty="0" err="1">
                <a:solidFill>
                  <a:srgbClr val="7F7F7F"/>
                </a:solidFill>
                <a:latin typeface="Arial"/>
                <a:ea typeface="Arial"/>
                <a:cs typeface="Arial"/>
                <a:sym typeface="Arial"/>
              </a:rPr>
              <a:t>verursachen</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virulenter</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sind</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als</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jene</a:t>
            </a:r>
            <a:r>
              <a:rPr lang="en-US" sz="1200" b="0" i="0" u="none" strike="noStrike" cap="none" dirty="0">
                <a:solidFill>
                  <a:srgbClr val="7F7F7F"/>
                </a:solidFill>
                <a:latin typeface="Arial"/>
                <a:ea typeface="Arial"/>
                <a:cs typeface="Arial"/>
                <a:sym typeface="Arial"/>
              </a:rPr>
              <a:t>, die </a:t>
            </a:r>
            <a:r>
              <a:rPr lang="en-US" sz="1200" b="0" i="0" u="none" strike="noStrike" cap="none" dirty="0" err="1">
                <a:solidFill>
                  <a:srgbClr val="7F7F7F"/>
                </a:solidFill>
                <a:latin typeface="Arial"/>
                <a:ea typeface="Arial"/>
                <a:cs typeface="Arial"/>
                <a:sym typeface="Arial"/>
              </a:rPr>
              <a:t>typischerweise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eine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akute</a:t>
            </a:r>
            <a:r>
              <a:rPr lang="en-US" sz="1200" b="0" i="0" u="none" strike="noStrike" cap="none" dirty="0">
                <a:solidFill>
                  <a:srgbClr val="7F7F7F"/>
                </a:solidFill>
                <a:latin typeface="Arial"/>
                <a:ea typeface="Arial"/>
                <a:cs typeface="Arial"/>
                <a:sym typeface="Arial"/>
              </a:rPr>
              <a:t> postoperative Endophthalmitis </a:t>
            </a:r>
            <a:r>
              <a:rPr lang="en-US" sz="1200" b="0" i="0" u="none" strike="noStrike" cap="none" dirty="0" err="1">
                <a:solidFill>
                  <a:srgbClr val="7F7F7F"/>
                </a:solidFill>
                <a:latin typeface="Arial"/>
                <a:ea typeface="Arial"/>
                <a:cs typeface="Arial"/>
                <a:sym typeface="Arial"/>
              </a:rPr>
              <a:t>nach</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Katarakt-Extraktion</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auslösen</a:t>
            </a:r>
            <a:endParaRPr dirty="0"/>
          </a:p>
        </p:txBody>
      </p:sp>
      <p:sp>
        <p:nvSpPr>
          <p:cNvPr id="416" name="Google Shape;416;p19"/>
          <p:cNvSpPr/>
          <p:nvPr/>
        </p:nvSpPr>
        <p:spPr>
          <a:xfrm>
            <a:off x="2438400" y="3962400"/>
            <a:ext cx="31242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17" name="Google Shape;417;p19"/>
          <p:cNvSpPr txBox="1"/>
          <p:nvPr/>
        </p:nvSpPr>
        <p:spPr>
          <a:xfrm>
            <a:off x="167308" y="2137336"/>
            <a:ext cx="8809500" cy="1244443"/>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rgbClr val="0000FF"/>
              </a:buClr>
              <a:buSzPts val="1200"/>
              <a:buFont typeface="Noto Sans Symbols"/>
              <a:buNone/>
            </a:pPr>
            <a:r>
              <a:rPr lang="en-US" sz="1200" b="0" i="1" u="none" strike="noStrike" cap="none" dirty="0">
                <a:solidFill>
                  <a:srgbClr val="0000FF"/>
                </a:solidFill>
                <a:latin typeface="Arial"/>
                <a:ea typeface="Arial"/>
                <a:cs typeface="Arial"/>
                <a:sym typeface="Arial"/>
              </a:rPr>
              <a:t>Apropos </a:t>
            </a:r>
            <a:r>
              <a:rPr lang="en-US" sz="1200" b="0" i="1" u="none" strike="noStrike" cap="none" dirty="0" err="1">
                <a:solidFill>
                  <a:srgbClr val="0000FF"/>
                </a:solidFill>
                <a:latin typeface="Arial"/>
                <a:ea typeface="Arial"/>
                <a:cs typeface="Arial"/>
                <a:sym typeface="Arial"/>
              </a:rPr>
              <a:t>akute</a:t>
            </a:r>
            <a:r>
              <a:rPr lang="en-US" sz="1200" b="0" i="1" u="none" strike="noStrike" cap="none" dirty="0">
                <a:solidFill>
                  <a:srgbClr val="0000FF"/>
                </a:solidFill>
                <a:latin typeface="Arial"/>
                <a:ea typeface="Arial"/>
                <a:cs typeface="Arial"/>
                <a:sym typeface="Arial"/>
              </a:rPr>
              <a:t> Endophthalmitis </a:t>
            </a:r>
            <a:r>
              <a:rPr lang="en-US" sz="1200" b="0" i="1" u="none" strike="noStrike" cap="none" dirty="0" err="1">
                <a:solidFill>
                  <a:srgbClr val="0000FF"/>
                </a:solidFill>
                <a:latin typeface="Arial"/>
                <a:ea typeface="Arial"/>
                <a:cs typeface="Arial"/>
                <a:sym typeface="Arial"/>
              </a:rPr>
              <a:t>nach</a:t>
            </a:r>
            <a:r>
              <a:rPr lang="en-US" sz="1200" b="0" i="1" u="none" strike="noStrike" cap="none" dirty="0">
                <a:solidFill>
                  <a:srgbClr val="0000FF"/>
                </a:solidFill>
                <a:latin typeface="Arial"/>
                <a:ea typeface="Arial"/>
                <a:cs typeface="Arial"/>
                <a:sym typeface="Arial"/>
              </a:rPr>
              <a:t> </a:t>
            </a:r>
            <a:r>
              <a:rPr lang="en-US" sz="1200" i="1" dirty="0" err="1">
                <a:solidFill>
                  <a:srgbClr val="0000FF"/>
                </a:solidFill>
              </a:rPr>
              <a:t>Katarakt</a:t>
            </a:r>
            <a:r>
              <a:rPr lang="en-US" sz="1200" i="1" dirty="0">
                <a:solidFill>
                  <a:srgbClr val="0000FF"/>
                </a:solidFill>
              </a:rPr>
              <a:t>-Operation …</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Wofür</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steht</a:t>
            </a:r>
            <a:r>
              <a:rPr lang="en-US" sz="1200" b="0" i="1" u="none" strike="noStrike" cap="none" dirty="0">
                <a:solidFill>
                  <a:srgbClr val="0000FF"/>
                </a:solidFill>
                <a:latin typeface="Arial"/>
                <a:ea typeface="Arial"/>
                <a:cs typeface="Arial"/>
                <a:sym typeface="Arial"/>
              </a:rPr>
              <a:t> in </a:t>
            </a:r>
            <a:r>
              <a:rPr lang="en-US" sz="1200" b="0" i="1" u="none" strike="noStrike" cap="none" dirty="0" err="1">
                <a:solidFill>
                  <a:srgbClr val="0000FF"/>
                </a:solidFill>
                <a:latin typeface="Arial"/>
                <a:ea typeface="Arial"/>
                <a:cs typeface="Arial"/>
                <a:sym typeface="Arial"/>
              </a:rPr>
              <a:t>diesem</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Zusammenhang</a:t>
            </a:r>
            <a:r>
              <a:rPr lang="en-US" sz="1200" b="0" i="1" u="none" strike="noStrike" cap="none" dirty="0">
                <a:solidFill>
                  <a:srgbClr val="0000FF"/>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die </a:t>
            </a:r>
            <a:r>
              <a:rPr lang="en-US" sz="1200" b="0" i="0" u="none" strike="noStrike" cap="none" dirty="0" err="1">
                <a:solidFill>
                  <a:srgbClr val="0000FF"/>
                </a:solidFill>
                <a:latin typeface="Arial"/>
                <a:ea typeface="Arial"/>
                <a:cs typeface="Arial"/>
                <a:sym typeface="Arial"/>
              </a:rPr>
              <a:t>Abkürzung</a:t>
            </a:r>
            <a:r>
              <a:rPr lang="en-US" sz="1200" b="0" i="0" u="none" strike="noStrike" cap="none" dirty="0">
                <a:solidFill>
                  <a:srgbClr val="0000FF"/>
                </a:solidFill>
                <a:latin typeface="Arial"/>
                <a:ea typeface="Arial"/>
                <a:cs typeface="Arial"/>
                <a:sym typeface="Arial"/>
              </a:rPr>
              <a:t> EVS</a:t>
            </a:r>
            <a:r>
              <a:rPr lang="en-US" sz="1200" b="0" i="1" u="none" strike="noStrike" cap="none" dirty="0">
                <a:solidFill>
                  <a:srgbClr val="0000FF"/>
                </a:solidFill>
                <a:latin typeface="Arial"/>
                <a:ea typeface="Arial"/>
                <a:cs typeface="Arial"/>
                <a:sym typeface="Arial"/>
              </a:rPr>
              <a:t>?</a:t>
            </a:r>
            <a:endParaRPr dirty="0"/>
          </a:p>
          <a:p>
            <a:pPr marL="0" marR="0" lvl="0" indent="0" algn="l" rtl="0">
              <a:lnSpc>
                <a:spcPct val="90000"/>
              </a:lnSpc>
              <a:spcBef>
                <a:spcPts val="0"/>
              </a:spcBef>
              <a:spcAft>
                <a:spcPts val="0"/>
              </a:spcAft>
              <a:buClr>
                <a:srgbClr val="FEFF83"/>
              </a:buClr>
              <a:buSzPts val="1200"/>
              <a:buFont typeface="Noto Sans Symbols"/>
              <a:buNone/>
            </a:pPr>
            <a:r>
              <a:rPr lang="en-US" sz="1200" b="0" i="0" u="none" strike="noStrike" cap="none" dirty="0">
                <a:solidFill>
                  <a:srgbClr val="FEFF83"/>
                </a:solidFill>
                <a:latin typeface="Arial"/>
                <a:ea typeface="Arial"/>
                <a:cs typeface="Arial"/>
                <a:sym typeface="Arial"/>
              </a:rPr>
              <a:t>Endophthalmitis-</a:t>
            </a:r>
            <a:r>
              <a:rPr lang="en-US" sz="1200" b="0" i="0" u="none" strike="noStrike" cap="none" dirty="0" err="1">
                <a:solidFill>
                  <a:srgbClr val="FEFF83"/>
                </a:solidFill>
                <a:latin typeface="Arial"/>
                <a:ea typeface="Arial"/>
                <a:cs typeface="Arial"/>
                <a:sym typeface="Arial"/>
              </a:rPr>
              <a:t>Vitrektomie</a:t>
            </a:r>
            <a:r>
              <a:rPr lang="en-US" sz="1200" b="0" i="0" u="none" strike="noStrike" cap="none" dirty="0">
                <a:solidFill>
                  <a:srgbClr val="FEFF83"/>
                </a:solidFill>
                <a:latin typeface="Arial"/>
                <a:ea typeface="Arial"/>
                <a:cs typeface="Arial"/>
                <a:sym typeface="Arial"/>
              </a:rPr>
              <a:t>-Studie</a:t>
            </a:r>
            <a:endParaRPr dirty="0"/>
          </a:p>
          <a:p>
            <a:pPr marL="0" marR="0" lvl="0" indent="0" algn="l" rtl="0">
              <a:lnSpc>
                <a:spcPct val="90000"/>
              </a:lnSpc>
              <a:spcBef>
                <a:spcPts val="0"/>
              </a:spcBef>
              <a:spcAft>
                <a:spcPts val="0"/>
              </a:spcAft>
              <a:buClr>
                <a:schemeClr val="dk1"/>
              </a:buClr>
              <a:buSzPts val="1600"/>
              <a:buFont typeface="Noto Sans Symbols"/>
              <a:buNone/>
            </a:pPr>
            <a:endParaRPr sz="1600" b="0" i="1" u="none" strike="noStrike" cap="none" dirty="0">
              <a:solidFill>
                <a:srgbClr val="FEFF83"/>
              </a:solidFill>
              <a:latin typeface="Arial"/>
              <a:ea typeface="Arial"/>
              <a:cs typeface="Arial"/>
              <a:sym typeface="Arial"/>
            </a:endParaRPr>
          </a:p>
          <a:p>
            <a:pPr marL="0" marR="0" lvl="0" indent="0" algn="l" rtl="0">
              <a:lnSpc>
                <a:spcPct val="90000"/>
              </a:lnSpc>
              <a:spcBef>
                <a:spcPts val="0"/>
              </a:spcBef>
              <a:spcAft>
                <a:spcPts val="0"/>
              </a:spcAft>
              <a:buClr>
                <a:srgbClr val="FEFF83"/>
              </a:buClr>
              <a:buSzPts val="1200"/>
              <a:buFont typeface="Noto Sans Symbols"/>
              <a:buNone/>
            </a:pPr>
            <a:r>
              <a:rPr lang="en-US" sz="1200" b="0" i="1" u="none" strike="noStrike" cap="none" dirty="0">
                <a:solidFill>
                  <a:srgbClr val="FEFF83"/>
                </a:solidFill>
                <a:latin typeface="Arial"/>
                <a:ea typeface="Arial"/>
                <a:cs typeface="Arial"/>
                <a:sym typeface="Arial"/>
              </a:rPr>
              <a:t>Die EVS </a:t>
            </a:r>
            <a:r>
              <a:rPr lang="en-US" sz="1200" b="0" i="1" u="none" strike="noStrike" cap="none" dirty="0" err="1">
                <a:solidFill>
                  <a:srgbClr val="FEFF83"/>
                </a:solidFill>
                <a:latin typeface="Arial"/>
                <a:ea typeface="Arial"/>
                <a:cs typeface="Arial"/>
                <a:sym typeface="Arial"/>
              </a:rPr>
              <a:t>untersuchte</a:t>
            </a:r>
            <a:r>
              <a:rPr lang="en-US" sz="1200" b="0" i="1" u="none" strike="noStrike" cap="none" dirty="0">
                <a:solidFill>
                  <a:srgbClr val="FEFF83"/>
                </a:solidFill>
                <a:latin typeface="Arial"/>
                <a:ea typeface="Arial"/>
                <a:cs typeface="Arial"/>
                <a:sym typeface="Arial"/>
              </a:rPr>
              <a:t> </a:t>
            </a:r>
            <a:r>
              <a:rPr lang="en-US" sz="1200" b="0" i="1" u="none" strike="noStrike" cap="none" dirty="0" err="1">
                <a:solidFill>
                  <a:srgbClr val="FEFF83"/>
                </a:solidFill>
                <a:latin typeface="Arial"/>
                <a:ea typeface="Arial"/>
                <a:cs typeface="Arial"/>
                <a:sym typeface="Arial"/>
              </a:rPr>
              <a:t>zwei</a:t>
            </a:r>
            <a:r>
              <a:rPr lang="en-US" sz="1200" b="0" i="1" u="none" strike="noStrike" cap="none" dirty="0">
                <a:solidFill>
                  <a:srgbClr val="FEFF83"/>
                </a:solidFill>
                <a:latin typeface="Arial"/>
                <a:ea typeface="Arial"/>
                <a:cs typeface="Arial"/>
                <a:sym typeface="Arial"/>
              </a:rPr>
              <a:t> </a:t>
            </a:r>
            <a:r>
              <a:rPr lang="en-US" sz="1200" b="0" i="1" u="none" strike="noStrike" cap="none" dirty="0" err="1">
                <a:solidFill>
                  <a:srgbClr val="FEFF83"/>
                </a:solidFill>
                <a:latin typeface="Arial"/>
                <a:ea typeface="Arial"/>
                <a:cs typeface="Arial"/>
                <a:sym typeface="Arial"/>
              </a:rPr>
              <a:t>Aspekte</a:t>
            </a:r>
            <a:r>
              <a:rPr lang="en-US" sz="1200" b="0" i="1" u="none" strike="noStrike" cap="none" dirty="0">
                <a:solidFill>
                  <a:srgbClr val="FEFF83"/>
                </a:solidFill>
                <a:latin typeface="Arial"/>
                <a:ea typeface="Arial"/>
                <a:cs typeface="Arial"/>
                <a:sym typeface="Arial"/>
              </a:rPr>
              <a:t> </a:t>
            </a:r>
            <a:r>
              <a:rPr lang="en-US" sz="1200" b="0" i="1" u="none" strike="noStrike" cap="none" dirty="0" err="1">
                <a:solidFill>
                  <a:srgbClr val="FEFF83"/>
                </a:solidFill>
                <a:latin typeface="Arial"/>
                <a:ea typeface="Arial"/>
                <a:cs typeface="Arial"/>
                <a:sym typeface="Arial"/>
              </a:rPr>
              <a:t>hinsichtlich</a:t>
            </a:r>
            <a:r>
              <a:rPr lang="en-US" sz="1200" b="0" i="1" u="none" strike="noStrike" cap="none" dirty="0">
                <a:solidFill>
                  <a:srgbClr val="FEFF83"/>
                </a:solidFill>
                <a:latin typeface="Arial"/>
                <a:ea typeface="Arial"/>
                <a:cs typeface="Arial"/>
                <a:sym typeface="Arial"/>
              </a:rPr>
              <a:t> der </a:t>
            </a:r>
            <a:r>
              <a:rPr lang="en-US" sz="1200" b="0" i="1" u="none" strike="noStrike" cap="none" dirty="0" err="1">
                <a:solidFill>
                  <a:srgbClr val="FEFF83"/>
                </a:solidFill>
                <a:latin typeface="Arial"/>
                <a:ea typeface="Arial"/>
                <a:cs typeface="Arial"/>
                <a:sym typeface="Arial"/>
              </a:rPr>
              <a:t>Behandlung</a:t>
            </a:r>
            <a:r>
              <a:rPr lang="en-US" sz="1200" b="0" i="1" u="none" strike="noStrike" cap="none" dirty="0">
                <a:solidFill>
                  <a:srgbClr val="FEFF83"/>
                </a:solidFill>
                <a:latin typeface="Arial"/>
                <a:ea typeface="Arial"/>
                <a:cs typeface="Arial"/>
                <a:sym typeface="Arial"/>
              </a:rPr>
              <a:t> der </a:t>
            </a:r>
            <a:r>
              <a:rPr lang="en-US" sz="1200" b="0" i="1" u="none" strike="noStrike" cap="none" dirty="0" err="1">
                <a:solidFill>
                  <a:srgbClr val="FEFF83"/>
                </a:solidFill>
                <a:latin typeface="Arial"/>
                <a:ea typeface="Arial"/>
                <a:cs typeface="Arial"/>
                <a:sym typeface="Arial"/>
              </a:rPr>
              <a:t>akuten</a:t>
            </a:r>
            <a:r>
              <a:rPr lang="en-US" sz="1200" b="0" i="1" u="none" strike="noStrike" cap="none" dirty="0">
                <a:solidFill>
                  <a:srgbClr val="FEFF83"/>
                </a:solidFill>
                <a:latin typeface="Arial"/>
                <a:ea typeface="Arial"/>
                <a:cs typeface="Arial"/>
                <a:sym typeface="Arial"/>
              </a:rPr>
              <a:t> Endophthalmitis </a:t>
            </a:r>
            <a:r>
              <a:rPr lang="en-US" sz="1200" b="0" i="1" u="none" strike="noStrike" cap="none" dirty="0" err="1">
                <a:solidFill>
                  <a:srgbClr val="FEFF83"/>
                </a:solidFill>
                <a:latin typeface="Arial"/>
                <a:ea typeface="Arial"/>
                <a:cs typeface="Arial"/>
                <a:sym typeface="Arial"/>
              </a:rPr>
              <a:t>nach</a:t>
            </a:r>
            <a:r>
              <a:rPr lang="en-US" sz="1200" b="0" i="1" u="none" strike="noStrike" cap="none" dirty="0">
                <a:solidFill>
                  <a:srgbClr val="FEFF83"/>
                </a:solidFill>
                <a:latin typeface="Arial"/>
                <a:ea typeface="Arial"/>
                <a:cs typeface="Arial"/>
                <a:sym typeface="Arial"/>
              </a:rPr>
              <a:t> </a:t>
            </a:r>
            <a:r>
              <a:rPr lang="en-US" sz="1200" b="0" i="1" u="none" strike="noStrike" cap="none" dirty="0" err="1">
                <a:solidFill>
                  <a:srgbClr val="FEFF83"/>
                </a:solidFill>
                <a:latin typeface="Arial"/>
                <a:ea typeface="Arial"/>
                <a:cs typeface="Arial"/>
                <a:sym typeface="Arial"/>
              </a:rPr>
              <a:t>Katarakt</a:t>
            </a:r>
            <a:r>
              <a:rPr lang="en-US" sz="1200" b="0" i="1" u="none" strike="noStrike" cap="none" dirty="0">
                <a:solidFill>
                  <a:srgbClr val="FEFF83"/>
                </a:solidFill>
                <a:latin typeface="Arial"/>
                <a:ea typeface="Arial"/>
                <a:cs typeface="Arial"/>
                <a:sym typeface="Arial"/>
              </a:rPr>
              <a:t>-Operation. </a:t>
            </a:r>
            <a:r>
              <a:rPr lang="en-US" sz="1200" b="0" i="1" u="none" strike="noStrike" cap="none" dirty="0" err="1">
                <a:solidFill>
                  <a:srgbClr val="FEFF83"/>
                </a:solidFill>
                <a:latin typeface="Arial"/>
                <a:ea typeface="Arial"/>
                <a:cs typeface="Arial"/>
                <a:sym typeface="Arial"/>
              </a:rPr>
              <a:t>Welche</a:t>
            </a:r>
            <a:r>
              <a:rPr lang="en-US" sz="1200" b="0" i="1" u="none" strike="noStrike" cap="none" dirty="0">
                <a:solidFill>
                  <a:srgbClr val="FEFF83"/>
                </a:solidFill>
                <a:latin typeface="Arial"/>
                <a:ea typeface="Arial"/>
                <a:cs typeface="Arial"/>
                <a:sym typeface="Arial"/>
              </a:rPr>
              <a:t> </a:t>
            </a:r>
            <a:r>
              <a:rPr lang="en-US" sz="1200" b="0" i="1" u="none" strike="noStrike" cap="none" dirty="0" err="1">
                <a:solidFill>
                  <a:srgbClr val="FEFF83"/>
                </a:solidFill>
                <a:latin typeface="Arial"/>
                <a:ea typeface="Arial"/>
                <a:cs typeface="Arial"/>
                <a:sym typeface="Arial"/>
              </a:rPr>
              <a:t>waren</a:t>
            </a:r>
            <a:r>
              <a:rPr lang="en-US" sz="1200" b="0" i="1" u="none" strike="noStrike" cap="none" dirty="0">
                <a:solidFill>
                  <a:srgbClr val="FEFF83"/>
                </a:solidFill>
                <a:latin typeface="Arial"/>
                <a:ea typeface="Arial"/>
                <a:cs typeface="Arial"/>
                <a:sym typeface="Arial"/>
              </a:rPr>
              <a:t> das?</a:t>
            </a:r>
            <a:endParaRPr dirty="0"/>
          </a:p>
          <a:p>
            <a:pPr marL="0" marR="0" lvl="0" indent="0" algn="l" rtl="0">
              <a:lnSpc>
                <a:spcPct val="90000"/>
              </a:lnSpc>
              <a:spcBef>
                <a:spcPts val="0"/>
              </a:spcBef>
              <a:spcAft>
                <a:spcPts val="0"/>
              </a:spcAft>
              <a:buClr>
                <a:srgbClr val="FEFF83"/>
              </a:buClr>
              <a:buSzPts val="1200"/>
              <a:buFont typeface="Noto Sans Symbols"/>
              <a:buNone/>
            </a:pPr>
            <a:r>
              <a:rPr lang="en-US" sz="1200" b="0" i="0" u="none" strike="noStrike" cap="none" dirty="0">
                <a:solidFill>
                  <a:srgbClr val="FEFF83"/>
                </a:solidFill>
                <a:latin typeface="Arial"/>
                <a:ea typeface="Arial"/>
                <a:cs typeface="Arial"/>
                <a:sym typeface="Arial"/>
              </a:rPr>
              <a:t>1) </a:t>
            </a:r>
            <a:r>
              <a:rPr lang="en-US" sz="1200" b="0" i="0" u="none" strike="noStrike" cap="none" dirty="0" err="1">
                <a:solidFill>
                  <a:srgbClr val="FEFF83"/>
                </a:solidFill>
                <a:latin typeface="Arial"/>
                <a:ea typeface="Arial"/>
                <a:cs typeface="Arial"/>
                <a:sym typeface="Arial"/>
              </a:rPr>
              <a:t>Welche</a:t>
            </a:r>
            <a:r>
              <a:rPr lang="en-US" sz="1200" b="0" i="0" u="none" strike="noStrike" cap="none" dirty="0">
                <a:solidFill>
                  <a:srgbClr val="FEFF83"/>
                </a:solidFill>
                <a:latin typeface="Arial"/>
                <a:ea typeface="Arial"/>
                <a:cs typeface="Arial"/>
                <a:sym typeface="Arial"/>
              </a:rPr>
              <a:t> Rolle </a:t>
            </a:r>
            <a:r>
              <a:rPr lang="en-US" sz="1200" b="0" i="0" u="none" strike="noStrike" cap="none" dirty="0" err="1">
                <a:solidFill>
                  <a:srgbClr val="FEFF83"/>
                </a:solidFill>
                <a:latin typeface="Arial"/>
                <a:ea typeface="Arial"/>
                <a:cs typeface="Arial"/>
                <a:sym typeface="Arial"/>
              </a:rPr>
              <a:t>spielt</a:t>
            </a:r>
            <a:r>
              <a:rPr lang="en-US" sz="1200" b="0" i="0" u="none" strike="noStrike" cap="none" dirty="0">
                <a:solidFill>
                  <a:srgbClr val="FEFF83"/>
                </a:solidFill>
                <a:latin typeface="Arial"/>
                <a:ea typeface="Arial"/>
                <a:cs typeface="Arial"/>
                <a:sym typeface="Arial"/>
              </a:rPr>
              <a:t> die PPV </a:t>
            </a:r>
            <a:r>
              <a:rPr lang="en-US" sz="1200" b="0" i="0" u="none" strike="noStrike" cap="none" dirty="0" err="1">
                <a:solidFill>
                  <a:srgbClr val="FEFF83"/>
                </a:solidFill>
                <a:latin typeface="Arial"/>
                <a:ea typeface="Arial"/>
                <a:cs typeface="Arial"/>
                <a:sym typeface="Arial"/>
              </a:rPr>
              <a:t>im</a:t>
            </a:r>
            <a:r>
              <a:rPr lang="en-US" sz="1200" b="0" i="0" u="none" strike="noStrike" cap="none" dirty="0">
                <a:solidFill>
                  <a:srgbClr val="FEFF83"/>
                </a:solidFill>
                <a:latin typeface="Arial"/>
                <a:ea typeface="Arial"/>
                <a:cs typeface="Arial"/>
                <a:sym typeface="Arial"/>
              </a:rPr>
              <a:t> </a:t>
            </a:r>
            <a:r>
              <a:rPr lang="en-US" sz="1200" b="0" i="0" u="none" strike="noStrike" cap="none" dirty="0" err="1">
                <a:solidFill>
                  <a:srgbClr val="FEFF83"/>
                </a:solidFill>
                <a:latin typeface="Arial"/>
                <a:ea typeface="Arial"/>
                <a:cs typeface="Arial"/>
                <a:sym typeface="Arial"/>
              </a:rPr>
              <a:t>Vergleich</a:t>
            </a:r>
            <a:r>
              <a:rPr lang="en-US" sz="1200" b="0" i="0" u="none" strike="noStrike" cap="none" dirty="0">
                <a:solidFill>
                  <a:srgbClr val="FEFF83"/>
                </a:solidFill>
                <a:latin typeface="Arial"/>
                <a:ea typeface="Arial"/>
                <a:cs typeface="Arial"/>
                <a:sym typeface="Arial"/>
              </a:rPr>
              <a:t> </a:t>
            </a:r>
            <a:r>
              <a:rPr lang="en-US" sz="1200" b="0" i="0" u="none" strike="noStrike" cap="none" dirty="0" err="1">
                <a:solidFill>
                  <a:srgbClr val="FEFF83"/>
                </a:solidFill>
                <a:latin typeface="Arial"/>
                <a:ea typeface="Arial"/>
                <a:cs typeface="Arial"/>
                <a:sym typeface="Arial"/>
              </a:rPr>
              <a:t>zur</a:t>
            </a:r>
            <a:r>
              <a:rPr lang="en-US" sz="1200" b="0" i="0" u="none" strike="noStrike" cap="none" dirty="0">
                <a:solidFill>
                  <a:srgbClr val="FEFF83"/>
                </a:solidFill>
                <a:latin typeface="Arial"/>
                <a:ea typeface="Arial"/>
                <a:cs typeface="Arial"/>
                <a:sym typeface="Arial"/>
              </a:rPr>
              <a:t> </a:t>
            </a:r>
            <a:r>
              <a:rPr lang="en-US" sz="1200" b="0" i="0" u="none" strike="noStrike" cap="none" dirty="0" err="1">
                <a:solidFill>
                  <a:srgbClr val="FEFF83"/>
                </a:solidFill>
                <a:latin typeface="Arial"/>
                <a:ea typeface="Arial"/>
                <a:cs typeface="Arial"/>
                <a:sym typeface="Arial"/>
              </a:rPr>
              <a:t>intravitrealen</a:t>
            </a:r>
            <a:r>
              <a:rPr lang="en-US" sz="1200" b="0" i="0" u="none" strike="noStrike" cap="none" dirty="0">
                <a:solidFill>
                  <a:srgbClr val="FEFF83"/>
                </a:solidFill>
                <a:latin typeface="Arial"/>
                <a:ea typeface="Arial"/>
                <a:cs typeface="Arial"/>
                <a:sym typeface="Arial"/>
              </a:rPr>
              <a:t> </a:t>
            </a:r>
            <a:r>
              <a:rPr lang="en-US" sz="1200" b="0" i="0" u="none" strike="noStrike" cap="none" dirty="0" err="1">
                <a:solidFill>
                  <a:srgbClr val="FEFF83"/>
                </a:solidFill>
                <a:latin typeface="Arial"/>
                <a:ea typeface="Arial"/>
                <a:cs typeface="Arial"/>
                <a:sym typeface="Arial"/>
              </a:rPr>
              <a:t>Antibiotika-Injektion</a:t>
            </a:r>
            <a:r>
              <a:rPr lang="en-US" sz="1200" b="0" i="0" u="none" strike="noStrike" cap="none" dirty="0">
                <a:solidFill>
                  <a:srgbClr val="FEFF83"/>
                </a:solidFill>
                <a:latin typeface="Arial"/>
                <a:ea typeface="Arial"/>
                <a:cs typeface="Arial"/>
                <a:sym typeface="Arial"/>
              </a:rPr>
              <a:t>?</a:t>
            </a:r>
            <a:endParaRPr dirty="0"/>
          </a:p>
          <a:p>
            <a:pPr marL="0" marR="0" lvl="0" indent="0" algn="l" rtl="0">
              <a:lnSpc>
                <a:spcPct val="90000"/>
              </a:lnSpc>
              <a:spcBef>
                <a:spcPts val="0"/>
              </a:spcBef>
              <a:spcAft>
                <a:spcPts val="0"/>
              </a:spcAft>
              <a:buClr>
                <a:srgbClr val="FEFF83"/>
              </a:buClr>
              <a:buSzPts val="1200"/>
              <a:buFont typeface="Noto Sans Symbols"/>
              <a:buNone/>
            </a:pPr>
            <a:r>
              <a:rPr lang="en-US" sz="1200" b="0" i="0" u="none" strike="noStrike" cap="none" dirty="0">
                <a:solidFill>
                  <a:srgbClr val="FEFF83"/>
                </a:solidFill>
                <a:latin typeface="Arial"/>
                <a:ea typeface="Arial"/>
                <a:cs typeface="Arial"/>
                <a:sym typeface="Arial"/>
              </a:rPr>
              <a:t>2) Wie </a:t>
            </a:r>
            <a:r>
              <a:rPr lang="en-US" sz="1200" b="0" i="0" u="none" strike="noStrike" cap="none" dirty="0" err="1">
                <a:solidFill>
                  <a:srgbClr val="FEFF83"/>
                </a:solidFill>
                <a:latin typeface="Arial"/>
                <a:ea typeface="Arial"/>
                <a:cs typeface="Arial"/>
                <a:sym typeface="Arial"/>
              </a:rPr>
              <a:t>wirksam</a:t>
            </a:r>
            <a:r>
              <a:rPr lang="en-US" sz="1200" b="0" i="0" u="none" strike="noStrike" cap="none" dirty="0">
                <a:solidFill>
                  <a:srgbClr val="FEFF83"/>
                </a:solidFill>
                <a:latin typeface="Arial"/>
                <a:ea typeface="Arial"/>
                <a:cs typeface="Arial"/>
                <a:sym typeface="Arial"/>
              </a:rPr>
              <a:t> </a:t>
            </a:r>
            <a:r>
              <a:rPr lang="en-US" sz="1200" b="0" i="0" u="none" strike="noStrike" cap="none" dirty="0" err="1">
                <a:solidFill>
                  <a:srgbClr val="FEFF83"/>
                </a:solidFill>
                <a:latin typeface="Arial"/>
                <a:ea typeface="Arial"/>
                <a:cs typeface="Arial"/>
                <a:sym typeface="Arial"/>
              </a:rPr>
              <a:t>sind</a:t>
            </a:r>
            <a:r>
              <a:rPr lang="en-US" sz="1200" b="0" i="0" u="none" strike="noStrike" cap="none" dirty="0">
                <a:solidFill>
                  <a:srgbClr val="FEFF83"/>
                </a:solidFill>
                <a:latin typeface="Arial"/>
                <a:ea typeface="Arial"/>
                <a:cs typeface="Arial"/>
                <a:sym typeface="Arial"/>
              </a:rPr>
              <a:t> </a:t>
            </a:r>
            <a:r>
              <a:rPr lang="en-US" sz="1200" b="0" i="1" u="none" strike="noStrike" cap="none" dirty="0" err="1">
                <a:solidFill>
                  <a:srgbClr val="FEFF83"/>
                </a:solidFill>
                <a:latin typeface="Arial"/>
                <a:ea typeface="Arial"/>
                <a:cs typeface="Arial"/>
                <a:sym typeface="Arial"/>
              </a:rPr>
              <a:t>systemische</a:t>
            </a:r>
            <a:r>
              <a:rPr lang="en-US" sz="1200" b="0" i="1" u="none" strike="noStrike" cap="none" dirty="0">
                <a:solidFill>
                  <a:srgbClr val="FEFF83"/>
                </a:solidFill>
                <a:latin typeface="Arial"/>
                <a:ea typeface="Arial"/>
                <a:cs typeface="Arial"/>
                <a:sym typeface="Arial"/>
              </a:rPr>
              <a:t> </a:t>
            </a:r>
            <a:r>
              <a:rPr lang="en-US" sz="1200" b="0" i="0" u="none" strike="noStrike" cap="none" dirty="0" err="1">
                <a:solidFill>
                  <a:srgbClr val="FEFF83"/>
                </a:solidFill>
                <a:latin typeface="Arial"/>
                <a:ea typeface="Arial"/>
                <a:cs typeface="Arial"/>
                <a:sym typeface="Arial"/>
              </a:rPr>
              <a:t>Antibiotika</a:t>
            </a:r>
            <a:r>
              <a:rPr lang="en-US" sz="1200" b="0" i="0" u="none" strike="noStrike" cap="none" dirty="0">
                <a:solidFill>
                  <a:srgbClr val="FEFF83"/>
                </a:solidFill>
                <a:latin typeface="Arial"/>
                <a:ea typeface="Arial"/>
                <a:cs typeface="Arial"/>
                <a:sym typeface="Arial"/>
              </a:rPr>
              <a:t>?</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4" name="Google Shape;164;p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65" name="Google Shape;165;p2"/>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a:t>Infektion nach einer Filteroperation</a:t>
            </a:r>
            <a:endParaRPr/>
          </a:p>
          <a:p>
            <a:pPr marL="692150" lvl="1" indent="-347663" algn="l" rtl="0">
              <a:spcBef>
                <a:spcPts val="240"/>
              </a:spcBef>
              <a:spcAft>
                <a:spcPts val="0"/>
              </a:spcAft>
              <a:buSzPts val="840"/>
              <a:buChar char="●"/>
            </a:pPr>
            <a:r>
              <a:rPr lang="en-US" sz="1200"/>
              <a:t>Kann </a:t>
            </a:r>
            <a:r>
              <a:rPr lang="en-US" sz="1200">
                <a:solidFill>
                  <a:srgbClr val="0000FF"/>
                </a:solidFill>
              </a:rPr>
              <a:t>Tage bis Jahre </a:t>
            </a:r>
            <a:r>
              <a:rPr lang="en-US" sz="1200"/>
              <a:t>nach der Operation auftreten</a:t>
            </a:r>
            <a:endParaRPr/>
          </a:p>
        </p:txBody>
      </p:sp>
      <p:sp>
        <p:nvSpPr>
          <p:cNvPr id="166" name="Google Shape;166;p2"/>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2</a:t>
            </a:fld>
            <a:endParaRPr sz="1000" b="0" i="0" u="none" strike="noStrike" cap="non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9" name="Google Shape;429;p20"/>
          <p:cNvSpPr/>
          <p:nvPr/>
        </p:nvSpPr>
        <p:spPr>
          <a:xfrm>
            <a:off x="3352800" y="2057400"/>
            <a:ext cx="22098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430" name="Google Shape;430;p20"/>
          <p:cNvSpPr/>
          <p:nvPr/>
        </p:nvSpPr>
        <p:spPr>
          <a:xfrm>
            <a:off x="5715000" y="2057400"/>
            <a:ext cx="20574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431" name="Google Shape;431;p20"/>
          <p:cNvSpPr/>
          <p:nvPr/>
        </p:nvSpPr>
        <p:spPr>
          <a:xfrm>
            <a:off x="1524000" y="2971800"/>
            <a:ext cx="914400" cy="3810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b="0" i="0" u="none" strike="noStrike" cap="none">
              <a:solidFill>
                <a:schemeClr val="dk1"/>
              </a:solidFill>
              <a:latin typeface="Arial"/>
              <a:ea typeface="Arial"/>
              <a:cs typeface="Arial"/>
              <a:sym typeface="Arial"/>
            </a:endParaRPr>
          </a:p>
        </p:txBody>
      </p:sp>
      <p:sp>
        <p:nvSpPr>
          <p:cNvPr id="433" name="Google Shape;433;p2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34" name="Google Shape;434;p20"/>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solidFill>
                  <a:srgbClr val="BFBFBF"/>
                </a:solidFill>
              </a:rPr>
              <a:t>Infektion</a:t>
            </a:r>
            <a:r>
              <a:rPr lang="en-US" sz="1200" b="1" dirty="0">
                <a:solidFill>
                  <a:srgbClr val="BFBFBF"/>
                </a:solidFill>
              </a:rPr>
              <a:t> </a:t>
            </a:r>
            <a:r>
              <a:rPr lang="en-US" sz="1200" b="1" dirty="0" err="1">
                <a:solidFill>
                  <a:srgbClr val="BFBFBF"/>
                </a:solidFill>
              </a:rPr>
              <a:t>nach</a:t>
            </a:r>
            <a:r>
              <a:rPr lang="en-US" sz="1200" b="1" dirty="0">
                <a:solidFill>
                  <a:srgbClr val="BFBFBF"/>
                </a:solidFill>
              </a:rPr>
              <a:t> </a:t>
            </a:r>
            <a:r>
              <a:rPr lang="en-US" sz="1200" b="1" dirty="0" err="1">
                <a:solidFill>
                  <a:srgbClr val="BFBFBF"/>
                </a:solidFill>
              </a:rPr>
              <a:t>einer</a:t>
            </a:r>
            <a:r>
              <a:rPr lang="en-US" sz="1200" b="1" dirty="0">
                <a:solidFill>
                  <a:srgbClr val="BFBFBF"/>
                </a:solidFill>
              </a:rPr>
              <a:t> </a:t>
            </a:r>
            <a:r>
              <a:rPr lang="en-US" sz="1200" b="1" dirty="0" err="1">
                <a:solidFill>
                  <a:srgbClr val="BFBFBF"/>
                </a:solidFill>
              </a:rPr>
              <a:t>Filteroperation</a:t>
            </a:r>
            <a:endParaRPr dirty="0"/>
          </a:p>
          <a:p>
            <a:pPr marL="692150" lvl="1" indent="-347663" algn="l" rtl="0">
              <a:spcBef>
                <a:spcPts val="240"/>
              </a:spcBef>
              <a:spcAft>
                <a:spcPts val="0"/>
              </a:spcAft>
              <a:buSzPts val="840"/>
              <a:buChar char="●"/>
            </a:pPr>
            <a:r>
              <a:rPr lang="en-US" sz="1200" dirty="0">
                <a:solidFill>
                  <a:srgbClr val="BFBFBF"/>
                </a:solidFill>
              </a:rPr>
              <a:t>Kann Tage bis Jahre </a:t>
            </a:r>
            <a:r>
              <a:rPr lang="en-US" sz="1200" dirty="0" err="1">
                <a:solidFill>
                  <a:srgbClr val="BFBFBF"/>
                </a:solidFill>
              </a:rPr>
              <a:t>nach</a:t>
            </a:r>
            <a:r>
              <a:rPr lang="en-US" sz="1200" dirty="0">
                <a:solidFill>
                  <a:srgbClr val="BFBFBF"/>
                </a:solidFill>
              </a:rPr>
              <a:t> der Operation </a:t>
            </a:r>
            <a:r>
              <a:rPr lang="en-US" sz="1200" dirty="0" err="1">
                <a:solidFill>
                  <a:srgbClr val="BFBFBF"/>
                </a:solidFill>
              </a:rPr>
              <a:t>auftreten</a:t>
            </a:r>
            <a:endParaRPr dirty="0"/>
          </a:p>
          <a:p>
            <a:pPr marL="692150" lvl="1" indent="-347663" algn="l" rtl="0">
              <a:spcBef>
                <a:spcPts val="240"/>
              </a:spcBef>
              <a:spcAft>
                <a:spcPts val="0"/>
              </a:spcAft>
              <a:buSzPts val="840"/>
              <a:buChar char="●"/>
            </a:pPr>
            <a:r>
              <a:rPr lang="en-US" sz="1200" dirty="0" err="1">
                <a:solidFill>
                  <a:srgbClr val="BFBFBF"/>
                </a:solidFill>
              </a:rPr>
              <a:t>Erreger</a:t>
            </a:r>
            <a:r>
              <a:rPr lang="en-US" sz="1200" dirty="0">
                <a:solidFill>
                  <a:srgbClr val="BFBFBF"/>
                </a:solidFill>
              </a:rPr>
              <a:t>: </a:t>
            </a:r>
            <a:r>
              <a:rPr lang="en-US" sz="1200" i="1" dirty="0" err="1">
                <a:solidFill>
                  <a:srgbClr val="BFBFBF"/>
                </a:solidFill>
              </a:rPr>
              <a:t>Streptokokken</a:t>
            </a:r>
            <a:r>
              <a:rPr lang="en-US" sz="1200" dirty="0">
                <a:solidFill>
                  <a:srgbClr val="BFBFBF"/>
                </a:solidFill>
              </a:rPr>
              <a:t>, </a:t>
            </a:r>
            <a:r>
              <a:rPr lang="en-US" sz="1200" i="1" dirty="0" err="1">
                <a:solidFill>
                  <a:srgbClr val="BFBFBF"/>
                </a:solidFill>
              </a:rPr>
              <a:t>Haemophilus</a:t>
            </a:r>
            <a:r>
              <a:rPr lang="en-US" sz="1200" dirty="0" err="1">
                <a:solidFill>
                  <a:srgbClr val="BFBFBF"/>
                </a:solidFill>
              </a:rPr>
              <a:t>-Arten</a:t>
            </a:r>
            <a:r>
              <a:rPr lang="en-US" sz="1200" dirty="0">
                <a:solidFill>
                  <a:srgbClr val="BFBFBF"/>
                </a:solidFill>
              </a:rPr>
              <a:t>, </a:t>
            </a:r>
            <a:r>
              <a:rPr lang="en-US" sz="1200" dirty="0" err="1">
                <a:solidFill>
                  <a:srgbClr val="BFBFBF"/>
                </a:solidFill>
              </a:rPr>
              <a:t>grampositive</a:t>
            </a:r>
            <a:r>
              <a:rPr lang="en-US" sz="1200" dirty="0">
                <a:solidFill>
                  <a:srgbClr val="BFBFBF"/>
                </a:solidFill>
              </a:rPr>
              <a:t> </a:t>
            </a:r>
            <a:r>
              <a:rPr lang="en-US" sz="1200" dirty="0" err="1">
                <a:solidFill>
                  <a:srgbClr val="BFBFBF"/>
                </a:solidFill>
              </a:rPr>
              <a:t>Bakterien</a:t>
            </a:r>
            <a:endParaRPr dirty="0"/>
          </a:p>
          <a:p>
            <a:pPr marL="692150" lvl="1" indent="-347663" algn="l" rtl="0">
              <a:spcBef>
                <a:spcPts val="240"/>
              </a:spcBef>
              <a:spcAft>
                <a:spcPts val="0"/>
              </a:spcAft>
              <a:buSzPts val="840"/>
              <a:buChar char="●"/>
            </a:pPr>
            <a:r>
              <a:rPr lang="en-US" sz="1200" dirty="0">
                <a:solidFill>
                  <a:srgbClr val="BFBFBF"/>
                </a:solidFill>
              </a:rPr>
              <a:t>Zwei </a:t>
            </a:r>
            <a:r>
              <a:rPr lang="en-US" sz="1200" dirty="0" err="1">
                <a:solidFill>
                  <a:srgbClr val="BFBFBF"/>
                </a:solidFill>
              </a:rPr>
              <a:t>klinische</a:t>
            </a:r>
            <a:r>
              <a:rPr lang="en-US" sz="1200" dirty="0">
                <a:solidFill>
                  <a:srgbClr val="BFBFBF"/>
                </a:solidFill>
              </a:rPr>
              <a:t> </a:t>
            </a:r>
            <a:r>
              <a:rPr lang="en-US" sz="1200" dirty="0" err="1">
                <a:solidFill>
                  <a:srgbClr val="BFBFBF"/>
                </a:solidFill>
              </a:rPr>
              <a:t>Entitäten</a:t>
            </a:r>
            <a:r>
              <a:rPr lang="en-US" sz="1200" dirty="0">
                <a:solidFill>
                  <a:srgbClr val="BFBFBF"/>
                </a:solidFill>
              </a:rPr>
              <a:t>:</a:t>
            </a:r>
            <a:endParaRPr dirty="0"/>
          </a:p>
          <a:p>
            <a:pPr marL="987425" lvl="2" indent="-293688" algn="l" rtl="0">
              <a:spcBef>
                <a:spcPts val="240"/>
              </a:spcBef>
              <a:spcAft>
                <a:spcPts val="0"/>
              </a:spcAft>
              <a:buSzPts val="840"/>
              <a:buChar char="●"/>
            </a:pPr>
            <a:r>
              <a:rPr lang="en-US" sz="1200" i="1" dirty="0" err="1">
                <a:solidFill>
                  <a:srgbClr val="BFBFBF"/>
                </a:solidFill>
              </a:rPr>
              <a:t>Blebitis</a:t>
            </a:r>
            <a:r>
              <a:rPr lang="en-US" sz="1200" dirty="0">
                <a:solidFill>
                  <a:srgbClr val="BFBFBF"/>
                </a:solidFill>
              </a:rPr>
              <a:t>: </a:t>
            </a:r>
            <a:r>
              <a:rPr lang="en-US" sz="1200" dirty="0" err="1">
                <a:solidFill>
                  <a:srgbClr val="BFBFBF"/>
                </a:solidFill>
              </a:rPr>
              <a:t>Infizierter</a:t>
            </a:r>
            <a:r>
              <a:rPr lang="en-US" sz="1200" dirty="0">
                <a:solidFill>
                  <a:srgbClr val="BFBFBF"/>
                </a:solidFill>
              </a:rPr>
              <a:t> Bleb </a:t>
            </a:r>
            <a:r>
              <a:rPr lang="en-US" sz="1200" dirty="0" err="1">
                <a:solidFill>
                  <a:srgbClr val="BFBFBF"/>
                </a:solidFill>
              </a:rPr>
              <a:t>ohne</a:t>
            </a:r>
            <a:r>
              <a:rPr lang="en-US" sz="1200" dirty="0">
                <a:solidFill>
                  <a:srgbClr val="BFBFBF"/>
                </a:solidFill>
              </a:rPr>
              <a:t> </a:t>
            </a:r>
            <a:r>
              <a:rPr lang="en-US" sz="1200" dirty="0" err="1">
                <a:solidFill>
                  <a:srgbClr val="BFBFBF"/>
                </a:solidFill>
              </a:rPr>
              <a:t>Beteiligung</a:t>
            </a:r>
            <a:r>
              <a:rPr lang="en-US" sz="1200" dirty="0">
                <a:solidFill>
                  <a:srgbClr val="BFBFBF"/>
                </a:solidFill>
              </a:rPr>
              <a:t> der </a:t>
            </a:r>
            <a:r>
              <a:rPr lang="en-US" sz="1200" dirty="0" err="1">
                <a:solidFill>
                  <a:srgbClr val="BFBFBF"/>
                </a:solidFill>
              </a:rPr>
              <a:t>Vorderkammer</a:t>
            </a:r>
            <a:r>
              <a:rPr lang="en-US" sz="1200" dirty="0">
                <a:solidFill>
                  <a:srgbClr val="BFBFBF"/>
                </a:solidFill>
              </a:rPr>
              <a:t> </a:t>
            </a:r>
            <a:r>
              <a:rPr lang="en-US" sz="1200" dirty="0" err="1">
                <a:solidFill>
                  <a:srgbClr val="BFBFBF"/>
                </a:solidFill>
              </a:rPr>
              <a:t>oder</a:t>
            </a:r>
            <a:r>
              <a:rPr lang="en-US" sz="1200" dirty="0">
                <a:solidFill>
                  <a:srgbClr val="BFBFBF"/>
                </a:solidFill>
              </a:rPr>
              <a:t> des </a:t>
            </a:r>
            <a:r>
              <a:rPr lang="en-US" sz="1200" dirty="0" err="1">
                <a:solidFill>
                  <a:srgbClr val="BFBFBF"/>
                </a:solidFill>
              </a:rPr>
              <a:t>Glaskörpers</a:t>
            </a:r>
            <a:endParaRPr dirty="0"/>
          </a:p>
          <a:p>
            <a:pPr marL="987425" lvl="2" indent="-293688" algn="l" rtl="0">
              <a:spcBef>
                <a:spcPts val="240"/>
              </a:spcBef>
              <a:spcAft>
                <a:spcPts val="0"/>
              </a:spcAft>
              <a:buSzPts val="840"/>
              <a:buChar char="●"/>
            </a:pPr>
            <a:r>
              <a:rPr lang="en-US" sz="1200" i="1" dirty="0" err="1">
                <a:solidFill>
                  <a:srgbClr val="BFBFBF"/>
                </a:solidFill>
              </a:rPr>
              <a:t>Sickerkissen-assoziierte</a:t>
            </a:r>
            <a:r>
              <a:rPr lang="en-US" sz="1200" i="1" dirty="0">
                <a:solidFill>
                  <a:srgbClr val="BFBFBF"/>
                </a:solidFill>
              </a:rPr>
              <a:t> Endophthalmitis</a:t>
            </a:r>
            <a:r>
              <a:rPr lang="en-US" sz="1200" dirty="0">
                <a:solidFill>
                  <a:srgbClr val="BFBFBF"/>
                </a:solidFill>
              </a:rPr>
              <a:t>: Bild </a:t>
            </a:r>
            <a:r>
              <a:rPr lang="en-US" sz="1200" dirty="0" err="1">
                <a:solidFill>
                  <a:srgbClr val="BFBFBF"/>
                </a:solidFill>
              </a:rPr>
              <a:t>einer</a:t>
            </a:r>
            <a:r>
              <a:rPr lang="en-US" sz="1200" dirty="0">
                <a:solidFill>
                  <a:srgbClr val="BFBFBF"/>
                </a:solidFill>
              </a:rPr>
              <a:t> </a:t>
            </a:r>
            <a:r>
              <a:rPr lang="en-US" sz="1200" dirty="0" err="1">
                <a:solidFill>
                  <a:srgbClr val="BFBFBF"/>
                </a:solidFill>
              </a:rPr>
              <a:t>akuten</a:t>
            </a:r>
            <a:r>
              <a:rPr lang="en-US" sz="1200" dirty="0">
                <a:solidFill>
                  <a:srgbClr val="BFBFBF"/>
                </a:solidFill>
              </a:rPr>
              <a:t> Endophthalmitis + </a:t>
            </a:r>
            <a:r>
              <a:rPr lang="en-US" sz="1200" dirty="0" err="1">
                <a:solidFill>
                  <a:srgbClr val="BFBFBF"/>
                </a:solidFill>
              </a:rPr>
              <a:t>eitriger</a:t>
            </a:r>
            <a:r>
              <a:rPr lang="en-US" sz="1200" dirty="0">
                <a:solidFill>
                  <a:srgbClr val="BFBFBF"/>
                </a:solidFill>
              </a:rPr>
              <a:t> Bleb</a:t>
            </a:r>
            <a:endParaRPr dirty="0"/>
          </a:p>
          <a:p>
            <a:pPr marL="692150" lvl="1" indent="-347663" algn="l" rtl="0">
              <a:spcBef>
                <a:spcPts val="240"/>
              </a:spcBef>
              <a:spcAft>
                <a:spcPts val="0"/>
              </a:spcAft>
              <a:buSzPts val="840"/>
              <a:buChar char="●"/>
            </a:pPr>
            <a:r>
              <a:rPr lang="en-US" sz="1200" dirty="0" err="1">
                <a:solidFill>
                  <a:srgbClr val="BFBFBF"/>
                </a:solidFill>
              </a:rPr>
              <a:t>Behandlung</a:t>
            </a:r>
            <a:r>
              <a:rPr lang="en-US" sz="1200" dirty="0">
                <a:solidFill>
                  <a:srgbClr val="BFBFBF"/>
                </a:solidFill>
              </a:rPr>
              <a:t>:</a:t>
            </a:r>
            <a:endParaRPr dirty="0"/>
          </a:p>
          <a:p>
            <a:pPr marL="987425" lvl="2" indent="-293688" algn="l" rtl="0">
              <a:spcBef>
                <a:spcPts val="240"/>
              </a:spcBef>
              <a:spcAft>
                <a:spcPts val="0"/>
              </a:spcAft>
              <a:buSzPts val="840"/>
              <a:buChar char="●"/>
            </a:pPr>
            <a:r>
              <a:rPr lang="en-US" sz="1200" dirty="0" err="1">
                <a:solidFill>
                  <a:srgbClr val="BFBFBF"/>
                </a:solidFill>
              </a:rPr>
              <a:t>Blebitis</a:t>
            </a:r>
            <a:r>
              <a:rPr lang="en-US" sz="1200" dirty="0">
                <a:solidFill>
                  <a:srgbClr val="BFBFBF"/>
                </a:solidFill>
              </a:rPr>
              <a:t>: </a:t>
            </a:r>
            <a:r>
              <a:rPr lang="en-US" sz="1200" dirty="0" err="1">
                <a:solidFill>
                  <a:srgbClr val="BFBFBF"/>
                </a:solidFill>
              </a:rPr>
              <a:t>Topische</a:t>
            </a:r>
            <a:r>
              <a:rPr lang="en-US" sz="1200" dirty="0">
                <a:solidFill>
                  <a:srgbClr val="BFBFBF"/>
                </a:solidFill>
              </a:rPr>
              <a:t> und </a:t>
            </a:r>
            <a:r>
              <a:rPr lang="en-US" sz="1200" dirty="0" err="1">
                <a:solidFill>
                  <a:srgbClr val="BFBFBF"/>
                </a:solidFill>
              </a:rPr>
              <a:t>subkonjunktivale</a:t>
            </a:r>
            <a:r>
              <a:rPr lang="en-US" sz="1200" dirty="0">
                <a:solidFill>
                  <a:srgbClr val="BFBFBF"/>
                </a:solidFill>
              </a:rPr>
              <a:t> </a:t>
            </a:r>
            <a:r>
              <a:rPr lang="en-US" sz="1200" dirty="0" err="1">
                <a:solidFill>
                  <a:srgbClr val="BFBFBF"/>
                </a:solidFill>
              </a:rPr>
              <a:t>Antibiotika</a:t>
            </a:r>
            <a:endParaRPr dirty="0"/>
          </a:p>
          <a:p>
            <a:pPr marL="987425" lvl="2" indent="-293688" algn="l" rtl="0">
              <a:spcBef>
                <a:spcPts val="240"/>
              </a:spcBef>
              <a:spcAft>
                <a:spcPts val="0"/>
              </a:spcAft>
              <a:buSzPts val="840"/>
              <a:buChar char="●"/>
            </a:pPr>
            <a:r>
              <a:rPr lang="en-US" sz="1200" dirty="0" err="1">
                <a:solidFill>
                  <a:srgbClr val="BFBFBF"/>
                </a:solidFill>
              </a:rPr>
              <a:t>Sickerkissen-assoziierte</a:t>
            </a:r>
            <a:r>
              <a:rPr lang="en-US" sz="1200" dirty="0">
                <a:solidFill>
                  <a:srgbClr val="BFBFBF"/>
                </a:solidFill>
              </a:rPr>
              <a:t> Endophthalmitis: </a:t>
            </a:r>
            <a:r>
              <a:rPr lang="en-US" sz="1200" dirty="0" err="1">
                <a:solidFill>
                  <a:srgbClr val="BFBFBF"/>
                </a:solidFill>
              </a:rPr>
              <a:t>Intravitreale</a:t>
            </a:r>
            <a:r>
              <a:rPr lang="en-US" sz="1200" dirty="0">
                <a:solidFill>
                  <a:srgbClr val="BFBFBF"/>
                </a:solidFill>
              </a:rPr>
              <a:t> </a:t>
            </a:r>
            <a:r>
              <a:rPr lang="en-US" sz="1200" dirty="0" err="1">
                <a:solidFill>
                  <a:srgbClr val="BFBFBF"/>
                </a:solidFill>
              </a:rPr>
              <a:t>Antibiotika</a:t>
            </a:r>
            <a:r>
              <a:rPr lang="en-US" sz="1200" dirty="0">
                <a:solidFill>
                  <a:srgbClr val="BFBFBF"/>
                </a:solidFill>
              </a:rPr>
              <a:t> +/- PPV</a:t>
            </a:r>
            <a:endParaRPr dirty="0"/>
          </a:p>
          <a:p>
            <a:pPr marL="1281113" lvl="3" indent="-292100" algn="l" rtl="0">
              <a:spcBef>
                <a:spcPts val="240"/>
              </a:spcBef>
              <a:spcAft>
                <a:spcPts val="0"/>
              </a:spcAft>
              <a:buSzPts val="900"/>
              <a:buChar char="▪"/>
            </a:pPr>
            <a:r>
              <a:rPr lang="en-US" sz="1200" dirty="0">
                <a:solidFill>
                  <a:srgbClr val="BFBFBF"/>
                </a:solidFill>
              </a:rPr>
              <a:t>Die </a:t>
            </a:r>
            <a:r>
              <a:rPr lang="en-US" sz="1200" dirty="0" err="1">
                <a:solidFill>
                  <a:srgbClr val="BFBFBF"/>
                </a:solidFill>
              </a:rPr>
              <a:t>endgültige</a:t>
            </a:r>
            <a:r>
              <a:rPr lang="en-US" sz="1200" dirty="0">
                <a:solidFill>
                  <a:srgbClr val="BFBFBF"/>
                </a:solidFill>
              </a:rPr>
              <a:t> </a:t>
            </a:r>
            <a:r>
              <a:rPr lang="en-US" sz="1200" dirty="0" err="1">
                <a:solidFill>
                  <a:srgbClr val="BFBFBF"/>
                </a:solidFill>
              </a:rPr>
              <a:t>Sehschärfe</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bei</a:t>
            </a:r>
            <a:r>
              <a:rPr lang="en-US" sz="1200" dirty="0">
                <a:solidFill>
                  <a:srgbClr val="BFBFBF"/>
                </a:solidFill>
              </a:rPr>
              <a:t> </a:t>
            </a:r>
            <a:r>
              <a:rPr lang="en-US" sz="1200" dirty="0" err="1">
                <a:solidFill>
                  <a:srgbClr val="BFBFBF"/>
                </a:solidFill>
              </a:rPr>
              <a:t>akuter</a:t>
            </a:r>
            <a:r>
              <a:rPr lang="en-US" sz="1200" dirty="0">
                <a:solidFill>
                  <a:srgbClr val="BFBFBF"/>
                </a:solidFill>
              </a:rPr>
              <a:t> </a:t>
            </a:r>
            <a:r>
              <a:rPr lang="en-US" sz="1200" dirty="0" err="1">
                <a:solidFill>
                  <a:srgbClr val="BFBFBF"/>
                </a:solidFill>
              </a:rPr>
              <a:t>postoperativer</a:t>
            </a:r>
            <a:r>
              <a:rPr lang="en-US" sz="1200" dirty="0">
                <a:solidFill>
                  <a:srgbClr val="BFBFBF"/>
                </a:solidFill>
              </a:rPr>
              <a:t> Endophthalmitis </a:t>
            </a:r>
            <a:r>
              <a:rPr lang="en-US" sz="1200" dirty="0" err="1">
                <a:solidFill>
                  <a:srgbClr val="BFBFBF"/>
                </a:solidFill>
              </a:rPr>
              <a:t>nach</a:t>
            </a:r>
            <a:r>
              <a:rPr lang="en-US" sz="1200" dirty="0">
                <a:solidFill>
                  <a:srgbClr val="BFBFBF"/>
                </a:solidFill>
              </a:rPr>
              <a:t> </a:t>
            </a:r>
            <a:r>
              <a:rPr lang="en-US" sz="1200" dirty="0" err="1">
                <a:solidFill>
                  <a:srgbClr val="BFBFBF"/>
                </a:solidFill>
              </a:rPr>
              <a:t>Kataraktoperation</a:t>
            </a:r>
            <a:r>
              <a:rPr lang="en-US" sz="1200" dirty="0">
                <a:solidFill>
                  <a:srgbClr val="BFBFBF"/>
                </a:solidFill>
              </a:rPr>
              <a:t> </a:t>
            </a:r>
            <a:r>
              <a:rPr lang="en-US" sz="1200" dirty="0" err="1">
                <a:solidFill>
                  <a:srgbClr val="BFBFBF"/>
                </a:solidFill>
              </a:rPr>
              <a:t>meist</a:t>
            </a:r>
            <a:r>
              <a:rPr lang="en-US" sz="1200" dirty="0">
                <a:solidFill>
                  <a:srgbClr val="BFBFBF"/>
                </a:solidFill>
              </a:rPr>
              <a:t> </a:t>
            </a:r>
            <a:r>
              <a:rPr lang="en-US" sz="1200" dirty="0" err="1">
                <a:solidFill>
                  <a:srgbClr val="BFBFBF"/>
                </a:solidFill>
              </a:rPr>
              <a:t>schlechter</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dirty="0" err="1">
                <a:solidFill>
                  <a:srgbClr val="BFBFBF"/>
                </a:solidFill>
              </a:rPr>
              <a:t>nach</a:t>
            </a:r>
            <a:r>
              <a:rPr lang="en-US" sz="1200" dirty="0">
                <a:solidFill>
                  <a:srgbClr val="BFBFBF"/>
                </a:solidFill>
              </a:rPr>
              <a:t> </a:t>
            </a:r>
            <a:r>
              <a:rPr lang="en-US" sz="1200" dirty="0" err="1">
                <a:solidFill>
                  <a:srgbClr val="BFBFBF"/>
                </a:solidFill>
              </a:rPr>
              <a:t>Therapie</a:t>
            </a:r>
            <a:endParaRPr dirty="0"/>
          </a:p>
        </p:txBody>
      </p:sp>
      <p:sp>
        <p:nvSpPr>
          <p:cNvPr id="435" name="Google Shape;435;p20"/>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20</a:t>
            </a:fld>
            <a:endParaRPr sz="1000" b="0" i="0" u="none" strike="noStrike" cap="none">
              <a:solidFill>
                <a:schemeClr val="dk1"/>
              </a:solidFill>
              <a:latin typeface="Arial"/>
              <a:ea typeface="Arial"/>
              <a:cs typeface="Arial"/>
              <a:sym typeface="Arial"/>
            </a:endParaRPr>
          </a:p>
        </p:txBody>
      </p:sp>
      <p:sp>
        <p:nvSpPr>
          <p:cNvPr id="436" name="Google Shape;436;p20"/>
          <p:cNvSpPr/>
          <p:nvPr/>
        </p:nvSpPr>
        <p:spPr>
          <a:xfrm>
            <a:off x="1524000" y="1676400"/>
            <a:ext cx="4495800" cy="12954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38" name="Google Shape;438;p20"/>
          <p:cNvSpPr txBox="1"/>
          <p:nvPr/>
        </p:nvSpPr>
        <p:spPr>
          <a:xfrm>
            <a:off x="1012448" y="3836539"/>
            <a:ext cx="5919787" cy="948978"/>
          </a:xfrm>
          <a:prstGeom prst="rect">
            <a:avLst/>
          </a:prstGeom>
          <a:solidFill>
            <a:srgbClr val="92D050"/>
          </a:solidFill>
          <a:ln>
            <a:noFill/>
          </a:ln>
        </p:spPr>
        <p:txBody>
          <a:bodyPr spcFirstLastPara="1" wrap="square" lIns="25400" tIns="12700" rIns="25400" bIns="12700" anchor="t" anchorCtr="0">
            <a:spAutoFit/>
          </a:bodyPr>
          <a:lstStyle/>
          <a:p>
            <a:pPr lvl="0"/>
            <a:r>
              <a:rPr lang="en-US" sz="1200" b="0" i="1" u="none" strike="noStrike" cap="none" dirty="0" err="1">
                <a:solidFill>
                  <a:srgbClr val="7F7F7F"/>
                </a:solidFill>
                <a:latin typeface="Arial"/>
                <a:ea typeface="Arial"/>
                <a:cs typeface="Arial"/>
                <a:sym typeface="Arial"/>
              </a:rPr>
              <a:t>Warum</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führt</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eine</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Sickerkissen-assoziierte</a:t>
            </a:r>
            <a:r>
              <a:rPr lang="en-US" sz="1200" b="0" i="1" u="none" strike="noStrike" cap="none" dirty="0">
                <a:solidFill>
                  <a:srgbClr val="7F7F7F"/>
                </a:solidFill>
                <a:latin typeface="Arial"/>
                <a:ea typeface="Arial"/>
                <a:cs typeface="Arial"/>
                <a:sym typeface="Arial"/>
              </a:rPr>
              <a:t> Endophthalmitis </a:t>
            </a:r>
            <a:r>
              <a:rPr lang="en-US" sz="1200" b="0" i="1" u="none" strike="noStrike" cap="none" dirty="0" err="1">
                <a:solidFill>
                  <a:srgbClr val="7F7F7F"/>
                </a:solidFill>
                <a:latin typeface="Arial"/>
                <a:ea typeface="Arial"/>
                <a:cs typeface="Arial"/>
                <a:sym typeface="Arial"/>
              </a:rPr>
              <a:t>tendenziell</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zu</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einem</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schlechteren</a:t>
            </a:r>
            <a:r>
              <a:rPr lang="en-US" sz="1200" b="0" i="1" u="none" strike="noStrike" cap="none" dirty="0">
                <a:solidFill>
                  <a:srgbClr val="7F7F7F"/>
                </a:solidFill>
                <a:latin typeface="Arial"/>
                <a:ea typeface="Arial"/>
                <a:cs typeface="Arial"/>
                <a:sym typeface="Arial"/>
              </a:rPr>
              <a:t> Sehergebnis </a:t>
            </a:r>
            <a:r>
              <a:rPr lang="en-US" sz="1200" b="0" i="1" u="none" strike="noStrike" cap="none" dirty="0" err="1">
                <a:solidFill>
                  <a:srgbClr val="7F7F7F"/>
                </a:solidFill>
                <a:latin typeface="Arial"/>
                <a:ea typeface="Arial"/>
                <a:cs typeface="Arial"/>
                <a:sym typeface="Arial"/>
              </a:rPr>
              <a:t>als</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eine</a:t>
            </a:r>
            <a:r>
              <a:rPr lang="en-US" sz="1200" b="0" i="1" u="none" strike="noStrike" cap="none" dirty="0">
                <a:solidFill>
                  <a:srgbClr val="7F7F7F"/>
                </a:solidFill>
                <a:latin typeface="Arial"/>
                <a:ea typeface="Arial"/>
                <a:cs typeface="Arial"/>
                <a:sym typeface="Arial"/>
              </a:rPr>
              <a:t> </a:t>
            </a:r>
            <a:r>
              <a:rPr lang="en-US" sz="1200" b="1" i="1" dirty="0" err="1">
                <a:solidFill>
                  <a:schemeClr val="tx1"/>
                </a:solidFill>
              </a:rPr>
              <a:t>akute</a:t>
            </a:r>
            <a:r>
              <a:rPr lang="en-US" sz="1200" b="1" i="1" dirty="0">
                <a:solidFill>
                  <a:schemeClr val="tx1"/>
                </a:solidFill>
              </a:rPr>
              <a:t> Endophthalmitis </a:t>
            </a:r>
            <a:r>
              <a:rPr lang="en-US" sz="1200" b="0" i="1" u="none" strike="noStrike" cap="none" dirty="0" err="1">
                <a:solidFill>
                  <a:srgbClr val="7F7F7F"/>
                </a:solidFill>
                <a:latin typeface="Arial"/>
                <a:ea typeface="Arial"/>
                <a:cs typeface="Arial"/>
                <a:sym typeface="Arial"/>
              </a:rPr>
              <a:t>nach</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Katarakt</a:t>
            </a:r>
            <a:r>
              <a:rPr lang="en-US" sz="1200" b="0" i="1" u="none" strike="noStrike" cap="none" dirty="0">
                <a:solidFill>
                  <a:srgbClr val="7F7F7F"/>
                </a:solidFill>
                <a:latin typeface="Arial"/>
                <a:ea typeface="Arial"/>
                <a:cs typeface="Arial"/>
                <a:sym typeface="Arial"/>
              </a:rPr>
              <a:t>-Operation?</a:t>
            </a:r>
            <a:endParaRPr dirty="0"/>
          </a:p>
          <a:p>
            <a:pPr marL="0" marR="0" lvl="0" indent="0" algn="l" rtl="0">
              <a:spcBef>
                <a:spcPts val="0"/>
              </a:spcBef>
              <a:spcAft>
                <a:spcPts val="0"/>
              </a:spcAft>
              <a:buNone/>
            </a:pPr>
            <a:r>
              <a:rPr lang="en-US" sz="1200" b="0" i="0" u="none" strike="noStrike" cap="none" dirty="0">
                <a:solidFill>
                  <a:srgbClr val="7F7F7F"/>
                </a:solidFill>
                <a:latin typeface="Arial"/>
                <a:ea typeface="Arial"/>
                <a:cs typeface="Arial"/>
                <a:sym typeface="Arial"/>
              </a:rPr>
              <a:t>Da die Keime, die </a:t>
            </a:r>
            <a:r>
              <a:rPr lang="en-US" sz="1200" b="0" i="0" u="none" strike="noStrike" cap="none" dirty="0" err="1">
                <a:solidFill>
                  <a:srgbClr val="7F7F7F"/>
                </a:solidFill>
                <a:latin typeface="Arial"/>
                <a:ea typeface="Arial"/>
                <a:cs typeface="Arial"/>
                <a:sym typeface="Arial"/>
              </a:rPr>
              <a:t>eine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Sickerkissen-assoziierte</a:t>
            </a:r>
            <a:r>
              <a:rPr lang="en-US" sz="1200" b="0" i="0" u="none" strike="noStrike" cap="none" dirty="0">
                <a:solidFill>
                  <a:srgbClr val="7F7F7F"/>
                </a:solidFill>
                <a:latin typeface="Arial"/>
                <a:ea typeface="Arial"/>
                <a:cs typeface="Arial"/>
                <a:sym typeface="Arial"/>
              </a:rPr>
              <a:t> Endophthalmitis </a:t>
            </a:r>
            <a:r>
              <a:rPr lang="en-US" sz="1200" b="0" i="0" u="none" strike="noStrike" cap="none" dirty="0" err="1">
                <a:solidFill>
                  <a:srgbClr val="7F7F7F"/>
                </a:solidFill>
                <a:latin typeface="Arial"/>
                <a:ea typeface="Arial"/>
                <a:cs typeface="Arial"/>
                <a:sym typeface="Arial"/>
              </a:rPr>
              <a:t>verursachen</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virulenter</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sind</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als</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jene</a:t>
            </a:r>
            <a:r>
              <a:rPr lang="en-US" sz="1200" b="0" i="0" u="none" strike="noStrike" cap="none" dirty="0">
                <a:solidFill>
                  <a:srgbClr val="7F7F7F"/>
                </a:solidFill>
                <a:latin typeface="Arial"/>
                <a:ea typeface="Arial"/>
                <a:cs typeface="Arial"/>
                <a:sym typeface="Arial"/>
              </a:rPr>
              <a:t>, die </a:t>
            </a:r>
            <a:r>
              <a:rPr lang="en-US" sz="1200" b="0" i="0" u="none" strike="noStrike" cap="none" dirty="0" err="1">
                <a:solidFill>
                  <a:srgbClr val="7F7F7F"/>
                </a:solidFill>
                <a:latin typeface="Arial"/>
                <a:ea typeface="Arial"/>
                <a:cs typeface="Arial"/>
                <a:sym typeface="Arial"/>
              </a:rPr>
              <a:t>typischerweise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eine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akute</a:t>
            </a:r>
            <a:r>
              <a:rPr lang="en-US" sz="1200" b="0" i="0" u="none" strike="noStrike" cap="none" dirty="0">
                <a:solidFill>
                  <a:srgbClr val="7F7F7F"/>
                </a:solidFill>
                <a:latin typeface="Arial"/>
                <a:ea typeface="Arial"/>
                <a:cs typeface="Arial"/>
                <a:sym typeface="Arial"/>
              </a:rPr>
              <a:t> postoperative Endophthalmitis </a:t>
            </a:r>
            <a:r>
              <a:rPr lang="en-US" sz="1200" b="0" i="0" u="none" strike="noStrike" cap="none" dirty="0" err="1">
                <a:solidFill>
                  <a:srgbClr val="7F7F7F"/>
                </a:solidFill>
                <a:latin typeface="Arial"/>
                <a:ea typeface="Arial"/>
                <a:cs typeface="Arial"/>
                <a:sym typeface="Arial"/>
              </a:rPr>
              <a:t>nach</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Katarakt-Extraktion</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auslösen</a:t>
            </a:r>
            <a:endParaRPr dirty="0"/>
          </a:p>
        </p:txBody>
      </p:sp>
      <p:sp>
        <p:nvSpPr>
          <p:cNvPr id="439" name="Google Shape;439;p20"/>
          <p:cNvSpPr/>
          <p:nvPr/>
        </p:nvSpPr>
        <p:spPr>
          <a:xfrm>
            <a:off x="2438400" y="3962400"/>
            <a:ext cx="31242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40" name="Google Shape;440;p20"/>
          <p:cNvSpPr txBox="1"/>
          <p:nvPr/>
        </p:nvSpPr>
        <p:spPr>
          <a:xfrm>
            <a:off x="167308" y="2137336"/>
            <a:ext cx="8809500" cy="1244443"/>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rgbClr val="0000FF"/>
              </a:buClr>
              <a:buSzPts val="1200"/>
              <a:buFont typeface="Noto Sans Symbols"/>
              <a:buNone/>
            </a:pPr>
            <a:r>
              <a:rPr lang="en-US" sz="1200" b="0" i="1" u="none" strike="noStrike" cap="none" dirty="0">
                <a:solidFill>
                  <a:srgbClr val="0000FF"/>
                </a:solidFill>
                <a:latin typeface="Arial"/>
                <a:ea typeface="Arial"/>
                <a:cs typeface="Arial"/>
                <a:sym typeface="Arial"/>
              </a:rPr>
              <a:t>Apropos </a:t>
            </a:r>
            <a:r>
              <a:rPr lang="en-US" sz="1200" b="0" i="1" u="none" strike="noStrike" cap="none" dirty="0" err="1">
                <a:solidFill>
                  <a:srgbClr val="0000FF"/>
                </a:solidFill>
                <a:latin typeface="Arial"/>
                <a:ea typeface="Arial"/>
                <a:cs typeface="Arial"/>
                <a:sym typeface="Arial"/>
              </a:rPr>
              <a:t>akute</a:t>
            </a:r>
            <a:r>
              <a:rPr lang="en-US" sz="1200" b="0" i="1" u="none" strike="noStrike" cap="none" dirty="0">
                <a:solidFill>
                  <a:srgbClr val="0000FF"/>
                </a:solidFill>
                <a:latin typeface="Arial"/>
                <a:ea typeface="Arial"/>
                <a:cs typeface="Arial"/>
                <a:sym typeface="Arial"/>
              </a:rPr>
              <a:t> Endophthalmitis </a:t>
            </a:r>
            <a:r>
              <a:rPr lang="en-US" sz="1200" b="0" i="1" u="none" strike="noStrike" cap="none" dirty="0" err="1">
                <a:solidFill>
                  <a:srgbClr val="0000FF"/>
                </a:solidFill>
                <a:latin typeface="Arial"/>
                <a:ea typeface="Arial"/>
                <a:cs typeface="Arial"/>
                <a:sym typeface="Arial"/>
              </a:rPr>
              <a:t>nach</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Katarakt</a:t>
            </a:r>
            <a:r>
              <a:rPr lang="en-US" sz="1200" b="0" i="1" u="none" strike="noStrike" cap="none" dirty="0">
                <a:solidFill>
                  <a:srgbClr val="0000FF"/>
                </a:solidFill>
                <a:latin typeface="Arial"/>
                <a:ea typeface="Arial"/>
                <a:cs typeface="Arial"/>
                <a:sym typeface="Arial"/>
              </a:rPr>
              <a:t>-Operation … </a:t>
            </a:r>
            <a:r>
              <a:rPr lang="en-US" sz="1200" b="0" i="1" u="none" strike="noStrike" cap="none" dirty="0" err="1">
                <a:solidFill>
                  <a:srgbClr val="0000FF"/>
                </a:solidFill>
                <a:latin typeface="Arial"/>
                <a:ea typeface="Arial"/>
                <a:cs typeface="Arial"/>
                <a:sym typeface="Arial"/>
              </a:rPr>
              <a:t>Wofür</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steht</a:t>
            </a:r>
            <a:r>
              <a:rPr lang="en-US" sz="1200" b="0" i="1" u="none" strike="noStrike" cap="none" dirty="0">
                <a:solidFill>
                  <a:srgbClr val="0000FF"/>
                </a:solidFill>
                <a:latin typeface="Arial"/>
                <a:ea typeface="Arial"/>
                <a:cs typeface="Arial"/>
                <a:sym typeface="Arial"/>
              </a:rPr>
              <a:t> in </a:t>
            </a:r>
            <a:r>
              <a:rPr lang="en-US" sz="1200" b="0" i="1" u="none" strike="noStrike" cap="none" dirty="0" err="1">
                <a:solidFill>
                  <a:srgbClr val="0000FF"/>
                </a:solidFill>
                <a:latin typeface="Arial"/>
                <a:ea typeface="Arial"/>
                <a:cs typeface="Arial"/>
                <a:sym typeface="Arial"/>
              </a:rPr>
              <a:t>diesem</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Zusammenhang</a:t>
            </a:r>
            <a:r>
              <a:rPr lang="en-US" sz="1200" b="0" i="1" u="none" strike="noStrike" cap="none" dirty="0">
                <a:solidFill>
                  <a:srgbClr val="0000FF"/>
                </a:solidFill>
                <a:latin typeface="Arial"/>
                <a:ea typeface="Arial"/>
                <a:cs typeface="Arial"/>
                <a:sym typeface="Arial"/>
              </a:rPr>
              <a:t> die </a:t>
            </a:r>
            <a:r>
              <a:rPr lang="en-US" sz="1200" b="0" i="1" u="none" strike="noStrike" cap="none" dirty="0" err="1">
                <a:solidFill>
                  <a:srgbClr val="0000FF"/>
                </a:solidFill>
                <a:latin typeface="Arial"/>
                <a:ea typeface="Arial"/>
                <a:cs typeface="Arial"/>
                <a:sym typeface="Arial"/>
              </a:rPr>
              <a:t>Abkürzung</a:t>
            </a:r>
            <a:r>
              <a:rPr lang="en-US" sz="1200" b="0" i="1" u="none" strike="noStrike" cap="none" dirty="0">
                <a:solidFill>
                  <a:srgbClr val="0000FF"/>
                </a:solidFill>
                <a:latin typeface="Arial"/>
                <a:ea typeface="Arial"/>
                <a:cs typeface="Arial"/>
                <a:sym typeface="Arial"/>
              </a:rPr>
              <a:t> EVS?</a:t>
            </a:r>
            <a:endParaRPr dirty="0"/>
          </a:p>
          <a:p>
            <a:pPr marL="0" marR="0" lvl="0" indent="0" algn="l" rtl="0">
              <a:lnSpc>
                <a:spcPct val="90000"/>
              </a:lnSpc>
              <a:spcBef>
                <a:spcPts val="0"/>
              </a:spcBef>
              <a:spcAft>
                <a:spcPts val="0"/>
              </a:spcAft>
              <a:buClr>
                <a:srgbClr val="0000FF"/>
              </a:buClr>
              <a:buSzPts val="1200"/>
              <a:buFont typeface="Noto Sans Symbols"/>
              <a:buNone/>
            </a:pPr>
            <a:r>
              <a:rPr lang="en-US" sz="1200" b="0" i="0" u="none" strike="noStrike" cap="none" dirty="0">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Endophthalmitis</a:t>
            </a:r>
            <a:r>
              <a:rPr lang="en-US" sz="1200" b="0" i="0" u="none" strike="noStrike" cap="none" dirty="0">
                <a:solidFill>
                  <a:srgbClr val="0000FF"/>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Vit</a:t>
            </a:r>
            <a:r>
              <a:rPr lang="en-US" sz="1200" dirty="0" err="1">
                <a:solidFill>
                  <a:srgbClr val="0000FF"/>
                </a:solidFill>
              </a:rPr>
              <a:t>rektomie</a:t>
            </a:r>
            <a:r>
              <a:rPr lang="en-US" sz="1200" b="0" i="0" u="none" strike="noStrike" cap="none" dirty="0">
                <a:solidFill>
                  <a:srgbClr val="0000FF"/>
                </a:solidFill>
                <a:latin typeface="Arial"/>
                <a:ea typeface="Arial"/>
                <a:cs typeface="Arial"/>
                <a:sym typeface="Arial"/>
              </a:rPr>
              <a:t> Stud</a:t>
            </a:r>
            <a:r>
              <a:rPr lang="en-US" sz="1200" dirty="0">
                <a:solidFill>
                  <a:srgbClr val="0000FF"/>
                </a:solidFill>
              </a:rPr>
              <a:t>ie</a:t>
            </a:r>
            <a:endParaRPr sz="1600" b="0" i="0" u="none" strike="noStrike" cap="none" dirty="0">
              <a:solidFill>
                <a:srgbClr val="FEFF83"/>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600"/>
              <a:buFont typeface="Noto Sans Symbols"/>
              <a:buNone/>
            </a:pPr>
            <a:endParaRPr sz="1600" b="0" i="1" u="none" strike="noStrike" cap="none" dirty="0">
              <a:solidFill>
                <a:srgbClr val="FEFF83"/>
              </a:solidFill>
              <a:latin typeface="Arial"/>
              <a:ea typeface="Arial"/>
              <a:cs typeface="Arial"/>
              <a:sym typeface="Arial"/>
            </a:endParaRPr>
          </a:p>
          <a:p>
            <a:pPr marL="0" marR="0" lvl="0" indent="0" algn="l" rtl="0">
              <a:lnSpc>
                <a:spcPct val="90000"/>
              </a:lnSpc>
              <a:spcBef>
                <a:spcPts val="0"/>
              </a:spcBef>
              <a:spcAft>
                <a:spcPts val="0"/>
              </a:spcAft>
              <a:buClr>
                <a:srgbClr val="FEFF83"/>
              </a:buClr>
              <a:buSzPts val="1200"/>
              <a:buFont typeface="Noto Sans Symbols"/>
              <a:buNone/>
            </a:pPr>
            <a:r>
              <a:rPr lang="en-US" sz="1200" b="0" i="1" u="none" strike="noStrike" cap="none" dirty="0">
                <a:solidFill>
                  <a:srgbClr val="FEFF83"/>
                </a:solidFill>
                <a:latin typeface="Arial"/>
                <a:ea typeface="Arial"/>
                <a:cs typeface="Arial"/>
                <a:sym typeface="Arial"/>
              </a:rPr>
              <a:t>Die EVS </a:t>
            </a:r>
            <a:r>
              <a:rPr lang="en-US" sz="1200" b="0" i="1" u="none" strike="noStrike" cap="none" dirty="0" err="1">
                <a:solidFill>
                  <a:srgbClr val="FEFF83"/>
                </a:solidFill>
                <a:latin typeface="Arial"/>
                <a:ea typeface="Arial"/>
                <a:cs typeface="Arial"/>
                <a:sym typeface="Arial"/>
              </a:rPr>
              <a:t>untersuchte</a:t>
            </a:r>
            <a:r>
              <a:rPr lang="en-US" sz="1200" b="0" i="1" u="none" strike="noStrike" cap="none" dirty="0">
                <a:solidFill>
                  <a:srgbClr val="FEFF83"/>
                </a:solidFill>
                <a:latin typeface="Arial"/>
                <a:ea typeface="Arial"/>
                <a:cs typeface="Arial"/>
                <a:sym typeface="Arial"/>
              </a:rPr>
              <a:t> </a:t>
            </a:r>
            <a:r>
              <a:rPr lang="en-US" sz="1200" b="0" i="1" u="none" strike="noStrike" cap="none" dirty="0" err="1">
                <a:solidFill>
                  <a:srgbClr val="FEFF83"/>
                </a:solidFill>
                <a:latin typeface="Arial"/>
                <a:ea typeface="Arial"/>
                <a:cs typeface="Arial"/>
                <a:sym typeface="Arial"/>
              </a:rPr>
              <a:t>zwei</a:t>
            </a:r>
            <a:r>
              <a:rPr lang="en-US" sz="1200" b="0" i="1" u="none" strike="noStrike" cap="none" dirty="0">
                <a:solidFill>
                  <a:srgbClr val="FEFF83"/>
                </a:solidFill>
                <a:latin typeface="Arial"/>
                <a:ea typeface="Arial"/>
                <a:cs typeface="Arial"/>
                <a:sym typeface="Arial"/>
              </a:rPr>
              <a:t> </a:t>
            </a:r>
            <a:r>
              <a:rPr lang="en-US" sz="1200" b="0" i="1" u="none" strike="noStrike" cap="none" dirty="0" err="1">
                <a:solidFill>
                  <a:srgbClr val="FEFF83"/>
                </a:solidFill>
                <a:latin typeface="Arial"/>
                <a:ea typeface="Arial"/>
                <a:cs typeface="Arial"/>
                <a:sym typeface="Arial"/>
              </a:rPr>
              <a:t>Aspekte</a:t>
            </a:r>
            <a:r>
              <a:rPr lang="en-US" sz="1200" b="0" i="1" u="none" strike="noStrike" cap="none" dirty="0">
                <a:solidFill>
                  <a:srgbClr val="FEFF83"/>
                </a:solidFill>
                <a:latin typeface="Arial"/>
                <a:ea typeface="Arial"/>
                <a:cs typeface="Arial"/>
                <a:sym typeface="Arial"/>
              </a:rPr>
              <a:t> </a:t>
            </a:r>
            <a:r>
              <a:rPr lang="en-US" sz="1200" b="0" i="1" u="none" strike="noStrike" cap="none" dirty="0" err="1">
                <a:solidFill>
                  <a:srgbClr val="FEFF83"/>
                </a:solidFill>
                <a:latin typeface="Arial"/>
                <a:ea typeface="Arial"/>
                <a:cs typeface="Arial"/>
                <a:sym typeface="Arial"/>
              </a:rPr>
              <a:t>hinsichtlich</a:t>
            </a:r>
            <a:r>
              <a:rPr lang="en-US" sz="1200" b="0" i="1" u="none" strike="noStrike" cap="none" dirty="0">
                <a:solidFill>
                  <a:srgbClr val="FEFF83"/>
                </a:solidFill>
                <a:latin typeface="Arial"/>
                <a:ea typeface="Arial"/>
                <a:cs typeface="Arial"/>
                <a:sym typeface="Arial"/>
              </a:rPr>
              <a:t> der </a:t>
            </a:r>
            <a:r>
              <a:rPr lang="en-US" sz="1200" b="0" i="1" u="none" strike="noStrike" cap="none" dirty="0" err="1">
                <a:solidFill>
                  <a:srgbClr val="FEFF83"/>
                </a:solidFill>
                <a:latin typeface="Arial"/>
                <a:ea typeface="Arial"/>
                <a:cs typeface="Arial"/>
                <a:sym typeface="Arial"/>
              </a:rPr>
              <a:t>Behandlung</a:t>
            </a:r>
            <a:r>
              <a:rPr lang="en-US" sz="1200" b="0" i="1" u="none" strike="noStrike" cap="none" dirty="0">
                <a:solidFill>
                  <a:srgbClr val="FEFF83"/>
                </a:solidFill>
                <a:latin typeface="Arial"/>
                <a:ea typeface="Arial"/>
                <a:cs typeface="Arial"/>
                <a:sym typeface="Arial"/>
              </a:rPr>
              <a:t> der </a:t>
            </a:r>
            <a:r>
              <a:rPr lang="en-US" sz="1200" b="0" i="1" u="none" strike="noStrike" cap="none" dirty="0" err="1">
                <a:solidFill>
                  <a:srgbClr val="FEFF83"/>
                </a:solidFill>
                <a:latin typeface="Arial"/>
                <a:ea typeface="Arial"/>
                <a:cs typeface="Arial"/>
                <a:sym typeface="Arial"/>
              </a:rPr>
              <a:t>akuten</a:t>
            </a:r>
            <a:r>
              <a:rPr lang="en-US" sz="1200" b="0" i="1" u="none" strike="noStrike" cap="none" dirty="0">
                <a:solidFill>
                  <a:srgbClr val="FEFF83"/>
                </a:solidFill>
                <a:latin typeface="Arial"/>
                <a:ea typeface="Arial"/>
                <a:cs typeface="Arial"/>
                <a:sym typeface="Arial"/>
              </a:rPr>
              <a:t> Endophthalmitis </a:t>
            </a:r>
            <a:r>
              <a:rPr lang="en-US" sz="1200" b="0" i="1" u="none" strike="noStrike" cap="none" dirty="0" err="1">
                <a:solidFill>
                  <a:srgbClr val="FEFF83"/>
                </a:solidFill>
                <a:latin typeface="Arial"/>
                <a:ea typeface="Arial"/>
                <a:cs typeface="Arial"/>
                <a:sym typeface="Arial"/>
              </a:rPr>
              <a:t>nach</a:t>
            </a:r>
            <a:r>
              <a:rPr lang="en-US" sz="1200" b="0" i="1" u="none" strike="noStrike" cap="none" dirty="0">
                <a:solidFill>
                  <a:srgbClr val="FEFF83"/>
                </a:solidFill>
                <a:latin typeface="Arial"/>
                <a:ea typeface="Arial"/>
                <a:cs typeface="Arial"/>
                <a:sym typeface="Arial"/>
              </a:rPr>
              <a:t> </a:t>
            </a:r>
            <a:r>
              <a:rPr lang="en-US" sz="1200" b="0" i="1" u="none" strike="noStrike" cap="none" dirty="0" err="1">
                <a:solidFill>
                  <a:srgbClr val="FEFF83"/>
                </a:solidFill>
                <a:latin typeface="Arial"/>
                <a:ea typeface="Arial"/>
                <a:cs typeface="Arial"/>
                <a:sym typeface="Arial"/>
              </a:rPr>
              <a:t>Katarakt</a:t>
            </a:r>
            <a:r>
              <a:rPr lang="en-US" sz="1200" b="0" i="1" u="none" strike="noStrike" cap="none" dirty="0">
                <a:solidFill>
                  <a:srgbClr val="FEFF83"/>
                </a:solidFill>
                <a:latin typeface="Arial"/>
                <a:ea typeface="Arial"/>
                <a:cs typeface="Arial"/>
                <a:sym typeface="Arial"/>
              </a:rPr>
              <a:t>-Operation. </a:t>
            </a:r>
            <a:r>
              <a:rPr lang="en-US" sz="1200" b="0" i="1" u="none" strike="noStrike" cap="none" dirty="0" err="1">
                <a:solidFill>
                  <a:srgbClr val="FEFF83"/>
                </a:solidFill>
                <a:latin typeface="Arial"/>
                <a:ea typeface="Arial"/>
                <a:cs typeface="Arial"/>
                <a:sym typeface="Arial"/>
              </a:rPr>
              <a:t>Welche</a:t>
            </a:r>
            <a:r>
              <a:rPr lang="en-US" sz="1200" b="0" i="1" u="none" strike="noStrike" cap="none" dirty="0">
                <a:solidFill>
                  <a:srgbClr val="FEFF83"/>
                </a:solidFill>
                <a:latin typeface="Arial"/>
                <a:ea typeface="Arial"/>
                <a:cs typeface="Arial"/>
                <a:sym typeface="Arial"/>
              </a:rPr>
              <a:t> </a:t>
            </a:r>
            <a:r>
              <a:rPr lang="en-US" sz="1200" b="0" i="1" u="none" strike="noStrike" cap="none" dirty="0" err="1">
                <a:solidFill>
                  <a:srgbClr val="FEFF83"/>
                </a:solidFill>
                <a:latin typeface="Arial"/>
                <a:ea typeface="Arial"/>
                <a:cs typeface="Arial"/>
                <a:sym typeface="Arial"/>
              </a:rPr>
              <a:t>waren</a:t>
            </a:r>
            <a:r>
              <a:rPr lang="en-US" sz="1200" b="0" i="1" u="none" strike="noStrike" cap="none" dirty="0">
                <a:solidFill>
                  <a:srgbClr val="FEFF83"/>
                </a:solidFill>
                <a:latin typeface="Arial"/>
                <a:ea typeface="Arial"/>
                <a:cs typeface="Arial"/>
                <a:sym typeface="Arial"/>
              </a:rPr>
              <a:t> das?</a:t>
            </a:r>
            <a:endParaRPr dirty="0"/>
          </a:p>
          <a:p>
            <a:pPr marL="0" marR="0" lvl="0" indent="0" algn="l" rtl="0">
              <a:lnSpc>
                <a:spcPct val="90000"/>
              </a:lnSpc>
              <a:spcBef>
                <a:spcPts val="0"/>
              </a:spcBef>
              <a:spcAft>
                <a:spcPts val="0"/>
              </a:spcAft>
              <a:buClr>
                <a:srgbClr val="FEFF83"/>
              </a:buClr>
              <a:buSzPts val="1200"/>
              <a:buFont typeface="Noto Sans Symbols"/>
              <a:buNone/>
            </a:pPr>
            <a:r>
              <a:rPr lang="en-US" sz="1200" b="0" i="0" u="none" strike="noStrike" cap="none" dirty="0">
                <a:solidFill>
                  <a:srgbClr val="FEFF83"/>
                </a:solidFill>
                <a:latin typeface="Arial"/>
                <a:ea typeface="Arial"/>
                <a:cs typeface="Arial"/>
                <a:sym typeface="Arial"/>
              </a:rPr>
              <a:t>1) </a:t>
            </a:r>
            <a:r>
              <a:rPr lang="en-US" sz="1200" b="0" i="0" u="none" strike="noStrike" cap="none" dirty="0" err="1">
                <a:solidFill>
                  <a:srgbClr val="FEFF83"/>
                </a:solidFill>
                <a:latin typeface="Arial"/>
                <a:ea typeface="Arial"/>
                <a:cs typeface="Arial"/>
                <a:sym typeface="Arial"/>
              </a:rPr>
              <a:t>Welche</a:t>
            </a:r>
            <a:r>
              <a:rPr lang="en-US" sz="1200" b="0" i="0" u="none" strike="noStrike" cap="none" dirty="0">
                <a:solidFill>
                  <a:srgbClr val="FEFF83"/>
                </a:solidFill>
                <a:latin typeface="Arial"/>
                <a:ea typeface="Arial"/>
                <a:cs typeface="Arial"/>
                <a:sym typeface="Arial"/>
              </a:rPr>
              <a:t> Rolle </a:t>
            </a:r>
            <a:r>
              <a:rPr lang="en-US" sz="1200" b="0" i="0" u="none" strike="noStrike" cap="none" dirty="0" err="1">
                <a:solidFill>
                  <a:srgbClr val="FEFF83"/>
                </a:solidFill>
                <a:latin typeface="Arial"/>
                <a:ea typeface="Arial"/>
                <a:cs typeface="Arial"/>
                <a:sym typeface="Arial"/>
              </a:rPr>
              <a:t>spielt</a:t>
            </a:r>
            <a:r>
              <a:rPr lang="en-US" sz="1200" b="0" i="0" u="none" strike="noStrike" cap="none" dirty="0">
                <a:solidFill>
                  <a:srgbClr val="FEFF83"/>
                </a:solidFill>
                <a:latin typeface="Arial"/>
                <a:ea typeface="Arial"/>
                <a:cs typeface="Arial"/>
                <a:sym typeface="Arial"/>
              </a:rPr>
              <a:t> die PPV </a:t>
            </a:r>
            <a:r>
              <a:rPr lang="en-US" sz="1200" b="0" i="0" u="none" strike="noStrike" cap="none" dirty="0" err="1">
                <a:solidFill>
                  <a:srgbClr val="FEFF83"/>
                </a:solidFill>
                <a:latin typeface="Arial"/>
                <a:ea typeface="Arial"/>
                <a:cs typeface="Arial"/>
                <a:sym typeface="Arial"/>
              </a:rPr>
              <a:t>im</a:t>
            </a:r>
            <a:r>
              <a:rPr lang="en-US" sz="1200" b="0" i="0" u="none" strike="noStrike" cap="none" dirty="0">
                <a:solidFill>
                  <a:srgbClr val="FEFF83"/>
                </a:solidFill>
                <a:latin typeface="Arial"/>
                <a:ea typeface="Arial"/>
                <a:cs typeface="Arial"/>
                <a:sym typeface="Arial"/>
              </a:rPr>
              <a:t> </a:t>
            </a:r>
            <a:r>
              <a:rPr lang="en-US" sz="1200" b="0" i="0" u="none" strike="noStrike" cap="none" dirty="0" err="1">
                <a:solidFill>
                  <a:srgbClr val="FEFF83"/>
                </a:solidFill>
                <a:latin typeface="Arial"/>
                <a:ea typeface="Arial"/>
                <a:cs typeface="Arial"/>
                <a:sym typeface="Arial"/>
              </a:rPr>
              <a:t>Vergleich</a:t>
            </a:r>
            <a:r>
              <a:rPr lang="en-US" sz="1200" b="0" i="0" u="none" strike="noStrike" cap="none" dirty="0">
                <a:solidFill>
                  <a:srgbClr val="FEFF83"/>
                </a:solidFill>
                <a:latin typeface="Arial"/>
                <a:ea typeface="Arial"/>
                <a:cs typeface="Arial"/>
                <a:sym typeface="Arial"/>
              </a:rPr>
              <a:t> </a:t>
            </a:r>
            <a:r>
              <a:rPr lang="en-US" sz="1200" b="0" i="0" u="none" strike="noStrike" cap="none" dirty="0" err="1">
                <a:solidFill>
                  <a:srgbClr val="FEFF83"/>
                </a:solidFill>
                <a:latin typeface="Arial"/>
                <a:ea typeface="Arial"/>
                <a:cs typeface="Arial"/>
                <a:sym typeface="Arial"/>
              </a:rPr>
              <a:t>zur</a:t>
            </a:r>
            <a:r>
              <a:rPr lang="en-US" sz="1200" b="0" i="0" u="none" strike="noStrike" cap="none" dirty="0">
                <a:solidFill>
                  <a:srgbClr val="FEFF83"/>
                </a:solidFill>
                <a:latin typeface="Arial"/>
                <a:ea typeface="Arial"/>
                <a:cs typeface="Arial"/>
                <a:sym typeface="Arial"/>
              </a:rPr>
              <a:t> </a:t>
            </a:r>
            <a:r>
              <a:rPr lang="en-US" sz="1200" b="0" i="0" u="none" strike="noStrike" cap="none" dirty="0" err="1">
                <a:solidFill>
                  <a:srgbClr val="FEFF83"/>
                </a:solidFill>
                <a:latin typeface="Arial"/>
                <a:ea typeface="Arial"/>
                <a:cs typeface="Arial"/>
                <a:sym typeface="Arial"/>
              </a:rPr>
              <a:t>intravitrealen</a:t>
            </a:r>
            <a:r>
              <a:rPr lang="en-US" sz="1200" b="0" i="0" u="none" strike="noStrike" cap="none" dirty="0">
                <a:solidFill>
                  <a:srgbClr val="FEFF83"/>
                </a:solidFill>
                <a:latin typeface="Arial"/>
                <a:ea typeface="Arial"/>
                <a:cs typeface="Arial"/>
                <a:sym typeface="Arial"/>
              </a:rPr>
              <a:t> </a:t>
            </a:r>
            <a:r>
              <a:rPr lang="en-US" sz="1200" b="0" i="0" u="none" strike="noStrike" cap="none" dirty="0" err="1">
                <a:solidFill>
                  <a:srgbClr val="FEFF83"/>
                </a:solidFill>
                <a:latin typeface="Arial"/>
                <a:ea typeface="Arial"/>
                <a:cs typeface="Arial"/>
                <a:sym typeface="Arial"/>
              </a:rPr>
              <a:t>Antibiotika-Injektion</a:t>
            </a:r>
            <a:r>
              <a:rPr lang="en-US" sz="1200" b="0" i="0" u="none" strike="noStrike" cap="none" dirty="0">
                <a:solidFill>
                  <a:srgbClr val="FEFF83"/>
                </a:solidFill>
                <a:latin typeface="Arial"/>
                <a:ea typeface="Arial"/>
                <a:cs typeface="Arial"/>
                <a:sym typeface="Arial"/>
              </a:rPr>
              <a:t>?</a:t>
            </a:r>
            <a:endParaRPr dirty="0"/>
          </a:p>
          <a:p>
            <a:pPr marL="0" marR="0" lvl="0" indent="0" algn="l" rtl="0">
              <a:lnSpc>
                <a:spcPct val="90000"/>
              </a:lnSpc>
              <a:spcBef>
                <a:spcPts val="0"/>
              </a:spcBef>
              <a:spcAft>
                <a:spcPts val="0"/>
              </a:spcAft>
              <a:buClr>
                <a:srgbClr val="FEFF83"/>
              </a:buClr>
              <a:buSzPts val="1200"/>
              <a:buFont typeface="Noto Sans Symbols"/>
              <a:buNone/>
            </a:pPr>
            <a:r>
              <a:rPr lang="en-US" sz="1200" b="0" i="0" u="none" strike="noStrike" cap="none" dirty="0">
                <a:solidFill>
                  <a:srgbClr val="FEFF83"/>
                </a:solidFill>
                <a:latin typeface="Arial"/>
                <a:ea typeface="Arial"/>
                <a:cs typeface="Arial"/>
                <a:sym typeface="Arial"/>
              </a:rPr>
              <a:t>2) Wie </a:t>
            </a:r>
            <a:r>
              <a:rPr lang="en-US" sz="1200" b="0" i="0" u="none" strike="noStrike" cap="none" dirty="0" err="1">
                <a:solidFill>
                  <a:srgbClr val="FEFF83"/>
                </a:solidFill>
                <a:latin typeface="Arial"/>
                <a:ea typeface="Arial"/>
                <a:cs typeface="Arial"/>
                <a:sym typeface="Arial"/>
              </a:rPr>
              <a:t>wirksam</a:t>
            </a:r>
            <a:r>
              <a:rPr lang="en-US" sz="1200" b="0" i="0" u="none" strike="noStrike" cap="none" dirty="0">
                <a:solidFill>
                  <a:srgbClr val="FEFF83"/>
                </a:solidFill>
                <a:latin typeface="Arial"/>
                <a:ea typeface="Arial"/>
                <a:cs typeface="Arial"/>
                <a:sym typeface="Arial"/>
              </a:rPr>
              <a:t> </a:t>
            </a:r>
            <a:r>
              <a:rPr lang="en-US" sz="1200" b="0" i="0" u="none" strike="noStrike" cap="none" dirty="0" err="1">
                <a:solidFill>
                  <a:srgbClr val="FEFF83"/>
                </a:solidFill>
                <a:latin typeface="Arial"/>
                <a:ea typeface="Arial"/>
                <a:cs typeface="Arial"/>
                <a:sym typeface="Arial"/>
              </a:rPr>
              <a:t>sind</a:t>
            </a:r>
            <a:r>
              <a:rPr lang="en-US" sz="1200" b="0" i="0" u="none" strike="noStrike" cap="none" dirty="0">
                <a:solidFill>
                  <a:srgbClr val="FEFF83"/>
                </a:solidFill>
                <a:latin typeface="Arial"/>
                <a:ea typeface="Arial"/>
                <a:cs typeface="Arial"/>
                <a:sym typeface="Arial"/>
              </a:rPr>
              <a:t> </a:t>
            </a:r>
            <a:r>
              <a:rPr lang="en-US" sz="1200" b="0" i="1" u="none" strike="noStrike" cap="none" dirty="0" err="1">
                <a:solidFill>
                  <a:srgbClr val="FEFF83"/>
                </a:solidFill>
                <a:latin typeface="Arial"/>
                <a:ea typeface="Arial"/>
                <a:cs typeface="Arial"/>
                <a:sym typeface="Arial"/>
              </a:rPr>
              <a:t>systemische</a:t>
            </a:r>
            <a:r>
              <a:rPr lang="en-US" sz="1200" b="0" i="1" u="none" strike="noStrike" cap="none" dirty="0">
                <a:solidFill>
                  <a:srgbClr val="FEFF83"/>
                </a:solidFill>
                <a:latin typeface="Arial"/>
                <a:ea typeface="Arial"/>
                <a:cs typeface="Arial"/>
                <a:sym typeface="Arial"/>
              </a:rPr>
              <a:t> </a:t>
            </a:r>
            <a:r>
              <a:rPr lang="en-US" sz="1200" b="0" i="0" u="none" strike="noStrike" cap="none" dirty="0" err="1">
                <a:solidFill>
                  <a:srgbClr val="FEFF83"/>
                </a:solidFill>
                <a:latin typeface="Arial"/>
                <a:ea typeface="Arial"/>
                <a:cs typeface="Arial"/>
                <a:sym typeface="Arial"/>
              </a:rPr>
              <a:t>Antibiotika</a:t>
            </a:r>
            <a:r>
              <a:rPr lang="en-US" sz="1200" b="0" i="0" u="none" strike="noStrike" cap="none" dirty="0">
                <a:solidFill>
                  <a:srgbClr val="FEFF83"/>
                </a:solidFill>
                <a:latin typeface="Arial"/>
                <a:ea typeface="Arial"/>
                <a:cs typeface="Arial"/>
                <a:sym typeface="Arial"/>
              </a:rPr>
              <a:t>?</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53" name="Google Shape;453;p21"/>
          <p:cNvSpPr/>
          <p:nvPr/>
        </p:nvSpPr>
        <p:spPr>
          <a:xfrm>
            <a:off x="5715000" y="2057400"/>
            <a:ext cx="20574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456" name="Google Shape;456;p2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457" name="Google Shape;457;p21"/>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solidFill>
                  <a:srgbClr val="BFBFBF"/>
                </a:solidFill>
              </a:rPr>
              <a:t>Infektion</a:t>
            </a:r>
            <a:r>
              <a:rPr lang="en-US" sz="1200" b="1" dirty="0">
                <a:solidFill>
                  <a:srgbClr val="BFBFBF"/>
                </a:solidFill>
              </a:rPr>
              <a:t> </a:t>
            </a:r>
            <a:r>
              <a:rPr lang="en-US" sz="1200" b="1" dirty="0" err="1">
                <a:solidFill>
                  <a:srgbClr val="BFBFBF"/>
                </a:solidFill>
              </a:rPr>
              <a:t>nach</a:t>
            </a:r>
            <a:r>
              <a:rPr lang="en-US" sz="1200" b="1" dirty="0">
                <a:solidFill>
                  <a:srgbClr val="BFBFBF"/>
                </a:solidFill>
              </a:rPr>
              <a:t> </a:t>
            </a:r>
            <a:r>
              <a:rPr lang="en-US" sz="1200" b="1" dirty="0" err="1">
                <a:solidFill>
                  <a:srgbClr val="BFBFBF"/>
                </a:solidFill>
              </a:rPr>
              <a:t>einer</a:t>
            </a:r>
            <a:r>
              <a:rPr lang="en-US" sz="1200" b="1" dirty="0">
                <a:solidFill>
                  <a:srgbClr val="BFBFBF"/>
                </a:solidFill>
              </a:rPr>
              <a:t> </a:t>
            </a:r>
            <a:r>
              <a:rPr lang="en-US" sz="1200" b="1" dirty="0" err="1">
                <a:solidFill>
                  <a:srgbClr val="BFBFBF"/>
                </a:solidFill>
              </a:rPr>
              <a:t>Filteroperation</a:t>
            </a:r>
            <a:endParaRPr dirty="0"/>
          </a:p>
          <a:p>
            <a:pPr marL="692150" lvl="1" indent="-347663" algn="l" rtl="0">
              <a:spcBef>
                <a:spcPts val="240"/>
              </a:spcBef>
              <a:spcAft>
                <a:spcPts val="0"/>
              </a:spcAft>
              <a:buSzPts val="840"/>
              <a:buChar char="●"/>
            </a:pPr>
            <a:r>
              <a:rPr lang="en-US" sz="1200" dirty="0">
                <a:solidFill>
                  <a:srgbClr val="BFBFBF"/>
                </a:solidFill>
              </a:rPr>
              <a:t>Kann Tage bis Jahre </a:t>
            </a:r>
            <a:r>
              <a:rPr lang="en-US" sz="1200" dirty="0" err="1">
                <a:solidFill>
                  <a:srgbClr val="BFBFBF"/>
                </a:solidFill>
              </a:rPr>
              <a:t>nach</a:t>
            </a:r>
            <a:r>
              <a:rPr lang="en-US" sz="1200" dirty="0">
                <a:solidFill>
                  <a:srgbClr val="BFBFBF"/>
                </a:solidFill>
              </a:rPr>
              <a:t> der Operation </a:t>
            </a:r>
            <a:r>
              <a:rPr lang="en-US" sz="1200" dirty="0" err="1">
                <a:solidFill>
                  <a:srgbClr val="BFBFBF"/>
                </a:solidFill>
              </a:rPr>
              <a:t>auftreten</a:t>
            </a:r>
            <a:endParaRPr dirty="0"/>
          </a:p>
          <a:p>
            <a:pPr marL="692150" lvl="1" indent="-347663" algn="l" rtl="0">
              <a:spcBef>
                <a:spcPts val="240"/>
              </a:spcBef>
              <a:spcAft>
                <a:spcPts val="0"/>
              </a:spcAft>
              <a:buSzPts val="840"/>
              <a:buChar char="●"/>
            </a:pPr>
            <a:r>
              <a:rPr lang="en-US" sz="1200" dirty="0" err="1">
                <a:solidFill>
                  <a:srgbClr val="BFBFBF"/>
                </a:solidFill>
              </a:rPr>
              <a:t>Erreger</a:t>
            </a:r>
            <a:r>
              <a:rPr lang="en-US" sz="1200" dirty="0">
                <a:solidFill>
                  <a:srgbClr val="BFBFBF"/>
                </a:solidFill>
              </a:rPr>
              <a:t>: </a:t>
            </a:r>
            <a:r>
              <a:rPr lang="en-US" sz="1200" i="1" dirty="0" err="1">
                <a:solidFill>
                  <a:srgbClr val="BFBFBF"/>
                </a:solidFill>
              </a:rPr>
              <a:t>Streptokokken</a:t>
            </a:r>
            <a:r>
              <a:rPr lang="en-US" sz="1200" dirty="0">
                <a:solidFill>
                  <a:srgbClr val="BFBFBF"/>
                </a:solidFill>
              </a:rPr>
              <a:t>, </a:t>
            </a:r>
            <a:r>
              <a:rPr lang="en-US" sz="1200" i="1" dirty="0" err="1">
                <a:solidFill>
                  <a:srgbClr val="BFBFBF"/>
                </a:solidFill>
              </a:rPr>
              <a:t>Haemophilus</a:t>
            </a:r>
            <a:r>
              <a:rPr lang="en-US" sz="1200" dirty="0" err="1">
                <a:solidFill>
                  <a:srgbClr val="BFBFBF"/>
                </a:solidFill>
              </a:rPr>
              <a:t>-Arten</a:t>
            </a:r>
            <a:r>
              <a:rPr lang="en-US" sz="1200" dirty="0">
                <a:solidFill>
                  <a:srgbClr val="BFBFBF"/>
                </a:solidFill>
              </a:rPr>
              <a:t>, </a:t>
            </a:r>
            <a:r>
              <a:rPr lang="en-US" sz="1200" dirty="0" err="1">
                <a:solidFill>
                  <a:srgbClr val="BFBFBF"/>
                </a:solidFill>
              </a:rPr>
              <a:t>grampositive</a:t>
            </a:r>
            <a:r>
              <a:rPr lang="en-US" sz="1200" dirty="0">
                <a:solidFill>
                  <a:srgbClr val="BFBFBF"/>
                </a:solidFill>
              </a:rPr>
              <a:t> </a:t>
            </a:r>
            <a:r>
              <a:rPr lang="en-US" sz="1200" dirty="0" err="1">
                <a:solidFill>
                  <a:srgbClr val="BFBFBF"/>
                </a:solidFill>
              </a:rPr>
              <a:t>Bakterien</a:t>
            </a:r>
            <a:endParaRPr dirty="0"/>
          </a:p>
          <a:p>
            <a:pPr marL="692150" lvl="1" indent="-347663" algn="l" rtl="0">
              <a:spcBef>
                <a:spcPts val="240"/>
              </a:spcBef>
              <a:spcAft>
                <a:spcPts val="0"/>
              </a:spcAft>
              <a:buSzPts val="840"/>
              <a:buChar char="●"/>
            </a:pPr>
            <a:r>
              <a:rPr lang="en-US" sz="1200" dirty="0">
                <a:solidFill>
                  <a:srgbClr val="BFBFBF"/>
                </a:solidFill>
              </a:rPr>
              <a:t>Zwei </a:t>
            </a:r>
            <a:r>
              <a:rPr lang="en-US" sz="1200" dirty="0" err="1">
                <a:solidFill>
                  <a:srgbClr val="BFBFBF"/>
                </a:solidFill>
              </a:rPr>
              <a:t>klinische</a:t>
            </a:r>
            <a:r>
              <a:rPr lang="en-US" sz="1200" dirty="0">
                <a:solidFill>
                  <a:srgbClr val="BFBFBF"/>
                </a:solidFill>
              </a:rPr>
              <a:t> </a:t>
            </a:r>
            <a:r>
              <a:rPr lang="en-US" sz="1200" dirty="0" err="1">
                <a:solidFill>
                  <a:srgbClr val="BFBFBF"/>
                </a:solidFill>
              </a:rPr>
              <a:t>Entitäten</a:t>
            </a:r>
            <a:r>
              <a:rPr lang="en-US" sz="1200" dirty="0">
                <a:solidFill>
                  <a:srgbClr val="BFBFBF"/>
                </a:solidFill>
              </a:rPr>
              <a:t>:</a:t>
            </a:r>
            <a:endParaRPr dirty="0"/>
          </a:p>
          <a:p>
            <a:pPr marL="987425" lvl="2" indent="-293688" algn="l" rtl="0">
              <a:spcBef>
                <a:spcPts val="240"/>
              </a:spcBef>
              <a:spcAft>
                <a:spcPts val="0"/>
              </a:spcAft>
              <a:buSzPts val="840"/>
              <a:buChar char="●"/>
            </a:pPr>
            <a:r>
              <a:rPr lang="en-US" sz="1200" i="1" dirty="0" err="1">
                <a:solidFill>
                  <a:srgbClr val="BFBFBF"/>
                </a:solidFill>
              </a:rPr>
              <a:t>Blebitis</a:t>
            </a:r>
            <a:r>
              <a:rPr lang="en-US" sz="1200" dirty="0">
                <a:solidFill>
                  <a:srgbClr val="BFBFBF"/>
                </a:solidFill>
              </a:rPr>
              <a:t>: </a:t>
            </a:r>
            <a:r>
              <a:rPr lang="en-US" sz="1200" dirty="0" err="1">
                <a:solidFill>
                  <a:srgbClr val="BFBFBF"/>
                </a:solidFill>
              </a:rPr>
              <a:t>Infizierter</a:t>
            </a:r>
            <a:r>
              <a:rPr lang="en-US" sz="1200" dirty="0">
                <a:solidFill>
                  <a:srgbClr val="BFBFBF"/>
                </a:solidFill>
              </a:rPr>
              <a:t> Bleb </a:t>
            </a:r>
            <a:r>
              <a:rPr lang="en-US" sz="1200" dirty="0" err="1">
                <a:solidFill>
                  <a:srgbClr val="BFBFBF"/>
                </a:solidFill>
              </a:rPr>
              <a:t>ohne</a:t>
            </a:r>
            <a:r>
              <a:rPr lang="en-US" sz="1200" dirty="0">
                <a:solidFill>
                  <a:srgbClr val="BFBFBF"/>
                </a:solidFill>
              </a:rPr>
              <a:t> </a:t>
            </a:r>
            <a:r>
              <a:rPr lang="en-US" sz="1200" dirty="0" err="1">
                <a:solidFill>
                  <a:srgbClr val="BFBFBF"/>
                </a:solidFill>
              </a:rPr>
              <a:t>Beteiligung</a:t>
            </a:r>
            <a:r>
              <a:rPr lang="en-US" sz="1200" dirty="0">
                <a:solidFill>
                  <a:srgbClr val="BFBFBF"/>
                </a:solidFill>
              </a:rPr>
              <a:t> der </a:t>
            </a:r>
            <a:r>
              <a:rPr lang="en-US" sz="1200" dirty="0" err="1">
                <a:solidFill>
                  <a:srgbClr val="BFBFBF"/>
                </a:solidFill>
              </a:rPr>
              <a:t>Vorderkammer</a:t>
            </a:r>
            <a:r>
              <a:rPr lang="en-US" sz="1200" dirty="0">
                <a:solidFill>
                  <a:srgbClr val="BFBFBF"/>
                </a:solidFill>
              </a:rPr>
              <a:t> </a:t>
            </a:r>
            <a:r>
              <a:rPr lang="en-US" sz="1200" dirty="0" err="1">
                <a:solidFill>
                  <a:srgbClr val="BFBFBF"/>
                </a:solidFill>
              </a:rPr>
              <a:t>oder</a:t>
            </a:r>
            <a:r>
              <a:rPr lang="en-US" sz="1200" dirty="0">
                <a:solidFill>
                  <a:srgbClr val="BFBFBF"/>
                </a:solidFill>
              </a:rPr>
              <a:t> des </a:t>
            </a:r>
            <a:r>
              <a:rPr lang="en-US" sz="1200" dirty="0" err="1">
                <a:solidFill>
                  <a:srgbClr val="BFBFBF"/>
                </a:solidFill>
              </a:rPr>
              <a:t>Glaskörpers</a:t>
            </a:r>
            <a:endParaRPr dirty="0"/>
          </a:p>
          <a:p>
            <a:pPr marL="987425" lvl="2" indent="-293688" algn="l" rtl="0">
              <a:spcBef>
                <a:spcPts val="240"/>
              </a:spcBef>
              <a:spcAft>
                <a:spcPts val="0"/>
              </a:spcAft>
              <a:buSzPts val="840"/>
              <a:buChar char="●"/>
            </a:pPr>
            <a:r>
              <a:rPr lang="en-US" sz="1200" i="1" dirty="0" err="1">
                <a:solidFill>
                  <a:srgbClr val="BFBFBF"/>
                </a:solidFill>
              </a:rPr>
              <a:t>Sickerkissen-assoziierte</a:t>
            </a:r>
            <a:r>
              <a:rPr lang="en-US" sz="1200" i="1" dirty="0">
                <a:solidFill>
                  <a:srgbClr val="BFBFBF"/>
                </a:solidFill>
              </a:rPr>
              <a:t> Endophthalmitis</a:t>
            </a:r>
            <a:r>
              <a:rPr lang="en-US" sz="1200" dirty="0">
                <a:solidFill>
                  <a:srgbClr val="BFBFBF"/>
                </a:solidFill>
              </a:rPr>
              <a:t>: Bild </a:t>
            </a:r>
            <a:r>
              <a:rPr lang="en-US" sz="1200" dirty="0" err="1">
                <a:solidFill>
                  <a:srgbClr val="BFBFBF"/>
                </a:solidFill>
              </a:rPr>
              <a:t>einer</a:t>
            </a:r>
            <a:r>
              <a:rPr lang="en-US" sz="1200" dirty="0">
                <a:solidFill>
                  <a:srgbClr val="BFBFBF"/>
                </a:solidFill>
              </a:rPr>
              <a:t> </a:t>
            </a:r>
            <a:r>
              <a:rPr lang="en-US" sz="1200" dirty="0" err="1">
                <a:solidFill>
                  <a:srgbClr val="BFBFBF"/>
                </a:solidFill>
              </a:rPr>
              <a:t>akuten</a:t>
            </a:r>
            <a:r>
              <a:rPr lang="en-US" sz="1200" dirty="0">
                <a:solidFill>
                  <a:srgbClr val="BFBFBF"/>
                </a:solidFill>
              </a:rPr>
              <a:t> Endophthalmitis + </a:t>
            </a:r>
            <a:r>
              <a:rPr lang="en-US" sz="1200" dirty="0" err="1">
                <a:solidFill>
                  <a:srgbClr val="BFBFBF"/>
                </a:solidFill>
              </a:rPr>
              <a:t>eitriger</a:t>
            </a:r>
            <a:r>
              <a:rPr lang="en-US" sz="1200" dirty="0">
                <a:solidFill>
                  <a:srgbClr val="BFBFBF"/>
                </a:solidFill>
              </a:rPr>
              <a:t> Bleb</a:t>
            </a:r>
            <a:endParaRPr dirty="0"/>
          </a:p>
          <a:p>
            <a:pPr marL="692150" lvl="1" indent="-347663" algn="l" rtl="0">
              <a:spcBef>
                <a:spcPts val="240"/>
              </a:spcBef>
              <a:spcAft>
                <a:spcPts val="0"/>
              </a:spcAft>
              <a:buSzPts val="840"/>
              <a:buChar char="●"/>
            </a:pPr>
            <a:r>
              <a:rPr lang="en-US" sz="1200" dirty="0" err="1">
                <a:solidFill>
                  <a:srgbClr val="BFBFBF"/>
                </a:solidFill>
              </a:rPr>
              <a:t>Behandlung</a:t>
            </a:r>
            <a:r>
              <a:rPr lang="en-US" sz="1200" dirty="0">
                <a:solidFill>
                  <a:srgbClr val="BFBFBF"/>
                </a:solidFill>
              </a:rPr>
              <a:t>:</a:t>
            </a:r>
            <a:endParaRPr dirty="0"/>
          </a:p>
          <a:p>
            <a:pPr marL="987425" lvl="2" indent="-293688" algn="l" rtl="0">
              <a:spcBef>
                <a:spcPts val="240"/>
              </a:spcBef>
              <a:spcAft>
                <a:spcPts val="0"/>
              </a:spcAft>
              <a:buSzPts val="840"/>
              <a:buChar char="●"/>
            </a:pPr>
            <a:r>
              <a:rPr lang="en-US" sz="1200" dirty="0" err="1">
                <a:solidFill>
                  <a:srgbClr val="BFBFBF"/>
                </a:solidFill>
              </a:rPr>
              <a:t>Blebitis</a:t>
            </a:r>
            <a:r>
              <a:rPr lang="en-US" sz="1200" dirty="0">
                <a:solidFill>
                  <a:srgbClr val="BFBFBF"/>
                </a:solidFill>
              </a:rPr>
              <a:t>: </a:t>
            </a:r>
            <a:r>
              <a:rPr lang="en-US" sz="1200" dirty="0" err="1">
                <a:solidFill>
                  <a:srgbClr val="BFBFBF"/>
                </a:solidFill>
              </a:rPr>
              <a:t>Topische</a:t>
            </a:r>
            <a:r>
              <a:rPr lang="en-US" sz="1200" dirty="0">
                <a:solidFill>
                  <a:srgbClr val="BFBFBF"/>
                </a:solidFill>
              </a:rPr>
              <a:t> und </a:t>
            </a:r>
            <a:r>
              <a:rPr lang="en-US" sz="1200" dirty="0" err="1">
                <a:solidFill>
                  <a:srgbClr val="BFBFBF"/>
                </a:solidFill>
              </a:rPr>
              <a:t>subkonjunktivale</a:t>
            </a:r>
            <a:r>
              <a:rPr lang="en-US" sz="1200" dirty="0">
                <a:solidFill>
                  <a:srgbClr val="BFBFBF"/>
                </a:solidFill>
              </a:rPr>
              <a:t> </a:t>
            </a:r>
            <a:r>
              <a:rPr lang="en-US" sz="1200" dirty="0" err="1">
                <a:solidFill>
                  <a:srgbClr val="BFBFBF"/>
                </a:solidFill>
              </a:rPr>
              <a:t>Antibiotika</a:t>
            </a:r>
            <a:endParaRPr dirty="0"/>
          </a:p>
          <a:p>
            <a:pPr marL="987425" lvl="2" indent="-293688" algn="l" rtl="0">
              <a:spcBef>
                <a:spcPts val="240"/>
              </a:spcBef>
              <a:spcAft>
                <a:spcPts val="0"/>
              </a:spcAft>
              <a:buSzPts val="840"/>
              <a:buChar char="●"/>
            </a:pPr>
            <a:r>
              <a:rPr lang="en-US" sz="1200" dirty="0" err="1">
                <a:solidFill>
                  <a:srgbClr val="BFBFBF"/>
                </a:solidFill>
              </a:rPr>
              <a:t>Sickerkissen-assoziierte</a:t>
            </a:r>
            <a:r>
              <a:rPr lang="en-US" sz="1200" dirty="0">
                <a:solidFill>
                  <a:srgbClr val="BFBFBF"/>
                </a:solidFill>
              </a:rPr>
              <a:t> Endophthalmitis: </a:t>
            </a:r>
            <a:r>
              <a:rPr lang="en-US" sz="1200" dirty="0" err="1">
                <a:solidFill>
                  <a:srgbClr val="BFBFBF"/>
                </a:solidFill>
              </a:rPr>
              <a:t>Intravitreale</a:t>
            </a:r>
            <a:r>
              <a:rPr lang="en-US" sz="1200" dirty="0">
                <a:solidFill>
                  <a:srgbClr val="BFBFBF"/>
                </a:solidFill>
              </a:rPr>
              <a:t> </a:t>
            </a:r>
            <a:r>
              <a:rPr lang="en-US" sz="1200" dirty="0" err="1">
                <a:solidFill>
                  <a:srgbClr val="BFBFBF"/>
                </a:solidFill>
              </a:rPr>
              <a:t>Antibiotika</a:t>
            </a:r>
            <a:r>
              <a:rPr lang="en-US" sz="1200" dirty="0">
                <a:solidFill>
                  <a:srgbClr val="BFBFBF"/>
                </a:solidFill>
              </a:rPr>
              <a:t> +/- PPV</a:t>
            </a:r>
            <a:endParaRPr dirty="0"/>
          </a:p>
          <a:p>
            <a:pPr marL="1281113" lvl="3" indent="-292100" algn="l" rtl="0">
              <a:spcBef>
                <a:spcPts val="240"/>
              </a:spcBef>
              <a:spcAft>
                <a:spcPts val="0"/>
              </a:spcAft>
              <a:buSzPts val="900"/>
              <a:buChar char="▪"/>
            </a:pPr>
            <a:r>
              <a:rPr lang="en-US" sz="1200" dirty="0">
                <a:solidFill>
                  <a:srgbClr val="BFBFBF"/>
                </a:solidFill>
              </a:rPr>
              <a:t>Die </a:t>
            </a:r>
            <a:r>
              <a:rPr lang="en-US" sz="1200" dirty="0" err="1">
                <a:solidFill>
                  <a:srgbClr val="BFBFBF"/>
                </a:solidFill>
              </a:rPr>
              <a:t>endgültige</a:t>
            </a:r>
            <a:r>
              <a:rPr lang="en-US" sz="1200" dirty="0">
                <a:solidFill>
                  <a:srgbClr val="BFBFBF"/>
                </a:solidFill>
              </a:rPr>
              <a:t> </a:t>
            </a:r>
            <a:r>
              <a:rPr lang="en-US" sz="1200" dirty="0" err="1">
                <a:solidFill>
                  <a:srgbClr val="BFBFBF"/>
                </a:solidFill>
              </a:rPr>
              <a:t>Sehschärfe</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bei</a:t>
            </a:r>
            <a:r>
              <a:rPr lang="en-US" sz="1200" dirty="0">
                <a:solidFill>
                  <a:srgbClr val="BFBFBF"/>
                </a:solidFill>
              </a:rPr>
              <a:t> </a:t>
            </a:r>
            <a:r>
              <a:rPr lang="en-US" sz="1200" dirty="0" err="1">
                <a:solidFill>
                  <a:srgbClr val="BFBFBF"/>
                </a:solidFill>
              </a:rPr>
              <a:t>akuter</a:t>
            </a:r>
            <a:r>
              <a:rPr lang="en-US" sz="1200" dirty="0">
                <a:solidFill>
                  <a:srgbClr val="BFBFBF"/>
                </a:solidFill>
              </a:rPr>
              <a:t> </a:t>
            </a:r>
            <a:r>
              <a:rPr lang="en-US" sz="1200" dirty="0" err="1">
                <a:solidFill>
                  <a:srgbClr val="BFBFBF"/>
                </a:solidFill>
              </a:rPr>
              <a:t>postoperativer</a:t>
            </a:r>
            <a:r>
              <a:rPr lang="en-US" sz="1200" dirty="0">
                <a:solidFill>
                  <a:srgbClr val="BFBFBF"/>
                </a:solidFill>
              </a:rPr>
              <a:t> Endophthalmitis </a:t>
            </a:r>
            <a:r>
              <a:rPr lang="en-US" sz="1200" dirty="0" err="1">
                <a:solidFill>
                  <a:srgbClr val="BFBFBF"/>
                </a:solidFill>
              </a:rPr>
              <a:t>nach</a:t>
            </a:r>
            <a:r>
              <a:rPr lang="en-US" sz="1200" dirty="0">
                <a:solidFill>
                  <a:srgbClr val="BFBFBF"/>
                </a:solidFill>
              </a:rPr>
              <a:t> </a:t>
            </a:r>
            <a:r>
              <a:rPr lang="en-US" sz="1200" dirty="0" err="1">
                <a:solidFill>
                  <a:srgbClr val="BFBFBF"/>
                </a:solidFill>
              </a:rPr>
              <a:t>Kataraktoperation</a:t>
            </a:r>
            <a:r>
              <a:rPr lang="en-US" sz="1200" dirty="0">
                <a:solidFill>
                  <a:srgbClr val="BFBFBF"/>
                </a:solidFill>
              </a:rPr>
              <a:t> </a:t>
            </a:r>
            <a:r>
              <a:rPr lang="en-US" sz="1200" dirty="0" err="1">
                <a:solidFill>
                  <a:srgbClr val="BFBFBF"/>
                </a:solidFill>
              </a:rPr>
              <a:t>meist</a:t>
            </a:r>
            <a:r>
              <a:rPr lang="en-US" sz="1200" dirty="0">
                <a:solidFill>
                  <a:srgbClr val="BFBFBF"/>
                </a:solidFill>
              </a:rPr>
              <a:t> </a:t>
            </a:r>
            <a:r>
              <a:rPr lang="en-US" sz="1200" dirty="0" err="1">
                <a:solidFill>
                  <a:srgbClr val="BFBFBF"/>
                </a:solidFill>
              </a:rPr>
              <a:t>schlechter</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dirty="0" err="1">
                <a:solidFill>
                  <a:srgbClr val="BFBFBF"/>
                </a:solidFill>
              </a:rPr>
              <a:t>nach</a:t>
            </a:r>
            <a:r>
              <a:rPr lang="en-US" sz="1200" dirty="0">
                <a:solidFill>
                  <a:srgbClr val="BFBFBF"/>
                </a:solidFill>
              </a:rPr>
              <a:t> </a:t>
            </a:r>
            <a:r>
              <a:rPr lang="en-US" sz="1200" dirty="0" err="1">
                <a:solidFill>
                  <a:srgbClr val="BFBFBF"/>
                </a:solidFill>
              </a:rPr>
              <a:t>Therapie</a:t>
            </a:r>
            <a:endParaRPr dirty="0"/>
          </a:p>
        </p:txBody>
      </p:sp>
      <p:sp>
        <p:nvSpPr>
          <p:cNvPr id="458" name="Google Shape;458;p21"/>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21</a:t>
            </a:fld>
            <a:endParaRPr sz="1000" b="0" i="0" u="none" strike="noStrike" cap="none">
              <a:solidFill>
                <a:schemeClr val="dk1"/>
              </a:solidFill>
              <a:latin typeface="Arial"/>
              <a:ea typeface="Arial"/>
              <a:cs typeface="Arial"/>
              <a:sym typeface="Arial"/>
            </a:endParaRPr>
          </a:p>
        </p:txBody>
      </p:sp>
      <p:sp>
        <p:nvSpPr>
          <p:cNvPr id="461" name="Google Shape;461;p21"/>
          <p:cNvSpPr txBox="1"/>
          <p:nvPr/>
        </p:nvSpPr>
        <p:spPr>
          <a:xfrm>
            <a:off x="1012448" y="3836539"/>
            <a:ext cx="5919787" cy="948978"/>
          </a:xfrm>
          <a:prstGeom prst="rect">
            <a:avLst/>
          </a:prstGeom>
          <a:solidFill>
            <a:srgbClr val="92D050"/>
          </a:solidFill>
          <a:ln>
            <a:noFill/>
          </a:ln>
        </p:spPr>
        <p:txBody>
          <a:bodyPr spcFirstLastPara="1" wrap="square" lIns="25400" tIns="12700" rIns="25400" bIns="12700" anchor="t" anchorCtr="0">
            <a:spAutoFit/>
          </a:bodyPr>
          <a:lstStyle/>
          <a:p>
            <a:pPr lvl="0"/>
            <a:r>
              <a:rPr lang="en-US" sz="1200" b="0" i="1" u="none" strike="noStrike" cap="none" dirty="0" err="1">
                <a:solidFill>
                  <a:srgbClr val="7F7F7F"/>
                </a:solidFill>
                <a:latin typeface="Arial"/>
                <a:ea typeface="Arial"/>
                <a:cs typeface="Arial"/>
                <a:sym typeface="Arial"/>
              </a:rPr>
              <a:t>Warum</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führt</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eine</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Sickerkissen-assoziierte</a:t>
            </a:r>
            <a:r>
              <a:rPr lang="en-US" sz="1200" b="0" i="1" u="none" strike="noStrike" cap="none" dirty="0">
                <a:solidFill>
                  <a:srgbClr val="7F7F7F"/>
                </a:solidFill>
                <a:latin typeface="Arial"/>
                <a:ea typeface="Arial"/>
                <a:cs typeface="Arial"/>
                <a:sym typeface="Arial"/>
              </a:rPr>
              <a:t> Endophthalmitis </a:t>
            </a:r>
            <a:r>
              <a:rPr lang="en-US" sz="1200" b="0" i="1" u="none" strike="noStrike" cap="none" dirty="0" err="1">
                <a:solidFill>
                  <a:srgbClr val="7F7F7F"/>
                </a:solidFill>
                <a:latin typeface="Arial"/>
                <a:ea typeface="Arial"/>
                <a:cs typeface="Arial"/>
                <a:sym typeface="Arial"/>
              </a:rPr>
              <a:t>tendenziell</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zu</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einem</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schlechteren</a:t>
            </a:r>
            <a:r>
              <a:rPr lang="en-US" sz="1200" b="0" i="1" u="none" strike="noStrike" cap="none" dirty="0">
                <a:solidFill>
                  <a:srgbClr val="7F7F7F"/>
                </a:solidFill>
                <a:latin typeface="Arial"/>
                <a:ea typeface="Arial"/>
                <a:cs typeface="Arial"/>
                <a:sym typeface="Arial"/>
              </a:rPr>
              <a:t> Sehergebnis </a:t>
            </a:r>
            <a:r>
              <a:rPr lang="en-US" sz="1200" b="0" i="1" u="none" strike="noStrike" cap="none" dirty="0" err="1">
                <a:solidFill>
                  <a:srgbClr val="7F7F7F"/>
                </a:solidFill>
                <a:latin typeface="Arial"/>
                <a:ea typeface="Arial"/>
                <a:cs typeface="Arial"/>
                <a:sym typeface="Arial"/>
              </a:rPr>
              <a:t>als</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eine</a:t>
            </a:r>
            <a:r>
              <a:rPr lang="en-US" sz="1200" b="0" i="1" u="none" strike="noStrike" cap="none" dirty="0">
                <a:solidFill>
                  <a:srgbClr val="7F7F7F"/>
                </a:solidFill>
                <a:latin typeface="Arial"/>
                <a:ea typeface="Arial"/>
                <a:cs typeface="Arial"/>
                <a:sym typeface="Arial"/>
              </a:rPr>
              <a:t> </a:t>
            </a:r>
            <a:r>
              <a:rPr lang="en-US" sz="1200" b="1" i="1" dirty="0" err="1">
                <a:solidFill>
                  <a:schemeClr val="tx1"/>
                </a:solidFill>
              </a:rPr>
              <a:t>akute</a:t>
            </a:r>
            <a:r>
              <a:rPr lang="en-US" sz="1200" b="1" i="1" dirty="0">
                <a:solidFill>
                  <a:schemeClr val="tx1"/>
                </a:solidFill>
              </a:rPr>
              <a:t> Endophthalmitis </a:t>
            </a:r>
            <a:r>
              <a:rPr lang="en-US" sz="1200" b="0" i="1" u="none" strike="noStrike" cap="none" dirty="0" err="1">
                <a:solidFill>
                  <a:srgbClr val="7F7F7F"/>
                </a:solidFill>
                <a:latin typeface="Arial"/>
                <a:ea typeface="Arial"/>
                <a:cs typeface="Arial"/>
                <a:sym typeface="Arial"/>
              </a:rPr>
              <a:t>nach</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Katarakt</a:t>
            </a:r>
            <a:r>
              <a:rPr lang="en-US" sz="1200" b="0" i="1" u="none" strike="noStrike" cap="none" dirty="0">
                <a:solidFill>
                  <a:srgbClr val="7F7F7F"/>
                </a:solidFill>
                <a:latin typeface="Arial"/>
                <a:ea typeface="Arial"/>
                <a:cs typeface="Arial"/>
                <a:sym typeface="Arial"/>
              </a:rPr>
              <a:t>-Operation?</a:t>
            </a:r>
            <a:endParaRPr dirty="0"/>
          </a:p>
          <a:p>
            <a:pPr marL="0" marR="0" lvl="0" indent="0" algn="l" rtl="0">
              <a:spcBef>
                <a:spcPts val="0"/>
              </a:spcBef>
              <a:spcAft>
                <a:spcPts val="0"/>
              </a:spcAft>
              <a:buNone/>
            </a:pPr>
            <a:r>
              <a:rPr lang="en-US" sz="1200" b="0" i="0" u="none" strike="noStrike" cap="none" dirty="0">
                <a:solidFill>
                  <a:srgbClr val="7F7F7F"/>
                </a:solidFill>
                <a:latin typeface="Arial"/>
                <a:ea typeface="Arial"/>
                <a:cs typeface="Arial"/>
                <a:sym typeface="Arial"/>
              </a:rPr>
              <a:t>Da die Keime, die </a:t>
            </a:r>
            <a:r>
              <a:rPr lang="en-US" sz="1200" b="0" i="0" u="none" strike="noStrike" cap="none" dirty="0" err="1">
                <a:solidFill>
                  <a:srgbClr val="7F7F7F"/>
                </a:solidFill>
                <a:latin typeface="Arial"/>
                <a:ea typeface="Arial"/>
                <a:cs typeface="Arial"/>
                <a:sym typeface="Arial"/>
              </a:rPr>
              <a:t>eine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Sickerkissen-assoziierte</a:t>
            </a:r>
            <a:r>
              <a:rPr lang="en-US" sz="1200" b="0" i="0" u="none" strike="noStrike" cap="none" dirty="0">
                <a:solidFill>
                  <a:srgbClr val="7F7F7F"/>
                </a:solidFill>
                <a:latin typeface="Arial"/>
                <a:ea typeface="Arial"/>
                <a:cs typeface="Arial"/>
                <a:sym typeface="Arial"/>
              </a:rPr>
              <a:t> Endophthalmitis </a:t>
            </a:r>
            <a:r>
              <a:rPr lang="en-US" sz="1200" b="0" i="0" u="none" strike="noStrike" cap="none" dirty="0" err="1">
                <a:solidFill>
                  <a:srgbClr val="7F7F7F"/>
                </a:solidFill>
                <a:latin typeface="Arial"/>
                <a:ea typeface="Arial"/>
                <a:cs typeface="Arial"/>
                <a:sym typeface="Arial"/>
              </a:rPr>
              <a:t>verursachen</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virulenter</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sind</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als</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jene</a:t>
            </a:r>
            <a:r>
              <a:rPr lang="en-US" sz="1200" b="0" i="0" u="none" strike="noStrike" cap="none" dirty="0">
                <a:solidFill>
                  <a:srgbClr val="7F7F7F"/>
                </a:solidFill>
                <a:latin typeface="Arial"/>
                <a:ea typeface="Arial"/>
                <a:cs typeface="Arial"/>
                <a:sym typeface="Arial"/>
              </a:rPr>
              <a:t>, die </a:t>
            </a:r>
            <a:r>
              <a:rPr lang="en-US" sz="1200" b="0" i="0" u="none" strike="noStrike" cap="none" dirty="0" err="1">
                <a:solidFill>
                  <a:srgbClr val="7F7F7F"/>
                </a:solidFill>
                <a:latin typeface="Arial"/>
                <a:ea typeface="Arial"/>
                <a:cs typeface="Arial"/>
                <a:sym typeface="Arial"/>
              </a:rPr>
              <a:t>typischerweise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eine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akute</a:t>
            </a:r>
            <a:r>
              <a:rPr lang="en-US" sz="1200" b="0" i="0" u="none" strike="noStrike" cap="none" dirty="0">
                <a:solidFill>
                  <a:srgbClr val="7F7F7F"/>
                </a:solidFill>
                <a:latin typeface="Arial"/>
                <a:ea typeface="Arial"/>
                <a:cs typeface="Arial"/>
                <a:sym typeface="Arial"/>
              </a:rPr>
              <a:t> postoperative Endophthalmitis </a:t>
            </a:r>
            <a:r>
              <a:rPr lang="en-US" sz="1200" b="0" i="0" u="none" strike="noStrike" cap="none" dirty="0" err="1">
                <a:solidFill>
                  <a:srgbClr val="7F7F7F"/>
                </a:solidFill>
                <a:latin typeface="Arial"/>
                <a:ea typeface="Arial"/>
                <a:cs typeface="Arial"/>
                <a:sym typeface="Arial"/>
              </a:rPr>
              <a:t>nach</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Katarakt-Extraktion</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auslösen</a:t>
            </a:r>
            <a:endParaRPr dirty="0"/>
          </a:p>
        </p:txBody>
      </p:sp>
      <p:sp>
        <p:nvSpPr>
          <p:cNvPr id="462" name="Google Shape;462;p21"/>
          <p:cNvSpPr/>
          <p:nvPr/>
        </p:nvSpPr>
        <p:spPr>
          <a:xfrm>
            <a:off x="2438400" y="3962400"/>
            <a:ext cx="31242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63" name="Google Shape;463;p21"/>
          <p:cNvSpPr txBox="1"/>
          <p:nvPr/>
        </p:nvSpPr>
        <p:spPr>
          <a:xfrm>
            <a:off x="167308" y="2137336"/>
            <a:ext cx="8809500" cy="1244700"/>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rgbClr val="0000FF"/>
              </a:buClr>
              <a:buSzPts val="1200"/>
              <a:buFont typeface="Noto Sans Symbols"/>
              <a:buNone/>
            </a:pPr>
            <a:r>
              <a:rPr lang="en-US" sz="1200" b="0" i="1" u="none" strike="noStrike" cap="none" dirty="0">
                <a:solidFill>
                  <a:srgbClr val="0000FF"/>
                </a:solidFill>
                <a:latin typeface="Arial"/>
                <a:ea typeface="Arial"/>
                <a:cs typeface="Arial"/>
                <a:sym typeface="Arial"/>
              </a:rPr>
              <a:t>Apropos </a:t>
            </a:r>
            <a:r>
              <a:rPr lang="en-US" sz="1200" b="0" i="1" u="none" strike="noStrike" cap="none" dirty="0" err="1">
                <a:solidFill>
                  <a:srgbClr val="0000FF"/>
                </a:solidFill>
                <a:latin typeface="Arial"/>
                <a:ea typeface="Arial"/>
                <a:cs typeface="Arial"/>
                <a:sym typeface="Arial"/>
              </a:rPr>
              <a:t>akute</a:t>
            </a:r>
            <a:r>
              <a:rPr lang="en-US" sz="1200" b="0" i="1" u="none" strike="noStrike" cap="none" dirty="0">
                <a:solidFill>
                  <a:srgbClr val="0000FF"/>
                </a:solidFill>
                <a:latin typeface="Arial"/>
                <a:ea typeface="Arial"/>
                <a:cs typeface="Arial"/>
                <a:sym typeface="Arial"/>
              </a:rPr>
              <a:t> Endophthalmitis </a:t>
            </a:r>
            <a:r>
              <a:rPr lang="en-US" sz="1200" b="0" i="1" u="none" strike="noStrike" cap="none" dirty="0" err="1">
                <a:solidFill>
                  <a:srgbClr val="0000FF"/>
                </a:solidFill>
                <a:latin typeface="Arial"/>
                <a:ea typeface="Arial"/>
                <a:cs typeface="Arial"/>
                <a:sym typeface="Arial"/>
              </a:rPr>
              <a:t>nach</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Katarakt</a:t>
            </a:r>
            <a:r>
              <a:rPr lang="en-US" sz="1200" b="0" i="1" u="none" strike="noStrike" cap="none" dirty="0">
                <a:solidFill>
                  <a:srgbClr val="0000FF"/>
                </a:solidFill>
                <a:latin typeface="Arial"/>
                <a:ea typeface="Arial"/>
                <a:cs typeface="Arial"/>
                <a:sym typeface="Arial"/>
              </a:rPr>
              <a:t>-Operation … </a:t>
            </a:r>
            <a:r>
              <a:rPr lang="en-US" sz="1200" b="0" i="1" u="none" strike="noStrike" cap="none" dirty="0" err="1">
                <a:solidFill>
                  <a:srgbClr val="0000FF"/>
                </a:solidFill>
                <a:latin typeface="Arial"/>
                <a:ea typeface="Arial"/>
                <a:cs typeface="Arial"/>
                <a:sym typeface="Arial"/>
              </a:rPr>
              <a:t>Wofür</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steht</a:t>
            </a:r>
            <a:r>
              <a:rPr lang="en-US" sz="1200" b="0" i="1" u="none" strike="noStrike" cap="none" dirty="0">
                <a:solidFill>
                  <a:srgbClr val="0000FF"/>
                </a:solidFill>
                <a:latin typeface="Arial"/>
                <a:ea typeface="Arial"/>
                <a:cs typeface="Arial"/>
                <a:sym typeface="Arial"/>
              </a:rPr>
              <a:t> in </a:t>
            </a:r>
            <a:r>
              <a:rPr lang="en-US" sz="1200" b="0" i="1" u="none" strike="noStrike" cap="none" dirty="0" err="1">
                <a:solidFill>
                  <a:srgbClr val="0000FF"/>
                </a:solidFill>
                <a:latin typeface="Arial"/>
                <a:ea typeface="Arial"/>
                <a:cs typeface="Arial"/>
                <a:sym typeface="Arial"/>
              </a:rPr>
              <a:t>diesem</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Zusammenhang</a:t>
            </a:r>
            <a:r>
              <a:rPr lang="en-US" sz="1200" b="0" i="1" u="none" strike="noStrike" cap="none" dirty="0">
                <a:solidFill>
                  <a:srgbClr val="0000FF"/>
                </a:solidFill>
                <a:latin typeface="Arial"/>
                <a:ea typeface="Arial"/>
                <a:cs typeface="Arial"/>
                <a:sym typeface="Arial"/>
              </a:rPr>
              <a:t> die </a:t>
            </a:r>
            <a:r>
              <a:rPr lang="en-US" sz="1200" b="0" i="1" u="none" strike="noStrike" cap="none" dirty="0" err="1">
                <a:solidFill>
                  <a:srgbClr val="0000FF"/>
                </a:solidFill>
                <a:latin typeface="Arial"/>
                <a:ea typeface="Arial"/>
                <a:cs typeface="Arial"/>
                <a:sym typeface="Arial"/>
              </a:rPr>
              <a:t>Abkürzung</a:t>
            </a:r>
            <a:r>
              <a:rPr lang="en-US" sz="1200" b="0" i="1" u="none" strike="noStrike" cap="none" dirty="0">
                <a:solidFill>
                  <a:srgbClr val="0000FF"/>
                </a:solidFill>
                <a:latin typeface="Arial"/>
                <a:ea typeface="Arial"/>
                <a:cs typeface="Arial"/>
                <a:sym typeface="Arial"/>
              </a:rPr>
              <a:t> EVS?</a:t>
            </a:r>
            <a:endParaRPr dirty="0"/>
          </a:p>
          <a:p>
            <a:pPr marL="0" marR="0" lvl="0" indent="0" algn="l" rtl="0">
              <a:lnSpc>
                <a:spcPct val="90000"/>
              </a:lnSpc>
              <a:spcBef>
                <a:spcPts val="0"/>
              </a:spcBef>
              <a:spcAft>
                <a:spcPts val="0"/>
              </a:spcAft>
              <a:buClr>
                <a:srgbClr val="0000FF"/>
              </a:buClr>
              <a:buSzPts val="1200"/>
              <a:buFont typeface="Noto Sans Symbols"/>
              <a:buNone/>
            </a:pPr>
            <a:r>
              <a:rPr lang="en-US" sz="1200" b="0" i="0" u="none" strike="noStrike" cap="none" dirty="0">
                <a:solidFill>
                  <a:srgbClr val="0000FF"/>
                </a:solidFill>
                <a:latin typeface="Arial"/>
                <a:ea typeface="Arial"/>
                <a:cs typeface="Arial"/>
                <a:sym typeface="Arial"/>
              </a:rPr>
              <a:t>Endophthalmitis </a:t>
            </a:r>
            <a:r>
              <a:rPr lang="en-US" sz="1200" b="0" i="0" u="none" strike="noStrike" cap="none" dirty="0" err="1">
                <a:solidFill>
                  <a:srgbClr val="0000FF"/>
                </a:solidFill>
                <a:latin typeface="Arial"/>
                <a:ea typeface="Arial"/>
                <a:cs typeface="Arial"/>
                <a:sym typeface="Arial"/>
              </a:rPr>
              <a:t>Vitrektomie</a:t>
            </a:r>
            <a:r>
              <a:rPr lang="en-US" sz="1200" b="0" i="0" u="none" strike="noStrike" cap="none" dirty="0">
                <a:solidFill>
                  <a:srgbClr val="0000FF"/>
                </a:solidFill>
                <a:latin typeface="Arial"/>
                <a:ea typeface="Arial"/>
                <a:cs typeface="Arial"/>
                <a:sym typeface="Arial"/>
              </a:rPr>
              <a:t> Studie</a:t>
            </a:r>
            <a:endParaRPr dirty="0"/>
          </a:p>
          <a:p>
            <a:pPr marL="0" marR="0" lvl="0" indent="0" algn="l" rtl="0">
              <a:lnSpc>
                <a:spcPct val="90000"/>
              </a:lnSpc>
              <a:spcBef>
                <a:spcPts val="0"/>
              </a:spcBef>
              <a:spcAft>
                <a:spcPts val="0"/>
              </a:spcAft>
              <a:buClr>
                <a:schemeClr val="dk1"/>
              </a:buClr>
              <a:buSzPts val="1600"/>
              <a:buFont typeface="Noto Sans Symbols"/>
              <a:buNone/>
            </a:pPr>
            <a:endParaRPr sz="1600" b="0" i="1" u="none" strike="noStrike" cap="none" dirty="0">
              <a:solidFill>
                <a:srgbClr val="0000FF"/>
              </a:solidFill>
              <a:latin typeface="Arial"/>
              <a:ea typeface="Arial"/>
              <a:cs typeface="Arial"/>
              <a:sym typeface="Arial"/>
            </a:endParaRPr>
          </a:p>
          <a:p>
            <a:pPr marL="0" marR="0" lvl="0" indent="0" algn="l" rtl="0">
              <a:lnSpc>
                <a:spcPct val="90000"/>
              </a:lnSpc>
              <a:spcBef>
                <a:spcPts val="0"/>
              </a:spcBef>
              <a:spcAft>
                <a:spcPts val="0"/>
              </a:spcAft>
              <a:buClr>
                <a:srgbClr val="0000FF"/>
              </a:buClr>
              <a:buSzPts val="1200"/>
              <a:buFont typeface="Noto Sans Symbols"/>
              <a:buNone/>
            </a:pPr>
            <a:r>
              <a:rPr lang="en-US" sz="1200" b="0" i="1" u="none" strike="noStrike" cap="none" dirty="0">
                <a:solidFill>
                  <a:srgbClr val="0000FF"/>
                </a:solidFill>
                <a:latin typeface="Arial"/>
                <a:ea typeface="Arial"/>
                <a:cs typeface="Arial"/>
                <a:sym typeface="Arial"/>
              </a:rPr>
              <a:t>Die EVS </a:t>
            </a:r>
            <a:r>
              <a:rPr lang="en-US" sz="1200" b="0" i="1" u="none" strike="noStrike" cap="none" dirty="0" err="1">
                <a:solidFill>
                  <a:srgbClr val="0000FF"/>
                </a:solidFill>
                <a:latin typeface="Arial"/>
                <a:ea typeface="Arial"/>
                <a:cs typeface="Arial"/>
                <a:sym typeface="Arial"/>
              </a:rPr>
              <a:t>untersuchte</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zwei</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Aspekte</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hinsichtlich</a:t>
            </a:r>
            <a:r>
              <a:rPr lang="en-US" sz="1200" b="0" i="1" u="none" strike="noStrike" cap="none" dirty="0">
                <a:solidFill>
                  <a:srgbClr val="0000FF"/>
                </a:solidFill>
                <a:latin typeface="Arial"/>
                <a:ea typeface="Arial"/>
                <a:cs typeface="Arial"/>
                <a:sym typeface="Arial"/>
              </a:rPr>
              <a:t> der </a:t>
            </a:r>
            <a:r>
              <a:rPr lang="en-US" sz="1200" b="0" i="1" u="none" strike="noStrike" cap="none" dirty="0" err="1">
                <a:solidFill>
                  <a:srgbClr val="0000FF"/>
                </a:solidFill>
                <a:latin typeface="Arial"/>
                <a:ea typeface="Arial"/>
                <a:cs typeface="Arial"/>
                <a:sym typeface="Arial"/>
              </a:rPr>
              <a:t>Behandlung</a:t>
            </a:r>
            <a:r>
              <a:rPr lang="en-US" sz="1200" b="0" i="1" u="none" strike="noStrike" cap="none" dirty="0">
                <a:solidFill>
                  <a:srgbClr val="0000FF"/>
                </a:solidFill>
                <a:latin typeface="Arial"/>
                <a:ea typeface="Arial"/>
                <a:cs typeface="Arial"/>
                <a:sym typeface="Arial"/>
              </a:rPr>
              <a:t> der </a:t>
            </a:r>
            <a:r>
              <a:rPr lang="en-US" sz="1200" b="0" i="1" u="none" strike="noStrike" cap="none" dirty="0" err="1">
                <a:solidFill>
                  <a:srgbClr val="0000FF"/>
                </a:solidFill>
                <a:latin typeface="Arial"/>
                <a:ea typeface="Arial"/>
                <a:cs typeface="Arial"/>
                <a:sym typeface="Arial"/>
              </a:rPr>
              <a:t>akuten</a:t>
            </a:r>
            <a:r>
              <a:rPr lang="en-US" sz="1200" b="0" i="1" u="none" strike="noStrike" cap="none" dirty="0">
                <a:solidFill>
                  <a:srgbClr val="0000FF"/>
                </a:solidFill>
                <a:latin typeface="Arial"/>
                <a:ea typeface="Arial"/>
                <a:cs typeface="Arial"/>
                <a:sym typeface="Arial"/>
              </a:rPr>
              <a:t> </a:t>
            </a:r>
            <a:r>
              <a:rPr lang="en-US" sz="1200" i="1" dirty="0">
                <a:solidFill>
                  <a:srgbClr val="0000FF"/>
                </a:solidFill>
              </a:rPr>
              <a:t>Endophthalmitis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nach</a:t>
            </a:r>
            <a:r>
              <a:rPr lang="en-US" sz="1200" i="1" dirty="0">
                <a:solidFill>
                  <a:srgbClr val="0000FF"/>
                </a:solidFill>
              </a:rPr>
              <a:t> </a:t>
            </a:r>
            <a:r>
              <a:rPr lang="en-US" sz="1200" i="1" dirty="0" err="1">
                <a:solidFill>
                  <a:srgbClr val="0000FF"/>
                </a:solidFill>
              </a:rPr>
              <a:t>Katarakt</a:t>
            </a:r>
            <a:r>
              <a:rPr lang="en-US" sz="1200" i="1" dirty="0">
                <a:solidFill>
                  <a:srgbClr val="0000FF"/>
                </a:solidFill>
              </a:rPr>
              <a:t>-Operation</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Welche</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waren</a:t>
            </a:r>
            <a:r>
              <a:rPr lang="en-US" sz="1200" b="0" i="1" u="none" strike="noStrike" cap="none" dirty="0">
                <a:solidFill>
                  <a:srgbClr val="0000FF"/>
                </a:solidFill>
                <a:latin typeface="Arial"/>
                <a:ea typeface="Arial"/>
                <a:cs typeface="Arial"/>
                <a:sym typeface="Arial"/>
              </a:rPr>
              <a:t> das?</a:t>
            </a:r>
            <a:endParaRPr dirty="0"/>
          </a:p>
          <a:p>
            <a:pPr marL="0" marR="0" lvl="0" indent="0" algn="l" rtl="0">
              <a:lnSpc>
                <a:spcPct val="90000"/>
              </a:lnSpc>
              <a:spcBef>
                <a:spcPts val="0"/>
              </a:spcBef>
              <a:spcAft>
                <a:spcPts val="0"/>
              </a:spcAft>
              <a:buClr>
                <a:srgbClr val="0000FF"/>
              </a:buClr>
              <a:buSzPts val="1200"/>
              <a:buFont typeface="Noto Sans Symbols"/>
              <a:buNone/>
            </a:pPr>
            <a:r>
              <a:rPr lang="en-US" sz="1200" b="0" i="0" u="none" strike="noStrike" cap="none" dirty="0">
                <a:solidFill>
                  <a:srgbClr val="0000FF"/>
                </a:solidFill>
                <a:latin typeface="Arial"/>
                <a:ea typeface="Arial"/>
                <a:cs typeface="Arial"/>
                <a:sym typeface="Arial"/>
              </a:rPr>
              <a:t>1) </a:t>
            </a:r>
            <a:r>
              <a:rPr lang="en-US" sz="1200" b="0" i="0" u="none" strike="noStrike" cap="none" dirty="0" err="1">
                <a:solidFill>
                  <a:srgbClr val="FEFF83"/>
                </a:solidFill>
                <a:latin typeface="Arial"/>
                <a:ea typeface="Arial"/>
                <a:cs typeface="Arial"/>
                <a:sym typeface="Arial"/>
              </a:rPr>
              <a:t>Welche</a:t>
            </a:r>
            <a:r>
              <a:rPr lang="en-US" sz="1200" b="0" i="0" u="none" strike="noStrike" cap="none" dirty="0">
                <a:solidFill>
                  <a:srgbClr val="FEFF83"/>
                </a:solidFill>
                <a:latin typeface="Arial"/>
                <a:ea typeface="Arial"/>
                <a:cs typeface="Arial"/>
                <a:sym typeface="Arial"/>
              </a:rPr>
              <a:t> Rolle </a:t>
            </a:r>
            <a:r>
              <a:rPr lang="en-US" sz="1200" b="0" i="0" u="none" strike="noStrike" cap="none" dirty="0" err="1">
                <a:solidFill>
                  <a:srgbClr val="FEFF83"/>
                </a:solidFill>
                <a:latin typeface="Arial"/>
                <a:ea typeface="Arial"/>
                <a:cs typeface="Arial"/>
                <a:sym typeface="Arial"/>
              </a:rPr>
              <a:t>spielt</a:t>
            </a:r>
            <a:r>
              <a:rPr lang="en-US" sz="1200" b="0" i="0" u="none" strike="noStrike" cap="none" dirty="0">
                <a:solidFill>
                  <a:srgbClr val="FEFF83"/>
                </a:solidFill>
                <a:latin typeface="Arial"/>
                <a:ea typeface="Arial"/>
                <a:cs typeface="Arial"/>
                <a:sym typeface="Arial"/>
              </a:rPr>
              <a:t> die PPV </a:t>
            </a:r>
            <a:r>
              <a:rPr lang="en-US" sz="1200" b="0" i="0" u="none" strike="noStrike" cap="none" dirty="0" err="1">
                <a:solidFill>
                  <a:srgbClr val="FEFF83"/>
                </a:solidFill>
                <a:latin typeface="Arial"/>
                <a:ea typeface="Arial"/>
                <a:cs typeface="Arial"/>
                <a:sym typeface="Arial"/>
              </a:rPr>
              <a:t>im</a:t>
            </a:r>
            <a:r>
              <a:rPr lang="en-US" sz="1200" b="0" i="0" u="none" strike="noStrike" cap="none" dirty="0">
                <a:solidFill>
                  <a:srgbClr val="FEFF83"/>
                </a:solidFill>
                <a:latin typeface="Arial"/>
                <a:ea typeface="Arial"/>
                <a:cs typeface="Arial"/>
                <a:sym typeface="Arial"/>
              </a:rPr>
              <a:t> </a:t>
            </a:r>
            <a:r>
              <a:rPr lang="en-US" sz="1200" b="0" i="0" u="none" strike="noStrike" cap="none" dirty="0" err="1">
                <a:solidFill>
                  <a:srgbClr val="FEFF83"/>
                </a:solidFill>
                <a:latin typeface="Arial"/>
                <a:ea typeface="Arial"/>
                <a:cs typeface="Arial"/>
                <a:sym typeface="Arial"/>
              </a:rPr>
              <a:t>Vergleich</a:t>
            </a:r>
            <a:r>
              <a:rPr lang="en-US" sz="1200" b="0" i="0" u="none" strike="noStrike" cap="none" dirty="0">
                <a:solidFill>
                  <a:srgbClr val="FEFF83"/>
                </a:solidFill>
                <a:latin typeface="Arial"/>
                <a:ea typeface="Arial"/>
                <a:cs typeface="Arial"/>
                <a:sym typeface="Arial"/>
              </a:rPr>
              <a:t> </a:t>
            </a:r>
            <a:r>
              <a:rPr lang="en-US" sz="1200" b="0" i="0" u="none" strike="noStrike" cap="none" dirty="0" err="1">
                <a:solidFill>
                  <a:srgbClr val="FEFF83"/>
                </a:solidFill>
                <a:latin typeface="Arial"/>
                <a:ea typeface="Arial"/>
                <a:cs typeface="Arial"/>
                <a:sym typeface="Arial"/>
              </a:rPr>
              <a:t>zur</a:t>
            </a:r>
            <a:r>
              <a:rPr lang="en-US" sz="1200" b="0" i="0" u="none" strike="noStrike" cap="none" dirty="0">
                <a:solidFill>
                  <a:srgbClr val="FEFF83"/>
                </a:solidFill>
                <a:latin typeface="Arial"/>
                <a:ea typeface="Arial"/>
                <a:cs typeface="Arial"/>
                <a:sym typeface="Arial"/>
              </a:rPr>
              <a:t> </a:t>
            </a:r>
            <a:r>
              <a:rPr lang="en-US" sz="1200" b="0" i="0" u="none" strike="noStrike" cap="none" dirty="0" err="1">
                <a:solidFill>
                  <a:srgbClr val="FEFF83"/>
                </a:solidFill>
                <a:latin typeface="Arial"/>
                <a:ea typeface="Arial"/>
                <a:cs typeface="Arial"/>
                <a:sym typeface="Arial"/>
              </a:rPr>
              <a:t>intravitrealen</a:t>
            </a:r>
            <a:r>
              <a:rPr lang="en-US" sz="1200" b="0" i="0" u="none" strike="noStrike" cap="none" dirty="0">
                <a:solidFill>
                  <a:srgbClr val="FEFF83"/>
                </a:solidFill>
                <a:latin typeface="Arial"/>
                <a:ea typeface="Arial"/>
                <a:cs typeface="Arial"/>
                <a:sym typeface="Arial"/>
              </a:rPr>
              <a:t> </a:t>
            </a:r>
            <a:r>
              <a:rPr lang="en-US" sz="1200" b="0" i="0" u="none" strike="noStrike" cap="none" dirty="0" err="1">
                <a:solidFill>
                  <a:srgbClr val="FEFF83"/>
                </a:solidFill>
                <a:latin typeface="Arial"/>
                <a:ea typeface="Arial"/>
                <a:cs typeface="Arial"/>
                <a:sym typeface="Arial"/>
              </a:rPr>
              <a:t>Antibiotika-Injektion</a:t>
            </a:r>
            <a:r>
              <a:rPr lang="en-US" sz="1200" b="0" i="0" u="none" strike="noStrike" cap="none" dirty="0">
                <a:solidFill>
                  <a:srgbClr val="FEFF83"/>
                </a:solidFill>
                <a:latin typeface="Arial"/>
                <a:ea typeface="Arial"/>
                <a:cs typeface="Arial"/>
                <a:sym typeface="Arial"/>
              </a:rPr>
              <a:t>?</a:t>
            </a:r>
            <a:endParaRPr dirty="0"/>
          </a:p>
          <a:p>
            <a:pPr marL="0" marR="0" lvl="0" indent="0" algn="l" rtl="0">
              <a:lnSpc>
                <a:spcPct val="90000"/>
              </a:lnSpc>
              <a:spcBef>
                <a:spcPts val="0"/>
              </a:spcBef>
              <a:spcAft>
                <a:spcPts val="0"/>
              </a:spcAft>
              <a:buClr>
                <a:srgbClr val="0000FF"/>
              </a:buClr>
              <a:buSzPts val="1200"/>
              <a:buFont typeface="Noto Sans Symbols"/>
              <a:buNone/>
            </a:pPr>
            <a:r>
              <a:rPr lang="en-US" sz="1200" b="0" i="0" u="none" strike="noStrike" cap="none" dirty="0">
                <a:solidFill>
                  <a:srgbClr val="0000FF"/>
                </a:solidFill>
                <a:latin typeface="Arial"/>
                <a:ea typeface="Arial"/>
                <a:cs typeface="Arial"/>
                <a:sym typeface="Arial"/>
              </a:rPr>
              <a:t>2) </a:t>
            </a:r>
            <a:r>
              <a:rPr lang="en-US" sz="1200" b="0" i="0" u="none" strike="noStrike" cap="none" dirty="0">
                <a:solidFill>
                  <a:srgbClr val="FEFF83"/>
                </a:solidFill>
                <a:latin typeface="Arial"/>
                <a:ea typeface="Arial"/>
                <a:cs typeface="Arial"/>
                <a:sym typeface="Arial"/>
              </a:rPr>
              <a:t>Wie </a:t>
            </a:r>
            <a:r>
              <a:rPr lang="en-US" sz="1200" b="0" i="0" u="none" strike="noStrike" cap="none" dirty="0" err="1">
                <a:solidFill>
                  <a:srgbClr val="FEFF83"/>
                </a:solidFill>
                <a:latin typeface="Arial"/>
                <a:ea typeface="Arial"/>
                <a:cs typeface="Arial"/>
                <a:sym typeface="Arial"/>
              </a:rPr>
              <a:t>wirksam</a:t>
            </a:r>
            <a:r>
              <a:rPr lang="en-US" sz="1200" b="0" i="0" u="none" strike="noStrike" cap="none" dirty="0">
                <a:solidFill>
                  <a:srgbClr val="FEFF83"/>
                </a:solidFill>
                <a:latin typeface="Arial"/>
                <a:ea typeface="Arial"/>
                <a:cs typeface="Arial"/>
                <a:sym typeface="Arial"/>
              </a:rPr>
              <a:t> </a:t>
            </a:r>
            <a:r>
              <a:rPr lang="en-US" sz="1200" b="0" i="0" u="none" strike="noStrike" cap="none" dirty="0" err="1">
                <a:solidFill>
                  <a:srgbClr val="FEFF83"/>
                </a:solidFill>
                <a:latin typeface="Arial"/>
                <a:ea typeface="Arial"/>
                <a:cs typeface="Arial"/>
                <a:sym typeface="Arial"/>
              </a:rPr>
              <a:t>sind</a:t>
            </a:r>
            <a:r>
              <a:rPr lang="en-US" sz="1200" b="0" i="0" u="none" strike="noStrike" cap="none" dirty="0">
                <a:solidFill>
                  <a:srgbClr val="FEFF83"/>
                </a:solidFill>
                <a:latin typeface="Arial"/>
                <a:ea typeface="Arial"/>
                <a:cs typeface="Arial"/>
                <a:sym typeface="Arial"/>
              </a:rPr>
              <a:t> </a:t>
            </a:r>
            <a:r>
              <a:rPr lang="en-US" sz="1200" b="0" i="1" u="none" strike="noStrike" cap="none" dirty="0" err="1">
                <a:solidFill>
                  <a:srgbClr val="FEFF83"/>
                </a:solidFill>
                <a:latin typeface="Arial"/>
                <a:ea typeface="Arial"/>
                <a:cs typeface="Arial"/>
                <a:sym typeface="Arial"/>
              </a:rPr>
              <a:t>systemische</a:t>
            </a:r>
            <a:r>
              <a:rPr lang="en-US" sz="1200" b="0" i="1" u="none" strike="noStrike" cap="none" dirty="0">
                <a:solidFill>
                  <a:srgbClr val="FEFF83"/>
                </a:solidFill>
                <a:latin typeface="Arial"/>
                <a:ea typeface="Arial"/>
                <a:cs typeface="Arial"/>
                <a:sym typeface="Arial"/>
              </a:rPr>
              <a:t> </a:t>
            </a:r>
            <a:r>
              <a:rPr lang="en-US" sz="1200" b="0" i="0" u="none" strike="noStrike" cap="none" dirty="0" err="1">
                <a:solidFill>
                  <a:srgbClr val="FEFF83"/>
                </a:solidFill>
                <a:latin typeface="Arial"/>
                <a:ea typeface="Arial"/>
                <a:cs typeface="Arial"/>
                <a:sym typeface="Arial"/>
              </a:rPr>
              <a:t>Antibiotika</a:t>
            </a:r>
            <a:r>
              <a:rPr lang="en-US" sz="1200" b="0" i="0" u="none" strike="noStrike" cap="none" dirty="0">
                <a:solidFill>
                  <a:srgbClr val="FEFF83"/>
                </a:solidFill>
                <a:latin typeface="Arial"/>
                <a:ea typeface="Arial"/>
                <a:cs typeface="Arial"/>
                <a:sym typeface="Arial"/>
              </a:rPr>
              <a:t>?</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79" name="Google Shape;479;p2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80" name="Google Shape;480;p22"/>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solidFill>
                  <a:srgbClr val="BFBFBF"/>
                </a:solidFill>
              </a:rPr>
              <a:t>Infektion</a:t>
            </a:r>
            <a:r>
              <a:rPr lang="en-US" sz="1200" b="1" dirty="0">
                <a:solidFill>
                  <a:srgbClr val="BFBFBF"/>
                </a:solidFill>
              </a:rPr>
              <a:t> </a:t>
            </a:r>
            <a:r>
              <a:rPr lang="en-US" sz="1200" b="1" dirty="0" err="1">
                <a:solidFill>
                  <a:srgbClr val="BFBFBF"/>
                </a:solidFill>
              </a:rPr>
              <a:t>nach</a:t>
            </a:r>
            <a:r>
              <a:rPr lang="en-US" sz="1200" b="1" dirty="0">
                <a:solidFill>
                  <a:srgbClr val="BFBFBF"/>
                </a:solidFill>
              </a:rPr>
              <a:t> </a:t>
            </a:r>
            <a:r>
              <a:rPr lang="en-US" sz="1200" b="1" dirty="0" err="1">
                <a:solidFill>
                  <a:srgbClr val="BFBFBF"/>
                </a:solidFill>
              </a:rPr>
              <a:t>einer</a:t>
            </a:r>
            <a:r>
              <a:rPr lang="en-US" sz="1200" b="1" dirty="0">
                <a:solidFill>
                  <a:srgbClr val="BFBFBF"/>
                </a:solidFill>
              </a:rPr>
              <a:t> </a:t>
            </a:r>
            <a:r>
              <a:rPr lang="en-US" sz="1200" b="1" dirty="0" err="1">
                <a:solidFill>
                  <a:srgbClr val="BFBFBF"/>
                </a:solidFill>
              </a:rPr>
              <a:t>Filteroperation</a:t>
            </a:r>
            <a:endParaRPr dirty="0"/>
          </a:p>
          <a:p>
            <a:pPr marL="692150" lvl="1" indent="-347663" algn="l" rtl="0">
              <a:spcBef>
                <a:spcPts val="240"/>
              </a:spcBef>
              <a:spcAft>
                <a:spcPts val="0"/>
              </a:spcAft>
              <a:buSzPts val="840"/>
              <a:buChar char="●"/>
            </a:pPr>
            <a:r>
              <a:rPr lang="en-US" sz="1200" dirty="0">
                <a:solidFill>
                  <a:srgbClr val="BFBFBF"/>
                </a:solidFill>
              </a:rPr>
              <a:t>Kann Tage bis Jahre </a:t>
            </a:r>
            <a:r>
              <a:rPr lang="en-US" sz="1200" dirty="0" err="1">
                <a:solidFill>
                  <a:srgbClr val="BFBFBF"/>
                </a:solidFill>
              </a:rPr>
              <a:t>nach</a:t>
            </a:r>
            <a:r>
              <a:rPr lang="en-US" sz="1200" dirty="0">
                <a:solidFill>
                  <a:srgbClr val="BFBFBF"/>
                </a:solidFill>
              </a:rPr>
              <a:t> der Operation </a:t>
            </a:r>
            <a:r>
              <a:rPr lang="en-US" sz="1200" dirty="0" err="1">
                <a:solidFill>
                  <a:srgbClr val="BFBFBF"/>
                </a:solidFill>
              </a:rPr>
              <a:t>auftreten</a:t>
            </a:r>
            <a:endParaRPr dirty="0"/>
          </a:p>
          <a:p>
            <a:pPr marL="692150" lvl="1" indent="-347663" algn="l" rtl="0">
              <a:spcBef>
                <a:spcPts val="240"/>
              </a:spcBef>
              <a:spcAft>
                <a:spcPts val="0"/>
              </a:spcAft>
              <a:buSzPts val="840"/>
              <a:buChar char="●"/>
            </a:pPr>
            <a:r>
              <a:rPr lang="en-US" sz="1200" dirty="0" err="1">
                <a:solidFill>
                  <a:srgbClr val="BFBFBF"/>
                </a:solidFill>
              </a:rPr>
              <a:t>Erreger</a:t>
            </a:r>
            <a:r>
              <a:rPr lang="en-US" sz="1200" dirty="0">
                <a:solidFill>
                  <a:srgbClr val="BFBFBF"/>
                </a:solidFill>
              </a:rPr>
              <a:t>: </a:t>
            </a:r>
            <a:r>
              <a:rPr lang="en-US" sz="1200" i="1" dirty="0" err="1">
                <a:solidFill>
                  <a:srgbClr val="BFBFBF"/>
                </a:solidFill>
              </a:rPr>
              <a:t>Streptokokken</a:t>
            </a:r>
            <a:r>
              <a:rPr lang="en-US" sz="1200" dirty="0">
                <a:solidFill>
                  <a:srgbClr val="BFBFBF"/>
                </a:solidFill>
              </a:rPr>
              <a:t>, </a:t>
            </a:r>
            <a:r>
              <a:rPr lang="en-US" sz="1200" i="1" dirty="0" err="1">
                <a:solidFill>
                  <a:srgbClr val="BFBFBF"/>
                </a:solidFill>
              </a:rPr>
              <a:t>Haemophilus</a:t>
            </a:r>
            <a:r>
              <a:rPr lang="en-US" sz="1200" dirty="0" err="1">
                <a:solidFill>
                  <a:srgbClr val="BFBFBF"/>
                </a:solidFill>
              </a:rPr>
              <a:t>-Arten</a:t>
            </a:r>
            <a:r>
              <a:rPr lang="en-US" sz="1200" dirty="0">
                <a:solidFill>
                  <a:srgbClr val="BFBFBF"/>
                </a:solidFill>
              </a:rPr>
              <a:t>, </a:t>
            </a:r>
            <a:r>
              <a:rPr lang="en-US" sz="1200" dirty="0" err="1">
                <a:solidFill>
                  <a:srgbClr val="BFBFBF"/>
                </a:solidFill>
              </a:rPr>
              <a:t>grampositive</a:t>
            </a:r>
            <a:r>
              <a:rPr lang="en-US" sz="1200" dirty="0">
                <a:solidFill>
                  <a:srgbClr val="BFBFBF"/>
                </a:solidFill>
              </a:rPr>
              <a:t> </a:t>
            </a:r>
            <a:r>
              <a:rPr lang="en-US" sz="1200" dirty="0" err="1">
                <a:solidFill>
                  <a:srgbClr val="BFBFBF"/>
                </a:solidFill>
              </a:rPr>
              <a:t>Bakterien</a:t>
            </a:r>
            <a:endParaRPr dirty="0"/>
          </a:p>
          <a:p>
            <a:pPr marL="692150" lvl="1" indent="-347663" algn="l" rtl="0">
              <a:spcBef>
                <a:spcPts val="240"/>
              </a:spcBef>
              <a:spcAft>
                <a:spcPts val="0"/>
              </a:spcAft>
              <a:buSzPts val="840"/>
              <a:buChar char="●"/>
            </a:pPr>
            <a:r>
              <a:rPr lang="en-US" sz="1200" dirty="0">
                <a:solidFill>
                  <a:srgbClr val="BFBFBF"/>
                </a:solidFill>
              </a:rPr>
              <a:t>Zwei </a:t>
            </a:r>
            <a:r>
              <a:rPr lang="en-US" sz="1200" dirty="0" err="1">
                <a:solidFill>
                  <a:srgbClr val="BFBFBF"/>
                </a:solidFill>
              </a:rPr>
              <a:t>klinische</a:t>
            </a:r>
            <a:r>
              <a:rPr lang="en-US" sz="1200" dirty="0">
                <a:solidFill>
                  <a:srgbClr val="BFBFBF"/>
                </a:solidFill>
              </a:rPr>
              <a:t> </a:t>
            </a:r>
            <a:r>
              <a:rPr lang="en-US" sz="1200" dirty="0" err="1">
                <a:solidFill>
                  <a:srgbClr val="BFBFBF"/>
                </a:solidFill>
              </a:rPr>
              <a:t>Entitäten</a:t>
            </a:r>
            <a:r>
              <a:rPr lang="en-US" sz="1200" dirty="0">
                <a:solidFill>
                  <a:srgbClr val="BFBFBF"/>
                </a:solidFill>
              </a:rPr>
              <a:t>:</a:t>
            </a:r>
            <a:endParaRPr dirty="0"/>
          </a:p>
          <a:p>
            <a:pPr marL="987425" lvl="2" indent="-293688" algn="l" rtl="0">
              <a:spcBef>
                <a:spcPts val="240"/>
              </a:spcBef>
              <a:spcAft>
                <a:spcPts val="0"/>
              </a:spcAft>
              <a:buSzPts val="840"/>
              <a:buChar char="●"/>
            </a:pPr>
            <a:r>
              <a:rPr lang="en-US" sz="1200" i="1" dirty="0" err="1">
                <a:solidFill>
                  <a:srgbClr val="BFBFBF"/>
                </a:solidFill>
              </a:rPr>
              <a:t>Blebitis</a:t>
            </a:r>
            <a:r>
              <a:rPr lang="en-US" sz="1200" dirty="0">
                <a:solidFill>
                  <a:srgbClr val="BFBFBF"/>
                </a:solidFill>
              </a:rPr>
              <a:t>: </a:t>
            </a:r>
            <a:r>
              <a:rPr lang="en-US" sz="1200" dirty="0" err="1">
                <a:solidFill>
                  <a:srgbClr val="BFBFBF"/>
                </a:solidFill>
              </a:rPr>
              <a:t>Infizierter</a:t>
            </a:r>
            <a:r>
              <a:rPr lang="en-US" sz="1200" dirty="0">
                <a:solidFill>
                  <a:srgbClr val="BFBFBF"/>
                </a:solidFill>
              </a:rPr>
              <a:t> Bleb </a:t>
            </a:r>
            <a:r>
              <a:rPr lang="en-US" sz="1200" dirty="0" err="1">
                <a:solidFill>
                  <a:srgbClr val="BFBFBF"/>
                </a:solidFill>
              </a:rPr>
              <a:t>ohne</a:t>
            </a:r>
            <a:r>
              <a:rPr lang="en-US" sz="1200" dirty="0">
                <a:solidFill>
                  <a:srgbClr val="BFBFBF"/>
                </a:solidFill>
              </a:rPr>
              <a:t> </a:t>
            </a:r>
            <a:r>
              <a:rPr lang="en-US" sz="1200" dirty="0" err="1">
                <a:solidFill>
                  <a:srgbClr val="BFBFBF"/>
                </a:solidFill>
              </a:rPr>
              <a:t>Beteiligung</a:t>
            </a:r>
            <a:r>
              <a:rPr lang="en-US" sz="1200" dirty="0">
                <a:solidFill>
                  <a:srgbClr val="BFBFBF"/>
                </a:solidFill>
              </a:rPr>
              <a:t> der </a:t>
            </a:r>
            <a:r>
              <a:rPr lang="en-US" sz="1200" dirty="0" err="1">
                <a:solidFill>
                  <a:srgbClr val="BFBFBF"/>
                </a:solidFill>
              </a:rPr>
              <a:t>Vorderkammer</a:t>
            </a:r>
            <a:r>
              <a:rPr lang="en-US" sz="1200" dirty="0">
                <a:solidFill>
                  <a:srgbClr val="BFBFBF"/>
                </a:solidFill>
              </a:rPr>
              <a:t> </a:t>
            </a:r>
            <a:r>
              <a:rPr lang="en-US" sz="1200" dirty="0" err="1">
                <a:solidFill>
                  <a:srgbClr val="BFBFBF"/>
                </a:solidFill>
              </a:rPr>
              <a:t>oder</a:t>
            </a:r>
            <a:r>
              <a:rPr lang="en-US" sz="1200" dirty="0">
                <a:solidFill>
                  <a:srgbClr val="BFBFBF"/>
                </a:solidFill>
              </a:rPr>
              <a:t> des </a:t>
            </a:r>
            <a:r>
              <a:rPr lang="en-US" sz="1200" dirty="0" err="1">
                <a:solidFill>
                  <a:srgbClr val="BFBFBF"/>
                </a:solidFill>
              </a:rPr>
              <a:t>Glaskörpers</a:t>
            </a:r>
            <a:endParaRPr dirty="0"/>
          </a:p>
          <a:p>
            <a:pPr marL="987425" lvl="2" indent="-293688" algn="l" rtl="0">
              <a:spcBef>
                <a:spcPts val="240"/>
              </a:spcBef>
              <a:spcAft>
                <a:spcPts val="0"/>
              </a:spcAft>
              <a:buSzPts val="840"/>
              <a:buChar char="●"/>
            </a:pPr>
            <a:r>
              <a:rPr lang="en-US" sz="1200" i="1" dirty="0" err="1">
                <a:solidFill>
                  <a:srgbClr val="BFBFBF"/>
                </a:solidFill>
              </a:rPr>
              <a:t>Sickerkissen-assoziierte</a:t>
            </a:r>
            <a:r>
              <a:rPr lang="en-US" sz="1200" i="1" dirty="0">
                <a:solidFill>
                  <a:srgbClr val="BFBFBF"/>
                </a:solidFill>
              </a:rPr>
              <a:t> Endophthalmitis</a:t>
            </a:r>
            <a:r>
              <a:rPr lang="en-US" sz="1200" dirty="0">
                <a:solidFill>
                  <a:srgbClr val="BFBFBF"/>
                </a:solidFill>
              </a:rPr>
              <a:t>: Bild </a:t>
            </a:r>
            <a:r>
              <a:rPr lang="en-US" sz="1200" dirty="0" err="1">
                <a:solidFill>
                  <a:srgbClr val="BFBFBF"/>
                </a:solidFill>
              </a:rPr>
              <a:t>einer</a:t>
            </a:r>
            <a:r>
              <a:rPr lang="en-US" sz="1200" dirty="0">
                <a:solidFill>
                  <a:srgbClr val="BFBFBF"/>
                </a:solidFill>
              </a:rPr>
              <a:t> </a:t>
            </a:r>
            <a:r>
              <a:rPr lang="en-US" sz="1200" dirty="0" err="1">
                <a:solidFill>
                  <a:srgbClr val="BFBFBF"/>
                </a:solidFill>
              </a:rPr>
              <a:t>akuten</a:t>
            </a:r>
            <a:r>
              <a:rPr lang="en-US" sz="1200" dirty="0">
                <a:solidFill>
                  <a:srgbClr val="BFBFBF"/>
                </a:solidFill>
              </a:rPr>
              <a:t> Endophthalmitis + </a:t>
            </a:r>
            <a:r>
              <a:rPr lang="en-US" sz="1200" dirty="0" err="1">
                <a:solidFill>
                  <a:srgbClr val="BFBFBF"/>
                </a:solidFill>
              </a:rPr>
              <a:t>eitriger</a:t>
            </a:r>
            <a:r>
              <a:rPr lang="en-US" sz="1200" dirty="0">
                <a:solidFill>
                  <a:srgbClr val="BFBFBF"/>
                </a:solidFill>
              </a:rPr>
              <a:t> Bleb</a:t>
            </a:r>
            <a:endParaRPr dirty="0"/>
          </a:p>
          <a:p>
            <a:pPr marL="692150" lvl="1" indent="-347663" algn="l" rtl="0">
              <a:spcBef>
                <a:spcPts val="240"/>
              </a:spcBef>
              <a:spcAft>
                <a:spcPts val="0"/>
              </a:spcAft>
              <a:buSzPts val="840"/>
              <a:buChar char="●"/>
            </a:pPr>
            <a:r>
              <a:rPr lang="en-US" sz="1200" dirty="0" err="1">
                <a:solidFill>
                  <a:srgbClr val="BFBFBF"/>
                </a:solidFill>
              </a:rPr>
              <a:t>Behandlung</a:t>
            </a:r>
            <a:r>
              <a:rPr lang="en-US" sz="1200" dirty="0">
                <a:solidFill>
                  <a:srgbClr val="BFBFBF"/>
                </a:solidFill>
              </a:rPr>
              <a:t>:</a:t>
            </a:r>
            <a:endParaRPr dirty="0"/>
          </a:p>
          <a:p>
            <a:pPr marL="987425" lvl="2" indent="-293688" algn="l" rtl="0">
              <a:spcBef>
                <a:spcPts val="240"/>
              </a:spcBef>
              <a:spcAft>
                <a:spcPts val="0"/>
              </a:spcAft>
              <a:buSzPts val="840"/>
              <a:buChar char="●"/>
            </a:pPr>
            <a:r>
              <a:rPr lang="en-US" sz="1200" dirty="0" err="1">
                <a:solidFill>
                  <a:srgbClr val="BFBFBF"/>
                </a:solidFill>
              </a:rPr>
              <a:t>Blebitis</a:t>
            </a:r>
            <a:r>
              <a:rPr lang="en-US" sz="1200" dirty="0">
                <a:solidFill>
                  <a:srgbClr val="BFBFBF"/>
                </a:solidFill>
              </a:rPr>
              <a:t>: </a:t>
            </a:r>
            <a:r>
              <a:rPr lang="en-US" sz="1200" dirty="0" err="1">
                <a:solidFill>
                  <a:srgbClr val="BFBFBF"/>
                </a:solidFill>
              </a:rPr>
              <a:t>Topische</a:t>
            </a:r>
            <a:r>
              <a:rPr lang="en-US" sz="1200" dirty="0">
                <a:solidFill>
                  <a:srgbClr val="BFBFBF"/>
                </a:solidFill>
              </a:rPr>
              <a:t> und </a:t>
            </a:r>
            <a:r>
              <a:rPr lang="en-US" sz="1200" dirty="0" err="1">
                <a:solidFill>
                  <a:srgbClr val="BFBFBF"/>
                </a:solidFill>
              </a:rPr>
              <a:t>subkonjunktivale</a:t>
            </a:r>
            <a:r>
              <a:rPr lang="en-US" sz="1200" dirty="0">
                <a:solidFill>
                  <a:srgbClr val="BFBFBF"/>
                </a:solidFill>
              </a:rPr>
              <a:t> </a:t>
            </a:r>
            <a:r>
              <a:rPr lang="en-US" sz="1200" dirty="0" err="1">
                <a:solidFill>
                  <a:srgbClr val="BFBFBF"/>
                </a:solidFill>
              </a:rPr>
              <a:t>Antibiotika</a:t>
            </a:r>
            <a:endParaRPr dirty="0"/>
          </a:p>
          <a:p>
            <a:pPr marL="987425" lvl="2" indent="-293688" algn="l" rtl="0">
              <a:spcBef>
                <a:spcPts val="240"/>
              </a:spcBef>
              <a:spcAft>
                <a:spcPts val="0"/>
              </a:spcAft>
              <a:buSzPts val="840"/>
              <a:buChar char="●"/>
            </a:pPr>
            <a:r>
              <a:rPr lang="en-US" sz="1200" dirty="0" err="1">
                <a:solidFill>
                  <a:srgbClr val="BFBFBF"/>
                </a:solidFill>
              </a:rPr>
              <a:t>Sickerkissen-assoziierte</a:t>
            </a:r>
            <a:r>
              <a:rPr lang="en-US" sz="1200" dirty="0">
                <a:solidFill>
                  <a:srgbClr val="BFBFBF"/>
                </a:solidFill>
              </a:rPr>
              <a:t> Endophthalmitis: </a:t>
            </a:r>
            <a:r>
              <a:rPr lang="en-US" sz="1200" dirty="0" err="1">
                <a:solidFill>
                  <a:srgbClr val="BFBFBF"/>
                </a:solidFill>
              </a:rPr>
              <a:t>Intravitreale</a:t>
            </a:r>
            <a:r>
              <a:rPr lang="en-US" sz="1200" dirty="0">
                <a:solidFill>
                  <a:srgbClr val="BFBFBF"/>
                </a:solidFill>
              </a:rPr>
              <a:t> </a:t>
            </a:r>
            <a:r>
              <a:rPr lang="en-US" sz="1200" dirty="0" err="1">
                <a:solidFill>
                  <a:srgbClr val="BFBFBF"/>
                </a:solidFill>
              </a:rPr>
              <a:t>Antibiotika</a:t>
            </a:r>
            <a:r>
              <a:rPr lang="en-US" sz="1200" dirty="0">
                <a:solidFill>
                  <a:srgbClr val="BFBFBF"/>
                </a:solidFill>
              </a:rPr>
              <a:t> +/- PPV</a:t>
            </a:r>
            <a:endParaRPr dirty="0"/>
          </a:p>
          <a:p>
            <a:pPr marL="1281113" lvl="3" indent="-292100" algn="l" rtl="0">
              <a:spcBef>
                <a:spcPts val="240"/>
              </a:spcBef>
              <a:spcAft>
                <a:spcPts val="0"/>
              </a:spcAft>
              <a:buSzPts val="900"/>
              <a:buChar char="▪"/>
            </a:pPr>
            <a:r>
              <a:rPr lang="en-US" sz="1200" dirty="0">
                <a:solidFill>
                  <a:srgbClr val="BFBFBF"/>
                </a:solidFill>
              </a:rPr>
              <a:t>Die </a:t>
            </a:r>
            <a:r>
              <a:rPr lang="en-US" sz="1200" dirty="0" err="1">
                <a:solidFill>
                  <a:srgbClr val="BFBFBF"/>
                </a:solidFill>
              </a:rPr>
              <a:t>endgültige</a:t>
            </a:r>
            <a:r>
              <a:rPr lang="en-US" sz="1200" dirty="0">
                <a:solidFill>
                  <a:srgbClr val="BFBFBF"/>
                </a:solidFill>
              </a:rPr>
              <a:t> </a:t>
            </a:r>
            <a:r>
              <a:rPr lang="en-US" sz="1200" dirty="0" err="1">
                <a:solidFill>
                  <a:srgbClr val="BFBFBF"/>
                </a:solidFill>
              </a:rPr>
              <a:t>Sehschärfe</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bei</a:t>
            </a:r>
            <a:r>
              <a:rPr lang="en-US" sz="1200" dirty="0">
                <a:solidFill>
                  <a:srgbClr val="BFBFBF"/>
                </a:solidFill>
              </a:rPr>
              <a:t> </a:t>
            </a:r>
            <a:r>
              <a:rPr lang="en-US" sz="1200" dirty="0" err="1">
                <a:solidFill>
                  <a:srgbClr val="BFBFBF"/>
                </a:solidFill>
              </a:rPr>
              <a:t>akuter</a:t>
            </a:r>
            <a:r>
              <a:rPr lang="en-US" sz="1200" dirty="0">
                <a:solidFill>
                  <a:srgbClr val="BFBFBF"/>
                </a:solidFill>
              </a:rPr>
              <a:t> </a:t>
            </a:r>
            <a:r>
              <a:rPr lang="en-US" sz="1200" dirty="0" err="1">
                <a:solidFill>
                  <a:srgbClr val="BFBFBF"/>
                </a:solidFill>
              </a:rPr>
              <a:t>postoperativer</a:t>
            </a:r>
            <a:r>
              <a:rPr lang="en-US" sz="1200" dirty="0">
                <a:solidFill>
                  <a:srgbClr val="BFBFBF"/>
                </a:solidFill>
              </a:rPr>
              <a:t> Endophthalmitis </a:t>
            </a:r>
            <a:r>
              <a:rPr lang="en-US" sz="1200" dirty="0" err="1">
                <a:solidFill>
                  <a:srgbClr val="BFBFBF"/>
                </a:solidFill>
              </a:rPr>
              <a:t>nach</a:t>
            </a:r>
            <a:r>
              <a:rPr lang="en-US" sz="1200" dirty="0">
                <a:solidFill>
                  <a:srgbClr val="BFBFBF"/>
                </a:solidFill>
              </a:rPr>
              <a:t> </a:t>
            </a:r>
            <a:r>
              <a:rPr lang="en-US" sz="1200" dirty="0" err="1">
                <a:solidFill>
                  <a:srgbClr val="BFBFBF"/>
                </a:solidFill>
              </a:rPr>
              <a:t>Kataraktoperation</a:t>
            </a:r>
            <a:r>
              <a:rPr lang="en-US" sz="1200" dirty="0">
                <a:solidFill>
                  <a:srgbClr val="BFBFBF"/>
                </a:solidFill>
              </a:rPr>
              <a:t> </a:t>
            </a:r>
            <a:r>
              <a:rPr lang="en-US" sz="1200" dirty="0" err="1">
                <a:solidFill>
                  <a:srgbClr val="BFBFBF"/>
                </a:solidFill>
              </a:rPr>
              <a:t>meist</a:t>
            </a:r>
            <a:r>
              <a:rPr lang="en-US" sz="1200" dirty="0">
                <a:solidFill>
                  <a:srgbClr val="BFBFBF"/>
                </a:solidFill>
              </a:rPr>
              <a:t> </a:t>
            </a:r>
            <a:r>
              <a:rPr lang="en-US" sz="1200" dirty="0" err="1">
                <a:solidFill>
                  <a:srgbClr val="BFBFBF"/>
                </a:solidFill>
              </a:rPr>
              <a:t>schlechter</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dirty="0" err="1">
                <a:solidFill>
                  <a:srgbClr val="BFBFBF"/>
                </a:solidFill>
              </a:rPr>
              <a:t>nach</a:t>
            </a:r>
            <a:r>
              <a:rPr lang="en-US" sz="1200" dirty="0">
                <a:solidFill>
                  <a:srgbClr val="BFBFBF"/>
                </a:solidFill>
              </a:rPr>
              <a:t> </a:t>
            </a:r>
            <a:r>
              <a:rPr lang="en-US" sz="1200" dirty="0" err="1">
                <a:solidFill>
                  <a:srgbClr val="BFBFBF"/>
                </a:solidFill>
              </a:rPr>
              <a:t>Therapie</a:t>
            </a:r>
            <a:endParaRPr dirty="0"/>
          </a:p>
        </p:txBody>
      </p:sp>
      <p:sp>
        <p:nvSpPr>
          <p:cNvPr id="481" name="Google Shape;481;p22"/>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22</a:t>
            </a:fld>
            <a:endParaRPr sz="1000" b="0" i="0" u="none" strike="noStrike" cap="none">
              <a:solidFill>
                <a:schemeClr val="dk1"/>
              </a:solidFill>
              <a:latin typeface="Arial"/>
              <a:ea typeface="Arial"/>
              <a:cs typeface="Arial"/>
              <a:sym typeface="Arial"/>
            </a:endParaRPr>
          </a:p>
        </p:txBody>
      </p:sp>
      <p:sp>
        <p:nvSpPr>
          <p:cNvPr id="484" name="Google Shape;484;p22"/>
          <p:cNvSpPr txBox="1"/>
          <p:nvPr/>
        </p:nvSpPr>
        <p:spPr>
          <a:xfrm>
            <a:off x="1012448" y="3836539"/>
            <a:ext cx="5919787" cy="948978"/>
          </a:xfrm>
          <a:prstGeom prst="rect">
            <a:avLst/>
          </a:prstGeom>
          <a:solidFill>
            <a:srgbClr val="92D050"/>
          </a:solidFill>
          <a:ln>
            <a:noFill/>
          </a:ln>
        </p:spPr>
        <p:txBody>
          <a:bodyPr spcFirstLastPara="1" wrap="square" lIns="25400" tIns="12700" rIns="25400" bIns="12700" anchor="t" anchorCtr="0">
            <a:spAutoFit/>
          </a:bodyPr>
          <a:lstStyle/>
          <a:p>
            <a:pPr lvl="0"/>
            <a:r>
              <a:rPr lang="en-US" sz="1200" b="0" i="1" u="none" strike="noStrike" cap="none" dirty="0" err="1">
                <a:solidFill>
                  <a:srgbClr val="7F7F7F"/>
                </a:solidFill>
                <a:latin typeface="Arial"/>
                <a:ea typeface="Arial"/>
                <a:cs typeface="Arial"/>
                <a:sym typeface="Arial"/>
              </a:rPr>
              <a:t>Warum</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führt</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eine</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Sickerkissen-assoziierte</a:t>
            </a:r>
            <a:r>
              <a:rPr lang="en-US" sz="1200" b="0" i="1" u="none" strike="noStrike" cap="none" dirty="0">
                <a:solidFill>
                  <a:srgbClr val="7F7F7F"/>
                </a:solidFill>
                <a:latin typeface="Arial"/>
                <a:ea typeface="Arial"/>
                <a:cs typeface="Arial"/>
                <a:sym typeface="Arial"/>
              </a:rPr>
              <a:t> Endophthalmitis </a:t>
            </a:r>
            <a:r>
              <a:rPr lang="en-US" sz="1200" b="0" i="1" u="none" strike="noStrike" cap="none" dirty="0" err="1">
                <a:solidFill>
                  <a:srgbClr val="7F7F7F"/>
                </a:solidFill>
                <a:latin typeface="Arial"/>
                <a:ea typeface="Arial"/>
                <a:cs typeface="Arial"/>
                <a:sym typeface="Arial"/>
              </a:rPr>
              <a:t>tendenziell</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zu</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einem</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schlechteren</a:t>
            </a:r>
            <a:r>
              <a:rPr lang="en-US" sz="1200" b="0" i="1" u="none" strike="noStrike" cap="none" dirty="0">
                <a:solidFill>
                  <a:srgbClr val="7F7F7F"/>
                </a:solidFill>
                <a:latin typeface="Arial"/>
                <a:ea typeface="Arial"/>
                <a:cs typeface="Arial"/>
                <a:sym typeface="Arial"/>
              </a:rPr>
              <a:t> Sehergebnis </a:t>
            </a:r>
            <a:r>
              <a:rPr lang="en-US" sz="1200" b="0" i="1" u="none" strike="noStrike" cap="none" dirty="0" err="1">
                <a:solidFill>
                  <a:srgbClr val="7F7F7F"/>
                </a:solidFill>
                <a:latin typeface="Arial"/>
                <a:ea typeface="Arial"/>
                <a:cs typeface="Arial"/>
                <a:sym typeface="Arial"/>
              </a:rPr>
              <a:t>als</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eine</a:t>
            </a:r>
            <a:r>
              <a:rPr lang="en-US" sz="1200" b="0" i="1" u="none" strike="noStrike" cap="none" dirty="0">
                <a:solidFill>
                  <a:srgbClr val="7F7F7F"/>
                </a:solidFill>
                <a:latin typeface="Arial"/>
                <a:ea typeface="Arial"/>
                <a:cs typeface="Arial"/>
                <a:sym typeface="Arial"/>
              </a:rPr>
              <a:t> </a:t>
            </a:r>
            <a:r>
              <a:rPr lang="en-US" sz="1200" b="1" i="1" dirty="0" err="1">
                <a:solidFill>
                  <a:schemeClr val="tx1"/>
                </a:solidFill>
              </a:rPr>
              <a:t>akute</a:t>
            </a:r>
            <a:r>
              <a:rPr lang="en-US" sz="1200" b="1" i="1" dirty="0">
                <a:solidFill>
                  <a:schemeClr val="tx1"/>
                </a:solidFill>
              </a:rPr>
              <a:t> Endophthalmitis </a:t>
            </a:r>
            <a:r>
              <a:rPr lang="en-US" sz="1200" b="0" i="1" u="none" strike="noStrike" cap="none" dirty="0" err="1">
                <a:solidFill>
                  <a:srgbClr val="7F7F7F"/>
                </a:solidFill>
                <a:latin typeface="Arial"/>
                <a:ea typeface="Arial"/>
                <a:cs typeface="Arial"/>
                <a:sym typeface="Arial"/>
              </a:rPr>
              <a:t>nach</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Katarakt</a:t>
            </a:r>
            <a:r>
              <a:rPr lang="en-US" sz="1200" b="0" i="1" u="none" strike="noStrike" cap="none" dirty="0">
                <a:solidFill>
                  <a:srgbClr val="7F7F7F"/>
                </a:solidFill>
                <a:latin typeface="Arial"/>
                <a:ea typeface="Arial"/>
                <a:cs typeface="Arial"/>
                <a:sym typeface="Arial"/>
              </a:rPr>
              <a:t>-Operation?</a:t>
            </a:r>
            <a:endParaRPr dirty="0"/>
          </a:p>
          <a:p>
            <a:pPr marL="0" marR="0" lvl="0" indent="0" algn="l" rtl="0">
              <a:spcBef>
                <a:spcPts val="0"/>
              </a:spcBef>
              <a:spcAft>
                <a:spcPts val="0"/>
              </a:spcAft>
              <a:buNone/>
            </a:pPr>
            <a:r>
              <a:rPr lang="en-US" sz="1200" b="0" i="0" u="none" strike="noStrike" cap="none" dirty="0">
                <a:solidFill>
                  <a:srgbClr val="7F7F7F"/>
                </a:solidFill>
                <a:latin typeface="Arial"/>
                <a:ea typeface="Arial"/>
                <a:cs typeface="Arial"/>
                <a:sym typeface="Arial"/>
              </a:rPr>
              <a:t>Da die Keime, die </a:t>
            </a:r>
            <a:r>
              <a:rPr lang="en-US" sz="1200" b="0" i="0" u="none" strike="noStrike" cap="none" dirty="0" err="1">
                <a:solidFill>
                  <a:srgbClr val="7F7F7F"/>
                </a:solidFill>
                <a:latin typeface="Arial"/>
                <a:ea typeface="Arial"/>
                <a:cs typeface="Arial"/>
                <a:sym typeface="Arial"/>
              </a:rPr>
              <a:t>eine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Sickerkissen-assoziierte</a:t>
            </a:r>
            <a:r>
              <a:rPr lang="en-US" sz="1200" b="0" i="0" u="none" strike="noStrike" cap="none" dirty="0">
                <a:solidFill>
                  <a:srgbClr val="7F7F7F"/>
                </a:solidFill>
                <a:latin typeface="Arial"/>
                <a:ea typeface="Arial"/>
                <a:cs typeface="Arial"/>
                <a:sym typeface="Arial"/>
              </a:rPr>
              <a:t> Endophthalmitis </a:t>
            </a:r>
            <a:r>
              <a:rPr lang="en-US" sz="1200" b="0" i="0" u="none" strike="noStrike" cap="none" dirty="0" err="1">
                <a:solidFill>
                  <a:srgbClr val="7F7F7F"/>
                </a:solidFill>
                <a:latin typeface="Arial"/>
                <a:ea typeface="Arial"/>
                <a:cs typeface="Arial"/>
                <a:sym typeface="Arial"/>
              </a:rPr>
              <a:t>verursachen</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virulenter</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sind</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als</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jene</a:t>
            </a:r>
            <a:r>
              <a:rPr lang="en-US" sz="1200" b="0" i="0" u="none" strike="noStrike" cap="none" dirty="0">
                <a:solidFill>
                  <a:srgbClr val="7F7F7F"/>
                </a:solidFill>
                <a:latin typeface="Arial"/>
                <a:ea typeface="Arial"/>
                <a:cs typeface="Arial"/>
                <a:sym typeface="Arial"/>
              </a:rPr>
              <a:t>, die </a:t>
            </a:r>
            <a:r>
              <a:rPr lang="en-US" sz="1200" b="0" i="0" u="none" strike="noStrike" cap="none" dirty="0" err="1">
                <a:solidFill>
                  <a:srgbClr val="7F7F7F"/>
                </a:solidFill>
                <a:latin typeface="Arial"/>
                <a:ea typeface="Arial"/>
                <a:cs typeface="Arial"/>
                <a:sym typeface="Arial"/>
              </a:rPr>
              <a:t>typischerweise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eine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akute</a:t>
            </a:r>
            <a:r>
              <a:rPr lang="en-US" sz="1200" b="0" i="0" u="none" strike="noStrike" cap="none" dirty="0">
                <a:solidFill>
                  <a:srgbClr val="7F7F7F"/>
                </a:solidFill>
                <a:latin typeface="Arial"/>
                <a:ea typeface="Arial"/>
                <a:cs typeface="Arial"/>
                <a:sym typeface="Arial"/>
              </a:rPr>
              <a:t> postoperative Endophthalmitis </a:t>
            </a:r>
            <a:r>
              <a:rPr lang="en-US" sz="1200" b="0" i="0" u="none" strike="noStrike" cap="none" dirty="0" err="1">
                <a:solidFill>
                  <a:srgbClr val="7F7F7F"/>
                </a:solidFill>
                <a:latin typeface="Arial"/>
                <a:ea typeface="Arial"/>
                <a:cs typeface="Arial"/>
                <a:sym typeface="Arial"/>
              </a:rPr>
              <a:t>nach</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Katarakt-Extraktion</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auslösen</a:t>
            </a:r>
            <a:endParaRPr dirty="0"/>
          </a:p>
        </p:txBody>
      </p:sp>
      <p:sp>
        <p:nvSpPr>
          <p:cNvPr id="485" name="Google Shape;485;p22"/>
          <p:cNvSpPr/>
          <p:nvPr/>
        </p:nvSpPr>
        <p:spPr>
          <a:xfrm>
            <a:off x="2438400" y="3962400"/>
            <a:ext cx="31242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86" name="Google Shape;486;p22"/>
          <p:cNvSpPr txBox="1"/>
          <p:nvPr/>
        </p:nvSpPr>
        <p:spPr>
          <a:xfrm>
            <a:off x="167308" y="2137336"/>
            <a:ext cx="8809383" cy="1244443"/>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rgbClr val="0000FF"/>
              </a:buClr>
              <a:buSzPts val="1200"/>
              <a:buFont typeface="Noto Sans Symbols"/>
              <a:buNone/>
            </a:pPr>
            <a:r>
              <a:rPr lang="en-US" sz="1200" b="0" i="1" u="none" strike="noStrike" cap="none" dirty="0">
                <a:solidFill>
                  <a:srgbClr val="0000FF"/>
                </a:solidFill>
                <a:latin typeface="Arial"/>
                <a:ea typeface="Arial"/>
                <a:cs typeface="Arial"/>
                <a:sym typeface="Arial"/>
              </a:rPr>
              <a:t>Apropos </a:t>
            </a:r>
            <a:r>
              <a:rPr lang="en-US" sz="1200" b="0" i="1" u="none" strike="noStrike" cap="none" dirty="0" err="1">
                <a:solidFill>
                  <a:srgbClr val="0000FF"/>
                </a:solidFill>
                <a:latin typeface="Arial"/>
                <a:ea typeface="Arial"/>
                <a:cs typeface="Arial"/>
                <a:sym typeface="Arial"/>
              </a:rPr>
              <a:t>akute</a:t>
            </a:r>
            <a:r>
              <a:rPr lang="en-US" sz="1200" b="0" i="1" u="none" strike="noStrike" cap="none" dirty="0">
                <a:solidFill>
                  <a:srgbClr val="0000FF"/>
                </a:solidFill>
                <a:latin typeface="Arial"/>
                <a:ea typeface="Arial"/>
                <a:cs typeface="Arial"/>
                <a:sym typeface="Arial"/>
              </a:rPr>
              <a:t> Endophthalmitis </a:t>
            </a:r>
            <a:r>
              <a:rPr lang="en-US" sz="1200" b="0" i="1" u="none" strike="noStrike" cap="none" dirty="0" err="1">
                <a:solidFill>
                  <a:srgbClr val="0000FF"/>
                </a:solidFill>
                <a:latin typeface="Arial"/>
                <a:ea typeface="Arial"/>
                <a:cs typeface="Arial"/>
                <a:sym typeface="Arial"/>
              </a:rPr>
              <a:t>nach</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Katarakt</a:t>
            </a:r>
            <a:r>
              <a:rPr lang="en-US" sz="1200" b="0" i="1" u="none" strike="noStrike" cap="none" dirty="0">
                <a:solidFill>
                  <a:srgbClr val="0000FF"/>
                </a:solidFill>
                <a:latin typeface="Arial"/>
                <a:ea typeface="Arial"/>
                <a:cs typeface="Arial"/>
                <a:sym typeface="Arial"/>
              </a:rPr>
              <a:t>-Operation … </a:t>
            </a:r>
            <a:r>
              <a:rPr lang="en-US" sz="1200" b="0" i="1" u="none" strike="noStrike" cap="none" dirty="0" err="1">
                <a:solidFill>
                  <a:srgbClr val="0000FF"/>
                </a:solidFill>
                <a:latin typeface="Arial"/>
                <a:ea typeface="Arial"/>
                <a:cs typeface="Arial"/>
                <a:sym typeface="Arial"/>
              </a:rPr>
              <a:t>Wofür</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steht</a:t>
            </a:r>
            <a:r>
              <a:rPr lang="en-US" sz="1200" b="0" i="1" u="none" strike="noStrike" cap="none" dirty="0">
                <a:solidFill>
                  <a:srgbClr val="0000FF"/>
                </a:solidFill>
                <a:latin typeface="Arial"/>
                <a:ea typeface="Arial"/>
                <a:cs typeface="Arial"/>
                <a:sym typeface="Arial"/>
              </a:rPr>
              <a:t> in </a:t>
            </a:r>
            <a:r>
              <a:rPr lang="en-US" sz="1200" b="0" i="1" u="none" strike="noStrike" cap="none" dirty="0" err="1">
                <a:solidFill>
                  <a:srgbClr val="0000FF"/>
                </a:solidFill>
                <a:latin typeface="Arial"/>
                <a:ea typeface="Arial"/>
                <a:cs typeface="Arial"/>
                <a:sym typeface="Arial"/>
              </a:rPr>
              <a:t>diesem</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Zusammenhang</a:t>
            </a:r>
            <a:r>
              <a:rPr lang="en-US" sz="1200" b="0" i="1" u="none" strike="noStrike" cap="none" dirty="0">
                <a:solidFill>
                  <a:srgbClr val="0000FF"/>
                </a:solidFill>
                <a:latin typeface="Arial"/>
                <a:ea typeface="Arial"/>
                <a:cs typeface="Arial"/>
                <a:sym typeface="Arial"/>
              </a:rPr>
              <a:t> die </a:t>
            </a:r>
            <a:r>
              <a:rPr lang="en-US" sz="1200" b="0" i="1" u="none" strike="noStrike" cap="none" dirty="0" err="1">
                <a:solidFill>
                  <a:srgbClr val="0000FF"/>
                </a:solidFill>
                <a:latin typeface="Arial"/>
                <a:ea typeface="Arial"/>
                <a:cs typeface="Arial"/>
                <a:sym typeface="Arial"/>
              </a:rPr>
              <a:t>Abkürzung</a:t>
            </a:r>
            <a:r>
              <a:rPr lang="en-US" sz="1200" b="0" i="1" u="none" strike="noStrike" cap="none" dirty="0">
                <a:solidFill>
                  <a:srgbClr val="0000FF"/>
                </a:solidFill>
                <a:latin typeface="Arial"/>
                <a:ea typeface="Arial"/>
                <a:cs typeface="Arial"/>
                <a:sym typeface="Arial"/>
              </a:rPr>
              <a:t> EVS?</a:t>
            </a:r>
            <a:endParaRPr dirty="0"/>
          </a:p>
          <a:p>
            <a:pPr marL="0" marR="0" lvl="0" indent="0" algn="l" rtl="0">
              <a:lnSpc>
                <a:spcPct val="90000"/>
              </a:lnSpc>
              <a:spcBef>
                <a:spcPts val="0"/>
              </a:spcBef>
              <a:spcAft>
                <a:spcPts val="0"/>
              </a:spcAft>
              <a:buClr>
                <a:srgbClr val="0000FF"/>
              </a:buClr>
              <a:buSzPts val="1200"/>
              <a:buFont typeface="Noto Sans Symbols"/>
              <a:buNone/>
            </a:pPr>
            <a:r>
              <a:rPr lang="en-US" sz="1200" b="0" i="0" u="none" strike="noStrike" cap="none" dirty="0">
                <a:solidFill>
                  <a:srgbClr val="0000FF"/>
                </a:solidFill>
                <a:latin typeface="Arial"/>
                <a:ea typeface="Arial"/>
                <a:cs typeface="Arial"/>
                <a:sym typeface="Arial"/>
              </a:rPr>
              <a:t>Endophthalmitis </a:t>
            </a:r>
            <a:r>
              <a:rPr lang="en-US" sz="1200" b="0" i="0" u="none" strike="noStrike" cap="none" dirty="0" err="1">
                <a:solidFill>
                  <a:srgbClr val="0000FF"/>
                </a:solidFill>
                <a:latin typeface="Arial"/>
                <a:ea typeface="Arial"/>
                <a:cs typeface="Arial"/>
                <a:sym typeface="Arial"/>
              </a:rPr>
              <a:t>Vitrektomie</a:t>
            </a:r>
            <a:r>
              <a:rPr lang="en-US" sz="1200" b="0" i="0" u="none" strike="noStrike" cap="none" dirty="0">
                <a:solidFill>
                  <a:srgbClr val="0000FF"/>
                </a:solidFill>
                <a:latin typeface="Arial"/>
                <a:ea typeface="Arial"/>
                <a:cs typeface="Arial"/>
                <a:sym typeface="Arial"/>
              </a:rPr>
              <a:t> Studie</a:t>
            </a:r>
            <a:endParaRPr dirty="0"/>
          </a:p>
          <a:p>
            <a:pPr marL="0" marR="0" lvl="0" indent="0" algn="l" rtl="0">
              <a:lnSpc>
                <a:spcPct val="90000"/>
              </a:lnSpc>
              <a:spcBef>
                <a:spcPts val="0"/>
              </a:spcBef>
              <a:spcAft>
                <a:spcPts val="0"/>
              </a:spcAft>
              <a:buClr>
                <a:schemeClr val="dk1"/>
              </a:buClr>
              <a:buSzPts val="1600"/>
              <a:buFont typeface="Noto Sans Symbols"/>
              <a:buNone/>
            </a:pPr>
            <a:endParaRPr sz="1600" b="0" i="1" u="none" strike="noStrike" cap="none" dirty="0">
              <a:solidFill>
                <a:srgbClr val="0000FF"/>
              </a:solidFill>
              <a:latin typeface="Arial"/>
              <a:ea typeface="Arial"/>
              <a:cs typeface="Arial"/>
              <a:sym typeface="Arial"/>
            </a:endParaRPr>
          </a:p>
          <a:p>
            <a:pPr marL="0" marR="0" lvl="0" indent="0" algn="l" rtl="0">
              <a:lnSpc>
                <a:spcPct val="90000"/>
              </a:lnSpc>
              <a:spcBef>
                <a:spcPts val="0"/>
              </a:spcBef>
              <a:spcAft>
                <a:spcPts val="0"/>
              </a:spcAft>
              <a:buClr>
                <a:srgbClr val="0000FF"/>
              </a:buClr>
              <a:buSzPts val="1200"/>
              <a:buFont typeface="Noto Sans Symbols"/>
              <a:buNone/>
            </a:pPr>
            <a:r>
              <a:rPr lang="en-US" sz="1200" b="0" i="1" u="none" strike="noStrike" cap="none" dirty="0">
                <a:solidFill>
                  <a:srgbClr val="0000FF"/>
                </a:solidFill>
                <a:latin typeface="Arial"/>
                <a:ea typeface="Arial"/>
                <a:cs typeface="Arial"/>
                <a:sym typeface="Arial"/>
              </a:rPr>
              <a:t>Die EVS </a:t>
            </a:r>
            <a:r>
              <a:rPr lang="en-US" sz="1200" b="0" i="1" u="none" strike="noStrike" cap="none" dirty="0" err="1">
                <a:solidFill>
                  <a:srgbClr val="0000FF"/>
                </a:solidFill>
                <a:latin typeface="Arial"/>
                <a:ea typeface="Arial"/>
                <a:cs typeface="Arial"/>
                <a:sym typeface="Arial"/>
              </a:rPr>
              <a:t>untersuchte</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zwei</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Aspekte</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hinsichtlich</a:t>
            </a:r>
            <a:r>
              <a:rPr lang="en-US" sz="1200" b="0" i="1" u="none" strike="noStrike" cap="none" dirty="0">
                <a:solidFill>
                  <a:srgbClr val="0000FF"/>
                </a:solidFill>
                <a:latin typeface="Arial"/>
                <a:ea typeface="Arial"/>
                <a:cs typeface="Arial"/>
                <a:sym typeface="Arial"/>
              </a:rPr>
              <a:t> der </a:t>
            </a:r>
            <a:r>
              <a:rPr lang="en-US" sz="1200" b="0" i="1" u="none" strike="noStrike" cap="none" dirty="0" err="1">
                <a:solidFill>
                  <a:srgbClr val="0000FF"/>
                </a:solidFill>
                <a:latin typeface="Arial"/>
                <a:ea typeface="Arial"/>
                <a:cs typeface="Arial"/>
                <a:sym typeface="Arial"/>
              </a:rPr>
              <a:t>Behandlung</a:t>
            </a:r>
            <a:r>
              <a:rPr lang="en-US" sz="1200" b="0" i="1" u="none" strike="noStrike" cap="none" dirty="0">
                <a:solidFill>
                  <a:srgbClr val="0000FF"/>
                </a:solidFill>
                <a:latin typeface="Arial"/>
                <a:ea typeface="Arial"/>
                <a:cs typeface="Arial"/>
                <a:sym typeface="Arial"/>
              </a:rPr>
              <a:t> der </a:t>
            </a:r>
            <a:r>
              <a:rPr lang="en-US" sz="1200" b="0" i="1" u="none" strike="noStrike" cap="none" dirty="0" err="1">
                <a:solidFill>
                  <a:srgbClr val="0000FF"/>
                </a:solidFill>
                <a:latin typeface="Arial"/>
                <a:ea typeface="Arial"/>
                <a:cs typeface="Arial"/>
                <a:sym typeface="Arial"/>
              </a:rPr>
              <a:t>akuten</a:t>
            </a:r>
            <a:r>
              <a:rPr lang="en-US" sz="1200" b="0" i="1" u="none" strike="noStrike" cap="none" dirty="0">
                <a:solidFill>
                  <a:srgbClr val="0000FF"/>
                </a:solidFill>
                <a:latin typeface="Arial"/>
                <a:ea typeface="Arial"/>
                <a:cs typeface="Arial"/>
                <a:sym typeface="Arial"/>
              </a:rPr>
              <a:t> Endophthalmitis </a:t>
            </a:r>
            <a:r>
              <a:rPr lang="en-US" sz="1200" b="0" i="1" u="none" strike="noStrike" cap="none" dirty="0" err="1">
                <a:solidFill>
                  <a:srgbClr val="0000FF"/>
                </a:solidFill>
                <a:latin typeface="Arial"/>
                <a:ea typeface="Arial"/>
                <a:cs typeface="Arial"/>
                <a:sym typeface="Arial"/>
              </a:rPr>
              <a:t>nach</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Katarakt</a:t>
            </a:r>
            <a:r>
              <a:rPr lang="en-US" sz="1200" b="0" i="1" u="none" strike="noStrike" cap="none" dirty="0">
                <a:solidFill>
                  <a:srgbClr val="0000FF"/>
                </a:solidFill>
                <a:latin typeface="Arial"/>
                <a:ea typeface="Arial"/>
                <a:cs typeface="Arial"/>
                <a:sym typeface="Arial"/>
              </a:rPr>
              <a:t>-Operation. </a:t>
            </a:r>
            <a:r>
              <a:rPr lang="en-US" sz="1200" b="0" i="1" u="none" strike="noStrike" cap="none" dirty="0" err="1">
                <a:solidFill>
                  <a:srgbClr val="0000FF"/>
                </a:solidFill>
                <a:latin typeface="Arial"/>
                <a:ea typeface="Arial"/>
                <a:cs typeface="Arial"/>
                <a:sym typeface="Arial"/>
              </a:rPr>
              <a:t>Welche</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waren</a:t>
            </a:r>
            <a:r>
              <a:rPr lang="en-US" sz="1200" b="0" i="1" u="none" strike="noStrike" cap="none" dirty="0">
                <a:solidFill>
                  <a:srgbClr val="0000FF"/>
                </a:solidFill>
                <a:latin typeface="Arial"/>
                <a:ea typeface="Arial"/>
                <a:cs typeface="Arial"/>
                <a:sym typeface="Arial"/>
              </a:rPr>
              <a:t> das?</a:t>
            </a:r>
            <a:endParaRPr dirty="0"/>
          </a:p>
          <a:p>
            <a:pPr marL="0" marR="0" lvl="0" indent="0" algn="l" rtl="0">
              <a:lnSpc>
                <a:spcPct val="90000"/>
              </a:lnSpc>
              <a:spcBef>
                <a:spcPts val="0"/>
              </a:spcBef>
              <a:spcAft>
                <a:spcPts val="0"/>
              </a:spcAft>
              <a:buClr>
                <a:srgbClr val="0000FF"/>
              </a:buClr>
              <a:buSzPts val="1200"/>
              <a:buFont typeface="Noto Sans Symbols"/>
              <a:buNone/>
            </a:pPr>
            <a:r>
              <a:rPr lang="en-US" sz="1200" b="0" i="0" u="none" strike="noStrike" cap="none" dirty="0">
                <a:solidFill>
                  <a:srgbClr val="0000FF"/>
                </a:solidFill>
                <a:latin typeface="Arial"/>
                <a:ea typeface="Arial"/>
                <a:cs typeface="Arial"/>
                <a:sym typeface="Arial"/>
              </a:rPr>
              <a:t>1) </a:t>
            </a:r>
            <a:r>
              <a:rPr lang="en-US" sz="1200" b="0" i="0" u="none" strike="noStrike" cap="none" dirty="0" err="1">
                <a:solidFill>
                  <a:srgbClr val="0000FF"/>
                </a:solidFill>
                <a:latin typeface="Arial"/>
                <a:ea typeface="Arial"/>
                <a:cs typeface="Arial"/>
                <a:sym typeface="Arial"/>
              </a:rPr>
              <a:t>Welche</a:t>
            </a:r>
            <a:r>
              <a:rPr lang="en-US" sz="1200" b="0" i="0" u="none" strike="noStrike" cap="none" dirty="0">
                <a:solidFill>
                  <a:srgbClr val="0000FF"/>
                </a:solidFill>
                <a:latin typeface="Arial"/>
                <a:ea typeface="Arial"/>
                <a:cs typeface="Arial"/>
                <a:sym typeface="Arial"/>
              </a:rPr>
              <a:t> Rolle </a:t>
            </a:r>
            <a:r>
              <a:rPr lang="en-US" sz="1200" b="0" i="0" u="none" strike="noStrike" cap="none" dirty="0" err="1">
                <a:solidFill>
                  <a:srgbClr val="0000FF"/>
                </a:solidFill>
                <a:latin typeface="Arial"/>
                <a:ea typeface="Arial"/>
                <a:cs typeface="Arial"/>
                <a:sym typeface="Arial"/>
              </a:rPr>
              <a:t>spielt</a:t>
            </a:r>
            <a:r>
              <a:rPr lang="en-US" sz="1200" b="0" i="0" u="none" strike="noStrike" cap="none" dirty="0">
                <a:solidFill>
                  <a:srgbClr val="0000FF"/>
                </a:solidFill>
                <a:latin typeface="Arial"/>
                <a:ea typeface="Arial"/>
                <a:cs typeface="Arial"/>
                <a:sym typeface="Arial"/>
              </a:rPr>
              <a:t> die PPV </a:t>
            </a:r>
            <a:r>
              <a:rPr lang="en-US" sz="1200" b="0" i="0" u="none" strike="noStrike" cap="none" dirty="0" err="1">
                <a:solidFill>
                  <a:srgbClr val="0000FF"/>
                </a:solidFill>
                <a:latin typeface="Arial"/>
                <a:ea typeface="Arial"/>
                <a:cs typeface="Arial"/>
                <a:sym typeface="Arial"/>
              </a:rPr>
              <a:t>im</a:t>
            </a:r>
            <a:r>
              <a:rPr lang="en-US" sz="1200" b="0" i="0" u="none" strike="noStrike" cap="none" dirty="0">
                <a:solidFill>
                  <a:srgbClr val="0000FF"/>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Vergleich</a:t>
            </a:r>
            <a:r>
              <a:rPr lang="en-US" sz="1200" b="0" i="0" u="none" strike="noStrike" cap="none" dirty="0">
                <a:solidFill>
                  <a:srgbClr val="0000FF"/>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zur</a:t>
            </a:r>
            <a:r>
              <a:rPr lang="en-US" sz="1200" b="0" i="0" u="none" strike="noStrike" cap="none" dirty="0">
                <a:solidFill>
                  <a:srgbClr val="0000FF"/>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intravitrealen</a:t>
            </a:r>
            <a:r>
              <a:rPr lang="en-US" sz="1200" b="0" i="0" u="none" strike="noStrike" cap="none" dirty="0">
                <a:solidFill>
                  <a:srgbClr val="0000FF"/>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Antibiotika-Injektion</a:t>
            </a:r>
            <a:r>
              <a:rPr lang="en-US" sz="1200" b="0" i="0" u="none" strike="noStrike" cap="none" dirty="0">
                <a:solidFill>
                  <a:srgbClr val="0000FF"/>
                </a:solidFill>
                <a:latin typeface="Arial"/>
                <a:ea typeface="Arial"/>
                <a:cs typeface="Arial"/>
                <a:sym typeface="Arial"/>
              </a:rPr>
              <a:t>?</a:t>
            </a:r>
            <a:endParaRPr dirty="0"/>
          </a:p>
          <a:p>
            <a:pPr marL="0" marR="0" lvl="0" indent="0" algn="l" rtl="0">
              <a:lnSpc>
                <a:spcPct val="90000"/>
              </a:lnSpc>
              <a:spcBef>
                <a:spcPts val="0"/>
              </a:spcBef>
              <a:spcAft>
                <a:spcPts val="0"/>
              </a:spcAft>
              <a:buClr>
                <a:srgbClr val="0000FF"/>
              </a:buClr>
              <a:buSzPts val="1200"/>
              <a:buFont typeface="Noto Sans Symbols"/>
              <a:buNone/>
            </a:pPr>
            <a:r>
              <a:rPr lang="en-US" sz="1200" b="0" i="0" u="none" strike="noStrike" cap="none" dirty="0">
                <a:solidFill>
                  <a:srgbClr val="0000FF"/>
                </a:solidFill>
                <a:latin typeface="Arial"/>
                <a:ea typeface="Arial"/>
                <a:cs typeface="Arial"/>
                <a:sym typeface="Arial"/>
              </a:rPr>
              <a:t>2) Wie </a:t>
            </a:r>
            <a:r>
              <a:rPr lang="en-US" sz="1200" b="0" i="0" u="none" strike="noStrike" cap="none" dirty="0" err="1">
                <a:solidFill>
                  <a:srgbClr val="0000FF"/>
                </a:solidFill>
                <a:latin typeface="Arial"/>
                <a:ea typeface="Arial"/>
                <a:cs typeface="Arial"/>
                <a:sym typeface="Arial"/>
              </a:rPr>
              <a:t>wirksam</a:t>
            </a:r>
            <a:r>
              <a:rPr lang="en-US" sz="1200" b="0" i="0" u="none" strike="noStrike" cap="none" dirty="0">
                <a:solidFill>
                  <a:srgbClr val="0000FF"/>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sind</a:t>
            </a:r>
            <a:r>
              <a:rPr lang="en-US" sz="1200" b="0" i="0"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systemische</a:t>
            </a:r>
            <a:r>
              <a:rPr lang="en-US" sz="1200" b="0" i="1" u="none" strike="noStrike" cap="none" dirty="0">
                <a:solidFill>
                  <a:srgbClr val="0000FF"/>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Antibiotika</a:t>
            </a:r>
            <a:r>
              <a:rPr lang="en-US" sz="1200" b="0" i="0" u="none" strike="noStrike" cap="none" dirty="0">
                <a:solidFill>
                  <a:srgbClr val="0000FF"/>
                </a:solidFill>
                <a:latin typeface="Arial"/>
                <a:ea typeface="Arial"/>
                <a:cs typeface="Arial"/>
                <a:sym typeface="Arial"/>
              </a:rPr>
              <a:t>?</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502" name="Google Shape;502;p2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503" name="Google Shape;503;p23"/>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solidFill>
                  <a:srgbClr val="BFBFBF"/>
                </a:solidFill>
              </a:rPr>
              <a:t>Infektion</a:t>
            </a:r>
            <a:r>
              <a:rPr lang="en-US" sz="1200" b="1" dirty="0">
                <a:solidFill>
                  <a:srgbClr val="BFBFBF"/>
                </a:solidFill>
              </a:rPr>
              <a:t> </a:t>
            </a:r>
            <a:r>
              <a:rPr lang="en-US" sz="1200" b="1" dirty="0" err="1">
                <a:solidFill>
                  <a:srgbClr val="BFBFBF"/>
                </a:solidFill>
              </a:rPr>
              <a:t>nach</a:t>
            </a:r>
            <a:r>
              <a:rPr lang="en-US" sz="1200" b="1" dirty="0">
                <a:solidFill>
                  <a:srgbClr val="BFBFBF"/>
                </a:solidFill>
              </a:rPr>
              <a:t> </a:t>
            </a:r>
            <a:r>
              <a:rPr lang="en-US" sz="1200" b="1" dirty="0" err="1">
                <a:solidFill>
                  <a:srgbClr val="BFBFBF"/>
                </a:solidFill>
              </a:rPr>
              <a:t>einer</a:t>
            </a:r>
            <a:r>
              <a:rPr lang="en-US" sz="1200" b="1" dirty="0">
                <a:solidFill>
                  <a:srgbClr val="BFBFBF"/>
                </a:solidFill>
              </a:rPr>
              <a:t> </a:t>
            </a:r>
            <a:r>
              <a:rPr lang="en-US" sz="1200" b="1" dirty="0" err="1">
                <a:solidFill>
                  <a:srgbClr val="BFBFBF"/>
                </a:solidFill>
              </a:rPr>
              <a:t>Filteroperation</a:t>
            </a:r>
            <a:endParaRPr dirty="0"/>
          </a:p>
          <a:p>
            <a:pPr marL="692150" lvl="1" indent="-347663" algn="l" rtl="0">
              <a:spcBef>
                <a:spcPts val="240"/>
              </a:spcBef>
              <a:spcAft>
                <a:spcPts val="0"/>
              </a:spcAft>
              <a:buSzPts val="840"/>
              <a:buChar char="●"/>
            </a:pPr>
            <a:r>
              <a:rPr lang="en-US" sz="1200" dirty="0">
                <a:solidFill>
                  <a:srgbClr val="BFBFBF"/>
                </a:solidFill>
              </a:rPr>
              <a:t>Kann Tage bis Jahre </a:t>
            </a:r>
            <a:r>
              <a:rPr lang="en-US" sz="1200" dirty="0" err="1">
                <a:solidFill>
                  <a:srgbClr val="BFBFBF"/>
                </a:solidFill>
              </a:rPr>
              <a:t>nach</a:t>
            </a:r>
            <a:r>
              <a:rPr lang="en-US" sz="1200" dirty="0">
                <a:solidFill>
                  <a:srgbClr val="BFBFBF"/>
                </a:solidFill>
              </a:rPr>
              <a:t> der Operation </a:t>
            </a:r>
            <a:r>
              <a:rPr lang="en-US" sz="1200" dirty="0" err="1">
                <a:solidFill>
                  <a:srgbClr val="BFBFBF"/>
                </a:solidFill>
              </a:rPr>
              <a:t>auftreten</a:t>
            </a:r>
            <a:endParaRPr dirty="0"/>
          </a:p>
          <a:p>
            <a:pPr marL="692150" lvl="1" indent="-347663" algn="l" rtl="0">
              <a:spcBef>
                <a:spcPts val="240"/>
              </a:spcBef>
              <a:spcAft>
                <a:spcPts val="0"/>
              </a:spcAft>
              <a:buSzPts val="840"/>
              <a:buChar char="●"/>
            </a:pPr>
            <a:r>
              <a:rPr lang="en-US" sz="1200" dirty="0" err="1">
                <a:solidFill>
                  <a:srgbClr val="BFBFBF"/>
                </a:solidFill>
              </a:rPr>
              <a:t>Erreger</a:t>
            </a:r>
            <a:r>
              <a:rPr lang="en-US" sz="1200" dirty="0">
                <a:solidFill>
                  <a:srgbClr val="BFBFBF"/>
                </a:solidFill>
              </a:rPr>
              <a:t>: </a:t>
            </a:r>
            <a:r>
              <a:rPr lang="en-US" sz="1200" i="1" dirty="0" err="1">
                <a:solidFill>
                  <a:srgbClr val="BFBFBF"/>
                </a:solidFill>
              </a:rPr>
              <a:t>Streptokokken</a:t>
            </a:r>
            <a:r>
              <a:rPr lang="en-US" sz="1200" dirty="0">
                <a:solidFill>
                  <a:srgbClr val="BFBFBF"/>
                </a:solidFill>
              </a:rPr>
              <a:t>, </a:t>
            </a:r>
            <a:r>
              <a:rPr lang="en-US" sz="1200" i="1" dirty="0" err="1">
                <a:solidFill>
                  <a:srgbClr val="BFBFBF"/>
                </a:solidFill>
              </a:rPr>
              <a:t>Haemophilus</a:t>
            </a:r>
            <a:r>
              <a:rPr lang="en-US" sz="1200" dirty="0" err="1">
                <a:solidFill>
                  <a:srgbClr val="BFBFBF"/>
                </a:solidFill>
              </a:rPr>
              <a:t>-Arten</a:t>
            </a:r>
            <a:r>
              <a:rPr lang="en-US" sz="1200" dirty="0">
                <a:solidFill>
                  <a:srgbClr val="BFBFBF"/>
                </a:solidFill>
              </a:rPr>
              <a:t>, </a:t>
            </a:r>
            <a:r>
              <a:rPr lang="en-US" sz="1200" dirty="0" err="1">
                <a:solidFill>
                  <a:srgbClr val="BFBFBF"/>
                </a:solidFill>
              </a:rPr>
              <a:t>grampositive</a:t>
            </a:r>
            <a:r>
              <a:rPr lang="en-US" sz="1200" dirty="0">
                <a:solidFill>
                  <a:srgbClr val="BFBFBF"/>
                </a:solidFill>
              </a:rPr>
              <a:t> </a:t>
            </a:r>
            <a:r>
              <a:rPr lang="en-US" sz="1200" dirty="0" err="1">
                <a:solidFill>
                  <a:srgbClr val="BFBFBF"/>
                </a:solidFill>
              </a:rPr>
              <a:t>Bakterien</a:t>
            </a:r>
            <a:endParaRPr dirty="0"/>
          </a:p>
          <a:p>
            <a:pPr marL="692150" lvl="1" indent="-347663" algn="l" rtl="0">
              <a:spcBef>
                <a:spcPts val="240"/>
              </a:spcBef>
              <a:spcAft>
                <a:spcPts val="0"/>
              </a:spcAft>
              <a:buSzPts val="840"/>
              <a:buChar char="●"/>
            </a:pPr>
            <a:r>
              <a:rPr lang="en-US" sz="1200" dirty="0">
                <a:solidFill>
                  <a:srgbClr val="BFBFBF"/>
                </a:solidFill>
              </a:rPr>
              <a:t>Zwei </a:t>
            </a:r>
            <a:r>
              <a:rPr lang="en-US" sz="1200" dirty="0" err="1">
                <a:solidFill>
                  <a:srgbClr val="BFBFBF"/>
                </a:solidFill>
              </a:rPr>
              <a:t>klinische</a:t>
            </a:r>
            <a:r>
              <a:rPr lang="en-US" sz="1200" dirty="0">
                <a:solidFill>
                  <a:srgbClr val="BFBFBF"/>
                </a:solidFill>
              </a:rPr>
              <a:t> </a:t>
            </a:r>
            <a:r>
              <a:rPr lang="en-US" sz="1200" dirty="0" err="1">
                <a:solidFill>
                  <a:srgbClr val="BFBFBF"/>
                </a:solidFill>
              </a:rPr>
              <a:t>Entitäten</a:t>
            </a:r>
            <a:r>
              <a:rPr lang="en-US" sz="1200" dirty="0">
                <a:solidFill>
                  <a:srgbClr val="BFBFBF"/>
                </a:solidFill>
              </a:rPr>
              <a:t>:</a:t>
            </a:r>
            <a:endParaRPr dirty="0"/>
          </a:p>
          <a:p>
            <a:pPr marL="987425" lvl="2" indent="-293688" algn="l" rtl="0">
              <a:spcBef>
                <a:spcPts val="240"/>
              </a:spcBef>
              <a:spcAft>
                <a:spcPts val="0"/>
              </a:spcAft>
              <a:buSzPts val="840"/>
              <a:buChar char="●"/>
            </a:pPr>
            <a:r>
              <a:rPr lang="en-US" sz="1200" i="1" dirty="0" err="1">
                <a:solidFill>
                  <a:srgbClr val="BFBFBF"/>
                </a:solidFill>
              </a:rPr>
              <a:t>Blebitis</a:t>
            </a:r>
            <a:r>
              <a:rPr lang="en-US" sz="1200" dirty="0">
                <a:solidFill>
                  <a:srgbClr val="BFBFBF"/>
                </a:solidFill>
              </a:rPr>
              <a:t>: </a:t>
            </a:r>
            <a:r>
              <a:rPr lang="en-US" sz="1200" dirty="0" err="1">
                <a:solidFill>
                  <a:srgbClr val="BFBFBF"/>
                </a:solidFill>
              </a:rPr>
              <a:t>Infizierter</a:t>
            </a:r>
            <a:r>
              <a:rPr lang="en-US" sz="1200" dirty="0">
                <a:solidFill>
                  <a:srgbClr val="BFBFBF"/>
                </a:solidFill>
              </a:rPr>
              <a:t> Bleb </a:t>
            </a:r>
            <a:r>
              <a:rPr lang="en-US" sz="1200" dirty="0" err="1">
                <a:solidFill>
                  <a:srgbClr val="BFBFBF"/>
                </a:solidFill>
              </a:rPr>
              <a:t>ohne</a:t>
            </a:r>
            <a:r>
              <a:rPr lang="en-US" sz="1200" dirty="0">
                <a:solidFill>
                  <a:srgbClr val="BFBFBF"/>
                </a:solidFill>
              </a:rPr>
              <a:t> </a:t>
            </a:r>
            <a:r>
              <a:rPr lang="en-US" sz="1200" dirty="0" err="1">
                <a:solidFill>
                  <a:srgbClr val="BFBFBF"/>
                </a:solidFill>
              </a:rPr>
              <a:t>Beteiligung</a:t>
            </a:r>
            <a:r>
              <a:rPr lang="en-US" sz="1200" dirty="0">
                <a:solidFill>
                  <a:srgbClr val="BFBFBF"/>
                </a:solidFill>
              </a:rPr>
              <a:t> der </a:t>
            </a:r>
            <a:r>
              <a:rPr lang="en-US" sz="1200" dirty="0" err="1">
                <a:solidFill>
                  <a:srgbClr val="BFBFBF"/>
                </a:solidFill>
              </a:rPr>
              <a:t>Vorderkammer</a:t>
            </a:r>
            <a:r>
              <a:rPr lang="en-US" sz="1200" dirty="0">
                <a:solidFill>
                  <a:srgbClr val="BFBFBF"/>
                </a:solidFill>
              </a:rPr>
              <a:t> </a:t>
            </a:r>
            <a:r>
              <a:rPr lang="en-US" sz="1200" dirty="0" err="1">
                <a:solidFill>
                  <a:srgbClr val="BFBFBF"/>
                </a:solidFill>
              </a:rPr>
              <a:t>oder</a:t>
            </a:r>
            <a:r>
              <a:rPr lang="en-US" sz="1200" dirty="0">
                <a:solidFill>
                  <a:srgbClr val="BFBFBF"/>
                </a:solidFill>
              </a:rPr>
              <a:t> des </a:t>
            </a:r>
            <a:r>
              <a:rPr lang="en-US" sz="1200" dirty="0" err="1">
                <a:solidFill>
                  <a:srgbClr val="BFBFBF"/>
                </a:solidFill>
              </a:rPr>
              <a:t>Glaskörpers</a:t>
            </a:r>
            <a:endParaRPr dirty="0"/>
          </a:p>
          <a:p>
            <a:pPr marL="987425" lvl="2" indent="-293688" algn="l" rtl="0">
              <a:spcBef>
                <a:spcPts val="240"/>
              </a:spcBef>
              <a:spcAft>
                <a:spcPts val="0"/>
              </a:spcAft>
              <a:buSzPts val="840"/>
              <a:buChar char="●"/>
            </a:pPr>
            <a:r>
              <a:rPr lang="en-US" sz="1200" i="1" dirty="0" err="1">
                <a:solidFill>
                  <a:srgbClr val="BFBFBF"/>
                </a:solidFill>
              </a:rPr>
              <a:t>Sickerkissen-assoziierte</a:t>
            </a:r>
            <a:r>
              <a:rPr lang="en-US" sz="1200" i="1" dirty="0">
                <a:solidFill>
                  <a:srgbClr val="BFBFBF"/>
                </a:solidFill>
              </a:rPr>
              <a:t> Endophthalmitis</a:t>
            </a:r>
            <a:r>
              <a:rPr lang="en-US" sz="1200" dirty="0">
                <a:solidFill>
                  <a:srgbClr val="BFBFBF"/>
                </a:solidFill>
              </a:rPr>
              <a:t>: Bild </a:t>
            </a:r>
            <a:r>
              <a:rPr lang="en-US" sz="1200" dirty="0" err="1">
                <a:solidFill>
                  <a:srgbClr val="BFBFBF"/>
                </a:solidFill>
              </a:rPr>
              <a:t>einer</a:t>
            </a:r>
            <a:r>
              <a:rPr lang="en-US" sz="1200" dirty="0">
                <a:solidFill>
                  <a:srgbClr val="BFBFBF"/>
                </a:solidFill>
              </a:rPr>
              <a:t> </a:t>
            </a:r>
            <a:r>
              <a:rPr lang="en-US" sz="1200" dirty="0" err="1">
                <a:solidFill>
                  <a:srgbClr val="BFBFBF"/>
                </a:solidFill>
              </a:rPr>
              <a:t>akuten</a:t>
            </a:r>
            <a:r>
              <a:rPr lang="en-US" sz="1200" dirty="0">
                <a:solidFill>
                  <a:srgbClr val="BFBFBF"/>
                </a:solidFill>
              </a:rPr>
              <a:t> Endophthalmitis + </a:t>
            </a:r>
            <a:r>
              <a:rPr lang="en-US" sz="1200" dirty="0" err="1">
                <a:solidFill>
                  <a:srgbClr val="BFBFBF"/>
                </a:solidFill>
              </a:rPr>
              <a:t>eitriger</a:t>
            </a:r>
            <a:r>
              <a:rPr lang="en-US" sz="1200" dirty="0">
                <a:solidFill>
                  <a:srgbClr val="BFBFBF"/>
                </a:solidFill>
              </a:rPr>
              <a:t> Bleb</a:t>
            </a:r>
            <a:endParaRPr dirty="0"/>
          </a:p>
          <a:p>
            <a:pPr marL="692150" lvl="1" indent="-347663" algn="l" rtl="0">
              <a:spcBef>
                <a:spcPts val="240"/>
              </a:spcBef>
              <a:spcAft>
                <a:spcPts val="0"/>
              </a:spcAft>
              <a:buSzPts val="840"/>
              <a:buChar char="●"/>
            </a:pPr>
            <a:r>
              <a:rPr lang="en-US" sz="1200" dirty="0" err="1">
                <a:solidFill>
                  <a:srgbClr val="BFBFBF"/>
                </a:solidFill>
              </a:rPr>
              <a:t>Behandlung</a:t>
            </a:r>
            <a:r>
              <a:rPr lang="en-US" sz="1200" dirty="0">
                <a:solidFill>
                  <a:srgbClr val="BFBFBF"/>
                </a:solidFill>
              </a:rPr>
              <a:t>:</a:t>
            </a:r>
            <a:endParaRPr dirty="0"/>
          </a:p>
          <a:p>
            <a:pPr marL="987425" lvl="2" indent="-293688" algn="l" rtl="0">
              <a:spcBef>
                <a:spcPts val="240"/>
              </a:spcBef>
              <a:spcAft>
                <a:spcPts val="0"/>
              </a:spcAft>
              <a:buSzPts val="840"/>
              <a:buChar char="●"/>
            </a:pPr>
            <a:r>
              <a:rPr lang="en-US" sz="1200" dirty="0" err="1">
                <a:solidFill>
                  <a:srgbClr val="BFBFBF"/>
                </a:solidFill>
              </a:rPr>
              <a:t>Blebitis</a:t>
            </a:r>
            <a:r>
              <a:rPr lang="en-US" sz="1200" dirty="0">
                <a:solidFill>
                  <a:srgbClr val="BFBFBF"/>
                </a:solidFill>
              </a:rPr>
              <a:t>: </a:t>
            </a:r>
            <a:r>
              <a:rPr lang="en-US" sz="1200" dirty="0" err="1">
                <a:solidFill>
                  <a:srgbClr val="BFBFBF"/>
                </a:solidFill>
              </a:rPr>
              <a:t>Topische</a:t>
            </a:r>
            <a:r>
              <a:rPr lang="en-US" sz="1200" dirty="0">
                <a:solidFill>
                  <a:srgbClr val="BFBFBF"/>
                </a:solidFill>
              </a:rPr>
              <a:t> und </a:t>
            </a:r>
            <a:r>
              <a:rPr lang="en-US" sz="1200" dirty="0" err="1">
                <a:solidFill>
                  <a:srgbClr val="BFBFBF"/>
                </a:solidFill>
              </a:rPr>
              <a:t>subkonjunktivale</a:t>
            </a:r>
            <a:r>
              <a:rPr lang="en-US" sz="1200" dirty="0">
                <a:solidFill>
                  <a:srgbClr val="BFBFBF"/>
                </a:solidFill>
              </a:rPr>
              <a:t> </a:t>
            </a:r>
            <a:r>
              <a:rPr lang="en-US" sz="1200" dirty="0" err="1">
                <a:solidFill>
                  <a:srgbClr val="BFBFBF"/>
                </a:solidFill>
              </a:rPr>
              <a:t>Antibiotika</a:t>
            </a:r>
            <a:endParaRPr dirty="0"/>
          </a:p>
          <a:p>
            <a:pPr marL="987425" lvl="2" indent="-293688" algn="l" rtl="0">
              <a:spcBef>
                <a:spcPts val="240"/>
              </a:spcBef>
              <a:spcAft>
                <a:spcPts val="0"/>
              </a:spcAft>
              <a:buSzPts val="840"/>
              <a:buChar char="●"/>
            </a:pPr>
            <a:r>
              <a:rPr lang="en-US" sz="1200" dirty="0" err="1">
                <a:solidFill>
                  <a:srgbClr val="BFBFBF"/>
                </a:solidFill>
              </a:rPr>
              <a:t>Sickerkissen-assoziierte</a:t>
            </a:r>
            <a:r>
              <a:rPr lang="en-US" sz="1200" dirty="0">
                <a:solidFill>
                  <a:srgbClr val="BFBFBF"/>
                </a:solidFill>
              </a:rPr>
              <a:t> Endophthalmitis: </a:t>
            </a:r>
            <a:r>
              <a:rPr lang="en-US" sz="1200" dirty="0" err="1">
                <a:solidFill>
                  <a:srgbClr val="BFBFBF"/>
                </a:solidFill>
              </a:rPr>
              <a:t>Intravitreale</a:t>
            </a:r>
            <a:r>
              <a:rPr lang="en-US" sz="1200" dirty="0">
                <a:solidFill>
                  <a:srgbClr val="BFBFBF"/>
                </a:solidFill>
              </a:rPr>
              <a:t> </a:t>
            </a:r>
            <a:r>
              <a:rPr lang="en-US" sz="1200" dirty="0" err="1">
                <a:solidFill>
                  <a:srgbClr val="BFBFBF"/>
                </a:solidFill>
              </a:rPr>
              <a:t>Antibiotika</a:t>
            </a:r>
            <a:r>
              <a:rPr lang="en-US" sz="1200" dirty="0">
                <a:solidFill>
                  <a:srgbClr val="BFBFBF"/>
                </a:solidFill>
              </a:rPr>
              <a:t> +/- PPV</a:t>
            </a:r>
            <a:endParaRPr dirty="0"/>
          </a:p>
          <a:p>
            <a:pPr marL="1281113" lvl="3" indent="-292100" algn="l" rtl="0">
              <a:spcBef>
                <a:spcPts val="240"/>
              </a:spcBef>
              <a:spcAft>
                <a:spcPts val="0"/>
              </a:spcAft>
              <a:buSzPts val="900"/>
              <a:buChar char="▪"/>
            </a:pPr>
            <a:r>
              <a:rPr lang="en-US" sz="1200" dirty="0">
                <a:solidFill>
                  <a:srgbClr val="BFBFBF"/>
                </a:solidFill>
              </a:rPr>
              <a:t>Die </a:t>
            </a:r>
            <a:r>
              <a:rPr lang="en-US" sz="1200" dirty="0" err="1">
                <a:solidFill>
                  <a:srgbClr val="BFBFBF"/>
                </a:solidFill>
              </a:rPr>
              <a:t>endgültige</a:t>
            </a:r>
            <a:r>
              <a:rPr lang="en-US" sz="1200" dirty="0">
                <a:solidFill>
                  <a:srgbClr val="BFBFBF"/>
                </a:solidFill>
              </a:rPr>
              <a:t> </a:t>
            </a:r>
            <a:r>
              <a:rPr lang="en-US" sz="1200" dirty="0" err="1">
                <a:solidFill>
                  <a:srgbClr val="BFBFBF"/>
                </a:solidFill>
              </a:rPr>
              <a:t>Sehschärfe</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bei</a:t>
            </a:r>
            <a:r>
              <a:rPr lang="en-US" sz="1200" dirty="0">
                <a:solidFill>
                  <a:srgbClr val="BFBFBF"/>
                </a:solidFill>
              </a:rPr>
              <a:t> </a:t>
            </a:r>
            <a:r>
              <a:rPr lang="en-US" sz="1200" dirty="0" err="1">
                <a:solidFill>
                  <a:srgbClr val="BFBFBF"/>
                </a:solidFill>
              </a:rPr>
              <a:t>akuter</a:t>
            </a:r>
            <a:r>
              <a:rPr lang="en-US" sz="1200" dirty="0">
                <a:solidFill>
                  <a:srgbClr val="BFBFBF"/>
                </a:solidFill>
              </a:rPr>
              <a:t> </a:t>
            </a:r>
            <a:r>
              <a:rPr lang="en-US" sz="1200" dirty="0" err="1">
                <a:solidFill>
                  <a:srgbClr val="BFBFBF"/>
                </a:solidFill>
              </a:rPr>
              <a:t>postoperativer</a:t>
            </a:r>
            <a:r>
              <a:rPr lang="en-US" sz="1200" dirty="0">
                <a:solidFill>
                  <a:srgbClr val="BFBFBF"/>
                </a:solidFill>
              </a:rPr>
              <a:t> Endophthalmitis </a:t>
            </a:r>
            <a:r>
              <a:rPr lang="en-US" sz="1200" dirty="0" err="1">
                <a:solidFill>
                  <a:srgbClr val="BFBFBF"/>
                </a:solidFill>
              </a:rPr>
              <a:t>nach</a:t>
            </a:r>
            <a:r>
              <a:rPr lang="en-US" sz="1200" dirty="0">
                <a:solidFill>
                  <a:srgbClr val="BFBFBF"/>
                </a:solidFill>
              </a:rPr>
              <a:t> </a:t>
            </a:r>
            <a:r>
              <a:rPr lang="en-US" sz="1200" dirty="0" err="1">
                <a:solidFill>
                  <a:srgbClr val="BFBFBF"/>
                </a:solidFill>
              </a:rPr>
              <a:t>Kataraktoperation</a:t>
            </a:r>
            <a:r>
              <a:rPr lang="en-US" sz="1200" dirty="0">
                <a:solidFill>
                  <a:srgbClr val="BFBFBF"/>
                </a:solidFill>
              </a:rPr>
              <a:t> </a:t>
            </a:r>
            <a:r>
              <a:rPr lang="en-US" sz="1200" dirty="0" err="1">
                <a:solidFill>
                  <a:srgbClr val="BFBFBF"/>
                </a:solidFill>
              </a:rPr>
              <a:t>meist</a:t>
            </a:r>
            <a:r>
              <a:rPr lang="en-US" sz="1200" dirty="0">
                <a:solidFill>
                  <a:srgbClr val="BFBFBF"/>
                </a:solidFill>
              </a:rPr>
              <a:t> </a:t>
            </a:r>
            <a:r>
              <a:rPr lang="en-US" sz="1200" dirty="0" err="1">
                <a:solidFill>
                  <a:srgbClr val="BFBFBF"/>
                </a:solidFill>
              </a:rPr>
              <a:t>schlechter</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dirty="0" err="1">
                <a:solidFill>
                  <a:srgbClr val="BFBFBF"/>
                </a:solidFill>
              </a:rPr>
              <a:t>nach</a:t>
            </a:r>
            <a:r>
              <a:rPr lang="en-US" sz="1200" dirty="0">
                <a:solidFill>
                  <a:srgbClr val="BFBFBF"/>
                </a:solidFill>
              </a:rPr>
              <a:t> </a:t>
            </a:r>
            <a:r>
              <a:rPr lang="en-US" sz="1200" dirty="0" err="1">
                <a:solidFill>
                  <a:srgbClr val="BFBFBF"/>
                </a:solidFill>
              </a:rPr>
              <a:t>Therapie</a:t>
            </a:r>
            <a:endParaRPr dirty="0"/>
          </a:p>
        </p:txBody>
      </p:sp>
      <p:sp>
        <p:nvSpPr>
          <p:cNvPr id="504" name="Google Shape;504;p23"/>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23</a:t>
            </a:fld>
            <a:endParaRPr sz="1000" b="0" i="0" u="none" strike="noStrike" cap="none">
              <a:solidFill>
                <a:schemeClr val="dk1"/>
              </a:solidFill>
              <a:latin typeface="Arial"/>
              <a:ea typeface="Arial"/>
              <a:cs typeface="Arial"/>
              <a:sym typeface="Arial"/>
            </a:endParaRPr>
          </a:p>
        </p:txBody>
      </p:sp>
      <p:sp>
        <p:nvSpPr>
          <p:cNvPr id="507" name="Google Shape;507;p23"/>
          <p:cNvSpPr txBox="1"/>
          <p:nvPr/>
        </p:nvSpPr>
        <p:spPr>
          <a:xfrm>
            <a:off x="1012448" y="3836539"/>
            <a:ext cx="5919787" cy="948978"/>
          </a:xfrm>
          <a:prstGeom prst="rect">
            <a:avLst/>
          </a:prstGeom>
          <a:solidFill>
            <a:srgbClr val="92D050"/>
          </a:solidFill>
          <a:ln>
            <a:noFill/>
          </a:ln>
        </p:spPr>
        <p:txBody>
          <a:bodyPr spcFirstLastPara="1" wrap="square" lIns="25400" tIns="12700" rIns="25400" bIns="12700" anchor="t" anchorCtr="0">
            <a:spAutoFit/>
          </a:bodyPr>
          <a:lstStyle/>
          <a:p>
            <a:pPr lvl="0"/>
            <a:r>
              <a:rPr lang="en-US" sz="1200" b="0" i="1" u="none" strike="noStrike" cap="none" dirty="0" err="1">
                <a:solidFill>
                  <a:srgbClr val="7F7F7F"/>
                </a:solidFill>
                <a:latin typeface="Arial"/>
                <a:ea typeface="Arial"/>
                <a:cs typeface="Arial"/>
                <a:sym typeface="Arial"/>
              </a:rPr>
              <a:t>Warum</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führt</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eine</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Sickerkissen-assoziierte</a:t>
            </a:r>
            <a:r>
              <a:rPr lang="en-US" sz="1200" b="0" i="1" u="none" strike="noStrike" cap="none" dirty="0">
                <a:solidFill>
                  <a:srgbClr val="7F7F7F"/>
                </a:solidFill>
                <a:latin typeface="Arial"/>
                <a:ea typeface="Arial"/>
                <a:cs typeface="Arial"/>
                <a:sym typeface="Arial"/>
              </a:rPr>
              <a:t> Endophthalmitis </a:t>
            </a:r>
            <a:r>
              <a:rPr lang="en-US" sz="1200" b="0" i="1" u="none" strike="noStrike" cap="none" dirty="0" err="1">
                <a:solidFill>
                  <a:srgbClr val="7F7F7F"/>
                </a:solidFill>
                <a:latin typeface="Arial"/>
                <a:ea typeface="Arial"/>
                <a:cs typeface="Arial"/>
                <a:sym typeface="Arial"/>
              </a:rPr>
              <a:t>tendenziell</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zu</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einem</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schlechteren</a:t>
            </a:r>
            <a:r>
              <a:rPr lang="en-US" sz="1200" b="0" i="1" u="none" strike="noStrike" cap="none" dirty="0">
                <a:solidFill>
                  <a:srgbClr val="7F7F7F"/>
                </a:solidFill>
                <a:latin typeface="Arial"/>
                <a:ea typeface="Arial"/>
                <a:cs typeface="Arial"/>
                <a:sym typeface="Arial"/>
              </a:rPr>
              <a:t> Sehergebnis </a:t>
            </a:r>
            <a:r>
              <a:rPr lang="en-US" sz="1200" b="0" i="1" u="none" strike="noStrike" cap="none" dirty="0" err="1">
                <a:solidFill>
                  <a:srgbClr val="7F7F7F"/>
                </a:solidFill>
                <a:latin typeface="Arial"/>
                <a:ea typeface="Arial"/>
                <a:cs typeface="Arial"/>
                <a:sym typeface="Arial"/>
              </a:rPr>
              <a:t>als</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eine</a:t>
            </a:r>
            <a:r>
              <a:rPr lang="en-US" sz="1200" b="0" i="1" u="none" strike="noStrike" cap="none" dirty="0">
                <a:solidFill>
                  <a:srgbClr val="7F7F7F"/>
                </a:solidFill>
                <a:latin typeface="Arial"/>
                <a:ea typeface="Arial"/>
                <a:cs typeface="Arial"/>
                <a:sym typeface="Arial"/>
              </a:rPr>
              <a:t> </a:t>
            </a:r>
            <a:r>
              <a:rPr lang="en-US" sz="1200" b="1" i="1" dirty="0" err="1">
                <a:solidFill>
                  <a:schemeClr val="tx1"/>
                </a:solidFill>
              </a:rPr>
              <a:t>akute</a:t>
            </a:r>
            <a:r>
              <a:rPr lang="en-US" sz="1200" b="1" i="1" dirty="0">
                <a:solidFill>
                  <a:schemeClr val="tx1"/>
                </a:solidFill>
              </a:rPr>
              <a:t> Endophthalmitis </a:t>
            </a:r>
            <a:r>
              <a:rPr lang="en-US" sz="1200" b="0" i="1" u="none" strike="noStrike" cap="none" dirty="0" err="1">
                <a:solidFill>
                  <a:srgbClr val="7F7F7F"/>
                </a:solidFill>
                <a:latin typeface="Arial"/>
                <a:ea typeface="Arial"/>
                <a:cs typeface="Arial"/>
                <a:sym typeface="Arial"/>
              </a:rPr>
              <a:t>nach</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Katarakt</a:t>
            </a:r>
            <a:r>
              <a:rPr lang="en-US" sz="1200" b="0" i="1" u="none" strike="noStrike" cap="none" dirty="0">
                <a:solidFill>
                  <a:srgbClr val="7F7F7F"/>
                </a:solidFill>
                <a:latin typeface="Arial"/>
                <a:ea typeface="Arial"/>
                <a:cs typeface="Arial"/>
                <a:sym typeface="Arial"/>
              </a:rPr>
              <a:t>-Operation?</a:t>
            </a:r>
            <a:endParaRPr dirty="0"/>
          </a:p>
          <a:p>
            <a:pPr marL="0" marR="0" lvl="0" indent="0" algn="l" rtl="0">
              <a:spcBef>
                <a:spcPts val="0"/>
              </a:spcBef>
              <a:spcAft>
                <a:spcPts val="0"/>
              </a:spcAft>
              <a:buNone/>
            </a:pPr>
            <a:r>
              <a:rPr lang="en-US" sz="1200" b="0" i="0" u="none" strike="noStrike" cap="none" dirty="0">
                <a:solidFill>
                  <a:srgbClr val="7F7F7F"/>
                </a:solidFill>
                <a:latin typeface="Arial"/>
                <a:ea typeface="Arial"/>
                <a:cs typeface="Arial"/>
                <a:sym typeface="Arial"/>
              </a:rPr>
              <a:t>Da die Keime, die </a:t>
            </a:r>
            <a:r>
              <a:rPr lang="en-US" sz="1200" b="0" i="0" u="none" strike="noStrike" cap="none" dirty="0" err="1">
                <a:solidFill>
                  <a:srgbClr val="7F7F7F"/>
                </a:solidFill>
                <a:latin typeface="Arial"/>
                <a:ea typeface="Arial"/>
                <a:cs typeface="Arial"/>
                <a:sym typeface="Arial"/>
              </a:rPr>
              <a:t>eine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Sickerkissen-assoziierte</a:t>
            </a:r>
            <a:r>
              <a:rPr lang="en-US" sz="1200" b="0" i="0" u="none" strike="noStrike" cap="none" dirty="0">
                <a:solidFill>
                  <a:srgbClr val="7F7F7F"/>
                </a:solidFill>
                <a:latin typeface="Arial"/>
                <a:ea typeface="Arial"/>
                <a:cs typeface="Arial"/>
                <a:sym typeface="Arial"/>
              </a:rPr>
              <a:t> Endophthalmitis </a:t>
            </a:r>
            <a:r>
              <a:rPr lang="en-US" sz="1200" b="0" i="0" u="none" strike="noStrike" cap="none" dirty="0" err="1">
                <a:solidFill>
                  <a:srgbClr val="7F7F7F"/>
                </a:solidFill>
                <a:latin typeface="Arial"/>
                <a:ea typeface="Arial"/>
                <a:cs typeface="Arial"/>
                <a:sym typeface="Arial"/>
              </a:rPr>
              <a:t>verursachen</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virulenter</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sind</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als</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jene</a:t>
            </a:r>
            <a:r>
              <a:rPr lang="en-US" sz="1200" b="0" i="0" u="none" strike="noStrike" cap="none" dirty="0">
                <a:solidFill>
                  <a:srgbClr val="7F7F7F"/>
                </a:solidFill>
                <a:latin typeface="Arial"/>
                <a:ea typeface="Arial"/>
                <a:cs typeface="Arial"/>
                <a:sym typeface="Arial"/>
              </a:rPr>
              <a:t>, die </a:t>
            </a:r>
            <a:r>
              <a:rPr lang="en-US" sz="1200" b="0" i="0" u="none" strike="noStrike" cap="none" dirty="0" err="1">
                <a:solidFill>
                  <a:srgbClr val="7F7F7F"/>
                </a:solidFill>
                <a:latin typeface="Arial"/>
                <a:ea typeface="Arial"/>
                <a:cs typeface="Arial"/>
                <a:sym typeface="Arial"/>
              </a:rPr>
              <a:t>typischerweise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eine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akute</a:t>
            </a:r>
            <a:r>
              <a:rPr lang="en-US" sz="1200" b="0" i="0" u="none" strike="noStrike" cap="none" dirty="0">
                <a:solidFill>
                  <a:srgbClr val="7F7F7F"/>
                </a:solidFill>
                <a:latin typeface="Arial"/>
                <a:ea typeface="Arial"/>
                <a:cs typeface="Arial"/>
                <a:sym typeface="Arial"/>
              </a:rPr>
              <a:t> postoperative Endophthalmitis </a:t>
            </a:r>
            <a:r>
              <a:rPr lang="en-US" sz="1200" b="0" i="0" u="none" strike="noStrike" cap="none" dirty="0" err="1">
                <a:solidFill>
                  <a:srgbClr val="7F7F7F"/>
                </a:solidFill>
                <a:latin typeface="Arial"/>
                <a:ea typeface="Arial"/>
                <a:cs typeface="Arial"/>
                <a:sym typeface="Arial"/>
              </a:rPr>
              <a:t>nach</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Katarakt-Extraktion</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auslösen</a:t>
            </a:r>
            <a:endParaRPr dirty="0"/>
          </a:p>
        </p:txBody>
      </p:sp>
      <p:sp>
        <p:nvSpPr>
          <p:cNvPr id="508" name="Google Shape;508;p23"/>
          <p:cNvSpPr/>
          <p:nvPr/>
        </p:nvSpPr>
        <p:spPr>
          <a:xfrm>
            <a:off x="2438400" y="3962400"/>
            <a:ext cx="31242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09" name="Google Shape;509;p23"/>
          <p:cNvSpPr txBox="1"/>
          <p:nvPr/>
        </p:nvSpPr>
        <p:spPr>
          <a:xfrm>
            <a:off x="167308" y="2137336"/>
            <a:ext cx="8809383" cy="1244443"/>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rgbClr val="BFBFBF"/>
              </a:buClr>
              <a:buSzPts val="1200"/>
              <a:buFont typeface="Noto Sans Symbols"/>
              <a:buNone/>
            </a:pPr>
            <a:r>
              <a:rPr lang="en-US" sz="1200" b="0" i="1" u="none" strike="noStrike" cap="none" dirty="0">
                <a:solidFill>
                  <a:srgbClr val="BFBFBF"/>
                </a:solidFill>
                <a:latin typeface="Arial"/>
                <a:ea typeface="Arial"/>
                <a:cs typeface="Arial"/>
                <a:sym typeface="Arial"/>
              </a:rPr>
              <a:t>Apropos </a:t>
            </a:r>
            <a:r>
              <a:rPr lang="en-US" sz="1200" b="0" i="1" u="none" strike="noStrike" cap="none" dirty="0" err="1">
                <a:solidFill>
                  <a:srgbClr val="BFBFBF"/>
                </a:solidFill>
                <a:latin typeface="Arial"/>
                <a:ea typeface="Arial"/>
                <a:cs typeface="Arial"/>
                <a:sym typeface="Arial"/>
              </a:rPr>
              <a:t>akute</a:t>
            </a:r>
            <a:r>
              <a:rPr lang="en-US" sz="1200" b="0" i="1" u="none" strike="noStrike" cap="none" dirty="0">
                <a:solidFill>
                  <a:srgbClr val="BFBFBF"/>
                </a:solidFill>
                <a:latin typeface="Arial"/>
                <a:ea typeface="Arial"/>
                <a:cs typeface="Arial"/>
                <a:sym typeface="Arial"/>
              </a:rPr>
              <a:t> Endophthalmitis </a:t>
            </a:r>
            <a:r>
              <a:rPr lang="en-US" sz="1200" b="0" i="1" u="none" strike="noStrike" cap="none" dirty="0" err="1">
                <a:solidFill>
                  <a:srgbClr val="BFBFBF"/>
                </a:solidFill>
                <a:latin typeface="Arial"/>
                <a:ea typeface="Arial"/>
                <a:cs typeface="Arial"/>
                <a:sym typeface="Arial"/>
              </a:rPr>
              <a:t>nach</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Katarakt</a:t>
            </a:r>
            <a:r>
              <a:rPr lang="en-US" sz="1200" b="0" i="1" u="none" strike="noStrike" cap="none" dirty="0">
                <a:solidFill>
                  <a:srgbClr val="BFBFBF"/>
                </a:solidFill>
                <a:latin typeface="Arial"/>
                <a:ea typeface="Arial"/>
                <a:cs typeface="Arial"/>
                <a:sym typeface="Arial"/>
              </a:rPr>
              <a:t>-Operation … </a:t>
            </a:r>
            <a:r>
              <a:rPr lang="en-US" sz="1200" b="0" i="1" u="none" strike="noStrike" cap="none" dirty="0" err="1">
                <a:solidFill>
                  <a:srgbClr val="BFBFBF"/>
                </a:solidFill>
                <a:latin typeface="Arial"/>
                <a:ea typeface="Arial"/>
                <a:cs typeface="Arial"/>
                <a:sym typeface="Arial"/>
              </a:rPr>
              <a:t>Wofür</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steht</a:t>
            </a:r>
            <a:r>
              <a:rPr lang="en-US" sz="1200" b="0" i="1" u="none" strike="noStrike" cap="none" dirty="0">
                <a:solidFill>
                  <a:srgbClr val="BFBFBF"/>
                </a:solidFill>
                <a:latin typeface="Arial"/>
                <a:ea typeface="Arial"/>
                <a:cs typeface="Arial"/>
                <a:sym typeface="Arial"/>
              </a:rPr>
              <a:t> in </a:t>
            </a:r>
            <a:r>
              <a:rPr lang="en-US" sz="1200" b="0" i="1" u="none" strike="noStrike" cap="none" dirty="0" err="1">
                <a:solidFill>
                  <a:srgbClr val="BFBFBF"/>
                </a:solidFill>
                <a:latin typeface="Arial"/>
                <a:ea typeface="Arial"/>
                <a:cs typeface="Arial"/>
                <a:sym typeface="Arial"/>
              </a:rPr>
              <a:t>diesem</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Zusammenhang</a:t>
            </a:r>
            <a:r>
              <a:rPr lang="en-US" sz="1200" b="0" i="1" u="none" strike="noStrike" cap="none" dirty="0">
                <a:solidFill>
                  <a:srgbClr val="BFBFBF"/>
                </a:solidFill>
                <a:latin typeface="Arial"/>
                <a:ea typeface="Arial"/>
                <a:cs typeface="Arial"/>
                <a:sym typeface="Arial"/>
              </a:rPr>
              <a:t> die </a:t>
            </a:r>
            <a:r>
              <a:rPr lang="en-US" sz="1200" b="0" i="1" u="none" strike="noStrike" cap="none" dirty="0" err="1">
                <a:solidFill>
                  <a:srgbClr val="BFBFBF"/>
                </a:solidFill>
                <a:latin typeface="Arial"/>
                <a:ea typeface="Arial"/>
                <a:cs typeface="Arial"/>
                <a:sym typeface="Arial"/>
              </a:rPr>
              <a:t>Abkürzung</a:t>
            </a:r>
            <a:r>
              <a:rPr lang="en-US" sz="1200" b="0" i="1" u="none" strike="noStrike" cap="none" dirty="0">
                <a:solidFill>
                  <a:srgbClr val="BFBFBF"/>
                </a:solidFill>
                <a:latin typeface="Arial"/>
                <a:ea typeface="Arial"/>
                <a:cs typeface="Arial"/>
                <a:sym typeface="Arial"/>
              </a:rPr>
              <a:t> EVS?</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b="0" i="0" u="none" strike="noStrike" cap="none" dirty="0">
                <a:solidFill>
                  <a:srgbClr val="BFBFBF"/>
                </a:solidFill>
                <a:latin typeface="Arial"/>
                <a:ea typeface="Arial"/>
                <a:cs typeface="Arial"/>
                <a:sym typeface="Arial"/>
              </a:rPr>
              <a:t>Endophthalmitis </a:t>
            </a:r>
            <a:r>
              <a:rPr lang="en-US" sz="1200" b="0" i="0" u="none" strike="noStrike" cap="none" dirty="0" err="1">
                <a:solidFill>
                  <a:srgbClr val="BFBFBF"/>
                </a:solidFill>
                <a:latin typeface="Arial"/>
                <a:ea typeface="Arial"/>
                <a:cs typeface="Arial"/>
                <a:sym typeface="Arial"/>
              </a:rPr>
              <a:t>Vitrektomie</a:t>
            </a:r>
            <a:r>
              <a:rPr lang="en-US" sz="1200" b="0" i="0" u="none" strike="noStrike" cap="none" dirty="0">
                <a:solidFill>
                  <a:srgbClr val="BFBFBF"/>
                </a:solidFill>
                <a:latin typeface="Arial"/>
                <a:ea typeface="Arial"/>
                <a:cs typeface="Arial"/>
                <a:sym typeface="Arial"/>
              </a:rPr>
              <a:t> Studie</a:t>
            </a:r>
            <a:endParaRPr dirty="0"/>
          </a:p>
          <a:p>
            <a:pPr marL="0" marR="0" lvl="0" indent="0" algn="l" rtl="0">
              <a:lnSpc>
                <a:spcPct val="90000"/>
              </a:lnSpc>
              <a:spcBef>
                <a:spcPts val="0"/>
              </a:spcBef>
              <a:spcAft>
                <a:spcPts val="0"/>
              </a:spcAft>
              <a:buClr>
                <a:schemeClr val="dk1"/>
              </a:buClr>
              <a:buSzPts val="1600"/>
              <a:buFont typeface="Noto Sans Symbols"/>
              <a:buNone/>
            </a:pPr>
            <a:endParaRPr sz="1600" b="0" i="1" u="none" strike="noStrike" cap="none" dirty="0">
              <a:solidFill>
                <a:srgbClr val="BFBFBF"/>
              </a:solidFill>
              <a:latin typeface="Arial"/>
              <a:ea typeface="Arial"/>
              <a:cs typeface="Arial"/>
              <a:sym typeface="Arial"/>
            </a:endParaRPr>
          </a:p>
          <a:p>
            <a:pPr marL="0" marR="0" lvl="0" indent="0" algn="l" rtl="0">
              <a:lnSpc>
                <a:spcPct val="90000"/>
              </a:lnSpc>
              <a:spcBef>
                <a:spcPts val="0"/>
              </a:spcBef>
              <a:spcAft>
                <a:spcPts val="0"/>
              </a:spcAft>
              <a:buClr>
                <a:srgbClr val="BFBFBF"/>
              </a:buClr>
              <a:buSzPts val="1200"/>
              <a:buFont typeface="Noto Sans Symbols"/>
              <a:buNone/>
            </a:pPr>
            <a:r>
              <a:rPr lang="en-US" sz="1200" b="0" i="1" u="none" strike="noStrike" cap="none" dirty="0">
                <a:solidFill>
                  <a:srgbClr val="BFBFBF"/>
                </a:solidFill>
                <a:latin typeface="Arial"/>
                <a:ea typeface="Arial"/>
                <a:cs typeface="Arial"/>
                <a:sym typeface="Arial"/>
              </a:rPr>
              <a:t>Die EVS </a:t>
            </a:r>
            <a:r>
              <a:rPr lang="en-US" sz="1200" b="0" i="1" u="none" strike="noStrike" cap="none" dirty="0" err="1">
                <a:solidFill>
                  <a:srgbClr val="BFBFBF"/>
                </a:solidFill>
                <a:latin typeface="Arial"/>
                <a:ea typeface="Arial"/>
                <a:cs typeface="Arial"/>
                <a:sym typeface="Arial"/>
              </a:rPr>
              <a:t>untersuchte</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zwei</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Aspekte</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hinsichtlich</a:t>
            </a:r>
            <a:r>
              <a:rPr lang="en-US" sz="1200" b="0" i="1" u="none" strike="noStrike" cap="none" dirty="0">
                <a:solidFill>
                  <a:srgbClr val="BFBFBF"/>
                </a:solidFill>
                <a:latin typeface="Arial"/>
                <a:ea typeface="Arial"/>
                <a:cs typeface="Arial"/>
                <a:sym typeface="Arial"/>
              </a:rPr>
              <a:t> der </a:t>
            </a:r>
            <a:r>
              <a:rPr lang="en-US" sz="1200" b="0" i="1" u="none" strike="noStrike" cap="none" dirty="0" err="1">
                <a:solidFill>
                  <a:srgbClr val="BFBFBF"/>
                </a:solidFill>
                <a:latin typeface="Arial"/>
                <a:ea typeface="Arial"/>
                <a:cs typeface="Arial"/>
                <a:sym typeface="Arial"/>
              </a:rPr>
              <a:t>Behandlung</a:t>
            </a:r>
            <a:r>
              <a:rPr lang="en-US" sz="1200" b="0" i="1" u="none" strike="noStrike" cap="none" dirty="0">
                <a:solidFill>
                  <a:srgbClr val="BFBFBF"/>
                </a:solidFill>
                <a:latin typeface="Arial"/>
                <a:ea typeface="Arial"/>
                <a:cs typeface="Arial"/>
                <a:sym typeface="Arial"/>
              </a:rPr>
              <a:t> der </a:t>
            </a:r>
            <a:r>
              <a:rPr lang="en-US" sz="1200" b="0" i="1" u="none" strike="noStrike" cap="none" dirty="0" err="1">
                <a:solidFill>
                  <a:srgbClr val="BFBFBF"/>
                </a:solidFill>
                <a:latin typeface="Arial"/>
                <a:ea typeface="Arial"/>
                <a:cs typeface="Arial"/>
                <a:sym typeface="Arial"/>
              </a:rPr>
              <a:t>akuten</a:t>
            </a:r>
            <a:r>
              <a:rPr lang="en-US" sz="1200" b="0" i="1" u="none" strike="noStrike" cap="none" dirty="0">
                <a:solidFill>
                  <a:srgbClr val="BFBFBF"/>
                </a:solidFill>
                <a:latin typeface="Arial"/>
                <a:ea typeface="Arial"/>
                <a:cs typeface="Arial"/>
                <a:sym typeface="Arial"/>
              </a:rPr>
              <a:t> Endophthalmitis </a:t>
            </a:r>
            <a:r>
              <a:rPr lang="en-US" sz="1200" b="0" i="1" u="none" strike="noStrike" cap="none" dirty="0" err="1">
                <a:solidFill>
                  <a:srgbClr val="BFBFBF"/>
                </a:solidFill>
                <a:latin typeface="Arial"/>
                <a:ea typeface="Arial"/>
                <a:cs typeface="Arial"/>
                <a:sym typeface="Arial"/>
              </a:rPr>
              <a:t>nach</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Katarakt</a:t>
            </a:r>
            <a:r>
              <a:rPr lang="en-US" sz="1200" b="0" i="1" u="none" strike="noStrike" cap="none" dirty="0">
                <a:solidFill>
                  <a:srgbClr val="BFBFBF"/>
                </a:solidFill>
                <a:latin typeface="Arial"/>
                <a:ea typeface="Arial"/>
                <a:cs typeface="Arial"/>
                <a:sym typeface="Arial"/>
              </a:rPr>
              <a:t>-Operation. </a:t>
            </a:r>
            <a:r>
              <a:rPr lang="en-US" sz="1200" b="0" i="1" u="none" strike="noStrike" cap="none" dirty="0" err="1">
                <a:solidFill>
                  <a:srgbClr val="BFBFBF"/>
                </a:solidFill>
                <a:latin typeface="Arial"/>
                <a:ea typeface="Arial"/>
                <a:cs typeface="Arial"/>
                <a:sym typeface="Arial"/>
              </a:rPr>
              <a:t>Welche</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waren</a:t>
            </a:r>
            <a:r>
              <a:rPr lang="en-US" sz="1200" b="0" i="1" u="none" strike="noStrike" cap="none" dirty="0">
                <a:solidFill>
                  <a:srgbClr val="BFBFBF"/>
                </a:solidFill>
                <a:latin typeface="Arial"/>
                <a:ea typeface="Arial"/>
                <a:cs typeface="Arial"/>
                <a:sym typeface="Arial"/>
              </a:rPr>
              <a:t> das?</a:t>
            </a:r>
            <a:endParaRPr dirty="0"/>
          </a:p>
          <a:p>
            <a:pPr marL="0" marR="0" lvl="0" indent="0" algn="l" rtl="0">
              <a:lnSpc>
                <a:spcPct val="90000"/>
              </a:lnSpc>
              <a:spcBef>
                <a:spcPts val="0"/>
              </a:spcBef>
              <a:spcAft>
                <a:spcPts val="0"/>
              </a:spcAft>
              <a:buClr>
                <a:srgbClr val="0000FF"/>
              </a:buClr>
              <a:buSzPts val="1200"/>
              <a:buFont typeface="Noto Sans Symbols"/>
              <a:buNone/>
            </a:pPr>
            <a:r>
              <a:rPr lang="en-US" sz="1200" b="0" i="0" u="none" strike="noStrike" cap="none" dirty="0">
                <a:solidFill>
                  <a:srgbClr val="0000FF"/>
                </a:solidFill>
                <a:latin typeface="Arial"/>
                <a:ea typeface="Arial"/>
                <a:cs typeface="Arial"/>
                <a:sym typeface="Arial"/>
              </a:rPr>
              <a:t>1) </a:t>
            </a:r>
            <a:r>
              <a:rPr lang="en-US" sz="1200" b="1" i="0" u="sng" strike="noStrike" cap="none" dirty="0" err="1">
                <a:solidFill>
                  <a:srgbClr val="0000FF"/>
                </a:solidFill>
                <a:latin typeface="Arial"/>
                <a:ea typeface="Arial"/>
                <a:cs typeface="Arial"/>
                <a:sym typeface="Arial"/>
              </a:rPr>
              <a:t>Welche</a:t>
            </a:r>
            <a:r>
              <a:rPr lang="en-US" sz="1200" b="1" i="0" u="sng" strike="noStrike" cap="none" dirty="0">
                <a:solidFill>
                  <a:srgbClr val="0000FF"/>
                </a:solidFill>
                <a:latin typeface="Arial"/>
                <a:ea typeface="Arial"/>
                <a:cs typeface="Arial"/>
                <a:sym typeface="Arial"/>
              </a:rPr>
              <a:t> Rolle </a:t>
            </a:r>
            <a:r>
              <a:rPr lang="en-US" sz="1200" b="1" i="0" u="sng" strike="noStrike" cap="none" dirty="0" err="1">
                <a:solidFill>
                  <a:srgbClr val="0000FF"/>
                </a:solidFill>
                <a:latin typeface="Arial"/>
                <a:ea typeface="Arial"/>
                <a:cs typeface="Arial"/>
                <a:sym typeface="Arial"/>
              </a:rPr>
              <a:t>spielt</a:t>
            </a:r>
            <a:r>
              <a:rPr lang="en-US" sz="1200" b="1" i="0" u="sng" strike="noStrike" cap="none" dirty="0">
                <a:solidFill>
                  <a:srgbClr val="0000FF"/>
                </a:solidFill>
                <a:latin typeface="Arial"/>
                <a:ea typeface="Arial"/>
                <a:cs typeface="Arial"/>
                <a:sym typeface="Arial"/>
              </a:rPr>
              <a:t> die PPV </a:t>
            </a:r>
            <a:r>
              <a:rPr lang="en-US" sz="1200" b="1" i="0" u="sng" strike="noStrike" cap="none" dirty="0" err="1">
                <a:solidFill>
                  <a:srgbClr val="0000FF"/>
                </a:solidFill>
                <a:latin typeface="Arial"/>
                <a:ea typeface="Arial"/>
                <a:cs typeface="Arial"/>
                <a:sym typeface="Arial"/>
              </a:rPr>
              <a:t>im</a:t>
            </a:r>
            <a:r>
              <a:rPr lang="en-US" sz="1200" b="1" i="0" u="sng" strike="noStrike" cap="none" dirty="0">
                <a:solidFill>
                  <a:srgbClr val="0000FF"/>
                </a:solidFill>
                <a:latin typeface="Arial"/>
                <a:ea typeface="Arial"/>
                <a:cs typeface="Arial"/>
                <a:sym typeface="Arial"/>
              </a:rPr>
              <a:t> </a:t>
            </a:r>
            <a:r>
              <a:rPr lang="en-US" sz="1200" b="1" i="0" u="sng" strike="noStrike" cap="none" dirty="0" err="1">
                <a:solidFill>
                  <a:srgbClr val="0000FF"/>
                </a:solidFill>
                <a:latin typeface="Arial"/>
                <a:ea typeface="Arial"/>
                <a:cs typeface="Arial"/>
                <a:sym typeface="Arial"/>
              </a:rPr>
              <a:t>Vergleich</a:t>
            </a:r>
            <a:r>
              <a:rPr lang="en-US" sz="1200" b="1" i="0" u="sng" strike="noStrike" cap="none" dirty="0">
                <a:solidFill>
                  <a:srgbClr val="0000FF"/>
                </a:solidFill>
                <a:latin typeface="Arial"/>
                <a:ea typeface="Arial"/>
                <a:cs typeface="Arial"/>
                <a:sym typeface="Arial"/>
              </a:rPr>
              <a:t> </a:t>
            </a:r>
            <a:r>
              <a:rPr lang="en-US" sz="1200" b="1" i="0" u="sng" strike="noStrike" cap="none" dirty="0" err="1">
                <a:solidFill>
                  <a:srgbClr val="0000FF"/>
                </a:solidFill>
                <a:latin typeface="Arial"/>
                <a:ea typeface="Arial"/>
                <a:cs typeface="Arial"/>
                <a:sym typeface="Arial"/>
              </a:rPr>
              <a:t>zur</a:t>
            </a:r>
            <a:r>
              <a:rPr lang="en-US" sz="1200" b="1" i="0" u="sng" strike="noStrike" cap="none" dirty="0">
                <a:solidFill>
                  <a:srgbClr val="0000FF"/>
                </a:solidFill>
                <a:latin typeface="Arial"/>
                <a:ea typeface="Arial"/>
                <a:cs typeface="Arial"/>
                <a:sym typeface="Arial"/>
              </a:rPr>
              <a:t> </a:t>
            </a:r>
            <a:r>
              <a:rPr lang="en-US" sz="1200" b="1" i="0" u="sng" strike="noStrike" cap="none" dirty="0" err="1">
                <a:solidFill>
                  <a:srgbClr val="0000FF"/>
                </a:solidFill>
                <a:latin typeface="Arial"/>
                <a:ea typeface="Arial"/>
                <a:cs typeface="Arial"/>
                <a:sym typeface="Arial"/>
              </a:rPr>
              <a:t>intravitrealen</a:t>
            </a:r>
            <a:r>
              <a:rPr lang="en-US" sz="1200" b="1" i="0" u="sng" strike="noStrike" cap="none" dirty="0">
                <a:solidFill>
                  <a:srgbClr val="0000FF"/>
                </a:solidFill>
                <a:latin typeface="Arial"/>
                <a:ea typeface="Arial"/>
                <a:cs typeface="Arial"/>
                <a:sym typeface="Arial"/>
              </a:rPr>
              <a:t> </a:t>
            </a:r>
            <a:r>
              <a:rPr lang="en-US" sz="1200" b="1" i="0" u="sng" strike="noStrike" cap="none" dirty="0" err="1">
                <a:solidFill>
                  <a:srgbClr val="0000FF"/>
                </a:solidFill>
                <a:latin typeface="Arial"/>
                <a:ea typeface="Arial"/>
                <a:cs typeface="Arial"/>
                <a:sym typeface="Arial"/>
              </a:rPr>
              <a:t>Antibiotika-Injektion</a:t>
            </a:r>
            <a:r>
              <a:rPr lang="en-US" sz="1200" b="1" i="0" u="sng" strike="noStrike" cap="none" dirty="0">
                <a:solidFill>
                  <a:srgbClr val="0000FF"/>
                </a:solidFill>
                <a:latin typeface="Arial"/>
                <a:ea typeface="Arial"/>
                <a:cs typeface="Arial"/>
                <a:sym typeface="Arial"/>
              </a:rPr>
              <a:t>?</a:t>
            </a:r>
            <a:endParaRPr sz="1600" b="1" i="0" u="sng" strike="noStrike" cap="none" dirty="0">
              <a:solidFill>
                <a:srgbClr val="BFBFBF"/>
              </a:solidFill>
              <a:latin typeface="Arial"/>
              <a:ea typeface="Arial"/>
              <a:cs typeface="Arial"/>
              <a:sym typeface="Arial"/>
            </a:endParaRPr>
          </a:p>
          <a:p>
            <a:pPr marL="0" marR="0" lvl="0" indent="0" algn="l" rtl="0">
              <a:lnSpc>
                <a:spcPct val="90000"/>
              </a:lnSpc>
              <a:spcBef>
                <a:spcPts val="0"/>
              </a:spcBef>
              <a:spcAft>
                <a:spcPts val="0"/>
              </a:spcAft>
              <a:buClr>
                <a:srgbClr val="BFBFBF"/>
              </a:buClr>
              <a:buSzPts val="1200"/>
              <a:buFont typeface="Noto Sans Symbols"/>
              <a:buNone/>
            </a:pPr>
            <a:r>
              <a:rPr lang="en-US" sz="1200" b="0" i="0" u="none" strike="noStrike" cap="none" dirty="0">
                <a:solidFill>
                  <a:srgbClr val="BFBFBF"/>
                </a:solidFill>
                <a:latin typeface="Arial"/>
                <a:ea typeface="Arial"/>
                <a:cs typeface="Arial"/>
                <a:sym typeface="Arial"/>
              </a:rPr>
              <a:t>2) Wie </a:t>
            </a:r>
            <a:r>
              <a:rPr lang="en-US" sz="1200" b="0" i="0" u="none" strike="noStrike" cap="none" dirty="0" err="1">
                <a:solidFill>
                  <a:srgbClr val="BFBFBF"/>
                </a:solidFill>
                <a:latin typeface="Arial"/>
                <a:ea typeface="Arial"/>
                <a:cs typeface="Arial"/>
                <a:sym typeface="Arial"/>
              </a:rPr>
              <a:t>wirksam</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sind</a:t>
            </a:r>
            <a:r>
              <a:rPr lang="en-US" sz="1200" b="0" i="0"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systemische</a:t>
            </a:r>
            <a:r>
              <a:rPr lang="en-US" sz="1200" b="0" i="1"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Antibiotika</a:t>
            </a:r>
            <a:r>
              <a:rPr lang="en-US" sz="1200" b="0" i="0" u="none" strike="noStrike" cap="none" dirty="0">
                <a:solidFill>
                  <a:srgbClr val="BFBFBF"/>
                </a:solidFill>
                <a:latin typeface="Arial"/>
                <a:ea typeface="Arial"/>
                <a:cs typeface="Arial"/>
                <a:sym typeface="Arial"/>
              </a:rPr>
              <a:t>?</a:t>
            </a:r>
            <a:endParaRPr dirty="0"/>
          </a:p>
        </p:txBody>
      </p:sp>
      <p:sp>
        <p:nvSpPr>
          <p:cNvPr id="510" name="Google Shape;510;p23"/>
          <p:cNvSpPr txBox="1"/>
          <p:nvPr/>
        </p:nvSpPr>
        <p:spPr>
          <a:xfrm>
            <a:off x="94421" y="1984000"/>
            <a:ext cx="8089200" cy="949200"/>
          </a:xfrm>
          <a:prstGeom prst="rect">
            <a:avLst/>
          </a:prstGeom>
          <a:solidFill>
            <a:srgbClr val="FFD243"/>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b="0" i="1" u="none" strike="noStrike" cap="none" dirty="0">
                <a:solidFill>
                  <a:srgbClr val="0000FF"/>
                </a:solidFill>
                <a:latin typeface="Arial"/>
                <a:ea typeface="Arial"/>
                <a:cs typeface="Arial"/>
                <a:sym typeface="Arial"/>
              </a:rPr>
              <a:t>Was </a:t>
            </a:r>
            <a:r>
              <a:rPr lang="en-US" sz="1200" b="0" i="1" u="none" strike="noStrike" cap="none" dirty="0" err="1">
                <a:solidFill>
                  <a:srgbClr val="0000FF"/>
                </a:solidFill>
                <a:latin typeface="Arial"/>
                <a:ea typeface="Arial"/>
                <a:cs typeface="Arial"/>
                <a:sym typeface="Arial"/>
              </a:rPr>
              <a:t>ergab</a:t>
            </a:r>
            <a:r>
              <a:rPr lang="en-US" sz="1200" b="0" i="1" u="none" strike="noStrike" cap="none" dirty="0">
                <a:solidFill>
                  <a:srgbClr val="0000FF"/>
                </a:solidFill>
                <a:latin typeface="Arial"/>
                <a:ea typeface="Arial"/>
                <a:cs typeface="Arial"/>
                <a:sym typeface="Arial"/>
              </a:rPr>
              <a:t> die Studie </a:t>
            </a:r>
            <a:r>
              <a:rPr lang="en-US" sz="1200" b="0" i="1" u="none" strike="noStrike" cap="none" dirty="0" err="1">
                <a:solidFill>
                  <a:srgbClr val="0000FF"/>
                </a:solidFill>
                <a:latin typeface="Arial"/>
                <a:ea typeface="Arial"/>
                <a:cs typeface="Arial"/>
                <a:sym typeface="Arial"/>
              </a:rPr>
              <a:t>hinsichtlich</a:t>
            </a:r>
            <a:r>
              <a:rPr lang="en-US" sz="1200" b="0" i="1" u="none" strike="noStrike" cap="none" dirty="0">
                <a:solidFill>
                  <a:srgbClr val="0000FF"/>
                </a:solidFill>
                <a:latin typeface="Arial"/>
                <a:ea typeface="Arial"/>
                <a:cs typeface="Arial"/>
                <a:sym typeface="Arial"/>
              </a:rPr>
              <a:t> der </a:t>
            </a:r>
            <a:r>
              <a:rPr lang="en-US" sz="1200" b="0" i="1" u="none" strike="noStrike" cap="none" dirty="0" err="1">
                <a:solidFill>
                  <a:srgbClr val="0000FF"/>
                </a:solidFill>
                <a:latin typeface="Arial"/>
                <a:ea typeface="Arial"/>
                <a:cs typeface="Arial"/>
                <a:sym typeface="Arial"/>
              </a:rPr>
              <a:t>Wirksamkeit</a:t>
            </a:r>
            <a:r>
              <a:rPr lang="en-US" sz="1200" b="0" i="1" u="none" strike="noStrike" cap="none" dirty="0">
                <a:solidFill>
                  <a:srgbClr val="0000FF"/>
                </a:solidFill>
                <a:latin typeface="Arial"/>
                <a:ea typeface="Arial"/>
                <a:cs typeface="Arial"/>
                <a:sym typeface="Arial"/>
              </a:rPr>
              <a:t> der PPV? </a:t>
            </a:r>
            <a:r>
              <a:rPr lang="en-US" sz="1200" b="0" i="1" u="none" strike="noStrike" cap="none" dirty="0" err="1">
                <a:solidFill>
                  <a:srgbClr val="0000FF"/>
                </a:solidFill>
                <a:latin typeface="Arial"/>
                <a:ea typeface="Arial"/>
                <a:cs typeface="Arial"/>
                <a:sym typeface="Arial"/>
              </a:rPr>
              <a:t>Verbesserte</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sie</a:t>
            </a:r>
            <a:r>
              <a:rPr lang="en-US" sz="1200" b="0" i="1" u="none" strike="noStrike" cap="none" dirty="0">
                <a:solidFill>
                  <a:srgbClr val="0000FF"/>
                </a:solidFill>
                <a:latin typeface="Arial"/>
                <a:ea typeface="Arial"/>
                <a:cs typeface="Arial"/>
                <a:sym typeface="Arial"/>
              </a:rPr>
              <a:t> die </a:t>
            </a:r>
            <a:r>
              <a:rPr lang="en-US" sz="1200" b="0" i="1" u="none" strike="noStrike" cap="none" dirty="0" err="1">
                <a:solidFill>
                  <a:srgbClr val="0000FF"/>
                </a:solidFill>
                <a:latin typeface="Arial"/>
                <a:ea typeface="Arial"/>
                <a:cs typeface="Arial"/>
                <a:sym typeface="Arial"/>
              </a:rPr>
              <a:t>visuellen</a:t>
            </a:r>
            <a:r>
              <a:rPr lang="en-US" sz="1200" b="0" i="1" u="none" strike="noStrike" cap="none" dirty="0">
                <a:solidFill>
                  <a:srgbClr val="0000FF"/>
                </a:solidFill>
                <a:latin typeface="Arial"/>
                <a:ea typeface="Arial"/>
                <a:cs typeface="Arial"/>
                <a:sym typeface="Arial"/>
              </a:rPr>
              <a:t> Outcomes?</a:t>
            </a:r>
            <a:endParaRPr dirty="0"/>
          </a:p>
          <a:p>
            <a:pPr marL="0" marR="0" lvl="0" indent="0" algn="l" rtl="0">
              <a:spcBef>
                <a:spcPts val="0"/>
              </a:spcBef>
              <a:spcAft>
                <a:spcPts val="0"/>
              </a:spcAft>
              <a:buClr>
                <a:srgbClr val="FFD243"/>
              </a:buClr>
              <a:buSzPts val="1200"/>
              <a:buFont typeface="Noto Sans Symbols"/>
              <a:buNone/>
            </a:pPr>
            <a:r>
              <a:rPr lang="en-US" sz="1200" b="0" i="0" u="none" strike="noStrike" cap="none" dirty="0">
                <a:solidFill>
                  <a:srgbClr val="FFD243"/>
                </a:solidFill>
                <a:latin typeface="Arial"/>
                <a:ea typeface="Arial"/>
                <a:cs typeface="Arial"/>
                <a:sym typeface="Arial"/>
              </a:rPr>
              <a:t>Das </a:t>
            </a:r>
            <a:r>
              <a:rPr lang="en-US" sz="1200" b="0" i="0" u="none" strike="noStrike" cap="none" dirty="0" err="1">
                <a:solidFill>
                  <a:srgbClr val="FFD243"/>
                </a:solidFill>
                <a:latin typeface="Arial"/>
                <a:ea typeface="Arial"/>
                <a:cs typeface="Arial"/>
                <a:sym typeface="Arial"/>
              </a:rPr>
              <a:t>hängt</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davon</a:t>
            </a:r>
            <a:r>
              <a:rPr lang="en-US" sz="1200" b="0" i="0" u="none" strike="noStrike" cap="none" dirty="0">
                <a:solidFill>
                  <a:srgbClr val="FFD243"/>
                </a:solidFill>
                <a:latin typeface="Arial"/>
                <a:ea typeface="Arial"/>
                <a:cs typeface="Arial"/>
                <a:sym typeface="Arial"/>
              </a:rPr>
              <a:t> ab – </a:t>
            </a:r>
            <a:r>
              <a:rPr lang="en-US" sz="1200" b="0" i="0" u="none" strike="noStrike" cap="none" dirty="0" err="1">
                <a:solidFill>
                  <a:srgbClr val="FFD243"/>
                </a:solidFill>
                <a:latin typeface="Arial"/>
                <a:ea typeface="Arial"/>
                <a:cs typeface="Arial"/>
                <a:sym typeface="Arial"/>
              </a:rPr>
              <a:t>wenn</a:t>
            </a:r>
            <a:r>
              <a:rPr lang="en-US" sz="1200" b="0" i="0" u="none" strike="noStrike" cap="none" dirty="0">
                <a:solidFill>
                  <a:srgbClr val="FFD243"/>
                </a:solidFill>
                <a:latin typeface="Arial"/>
                <a:ea typeface="Arial"/>
                <a:cs typeface="Arial"/>
                <a:sym typeface="Arial"/>
              </a:rPr>
              <a:t> die </a:t>
            </a:r>
            <a:r>
              <a:rPr lang="en-US" sz="1200" b="0" i="0" u="none" strike="noStrike" cap="none" dirty="0" err="1">
                <a:solidFill>
                  <a:srgbClr val="FFD243"/>
                </a:solidFill>
                <a:latin typeface="Arial"/>
                <a:ea typeface="Arial"/>
                <a:cs typeface="Arial"/>
                <a:sym typeface="Arial"/>
              </a:rPr>
              <a:t>Sehschärfe</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bei</a:t>
            </a:r>
            <a:r>
              <a:rPr lang="en-US" sz="1200" b="0" i="0" u="none" strike="noStrike" cap="none" dirty="0">
                <a:solidFill>
                  <a:srgbClr val="FFD243"/>
                </a:solidFill>
                <a:latin typeface="Arial"/>
                <a:ea typeface="Arial"/>
                <a:cs typeface="Arial"/>
                <a:sym typeface="Arial"/>
              </a:rPr>
              <a:t> der </a:t>
            </a:r>
            <a:r>
              <a:rPr lang="en-US" sz="1200" b="0" i="0" u="none" strike="noStrike" cap="none" dirty="0" err="1">
                <a:solidFill>
                  <a:srgbClr val="FFD243"/>
                </a:solidFill>
                <a:latin typeface="Arial"/>
                <a:ea typeface="Arial"/>
                <a:cs typeface="Arial"/>
                <a:sym typeface="Arial"/>
              </a:rPr>
              <a:t>Erstvorstellung</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bei</a:t>
            </a:r>
            <a:r>
              <a:rPr lang="en-US" sz="1200" b="0" i="0" u="none" strike="noStrike" cap="none" dirty="0">
                <a:solidFill>
                  <a:srgbClr val="FFD243"/>
                </a:solidFill>
                <a:latin typeface="Arial"/>
                <a:ea typeface="Arial"/>
                <a:cs typeface="Arial"/>
                <a:sym typeface="Arial"/>
              </a:rPr>
              <a:t> 20/200 </a:t>
            </a:r>
            <a:r>
              <a:rPr lang="en-US" sz="1200" b="0" i="0" u="none" strike="noStrike" cap="none" dirty="0" err="1">
                <a:solidFill>
                  <a:srgbClr val="FFD243"/>
                </a:solidFill>
                <a:latin typeface="Arial"/>
                <a:ea typeface="Arial"/>
                <a:cs typeface="Arial"/>
                <a:sym typeface="Arial"/>
              </a:rPr>
              <a:t>oder</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schlechter</a:t>
            </a:r>
            <a:r>
              <a:rPr lang="en-US" sz="1200" b="0" i="0" u="none" strike="noStrike" cap="none" dirty="0">
                <a:solidFill>
                  <a:srgbClr val="FFD243"/>
                </a:solidFill>
                <a:latin typeface="Arial"/>
                <a:ea typeface="Arial"/>
                <a:cs typeface="Arial"/>
                <a:sym typeface="Arial"/>
              </a:rPr>
              <a:t> lag, war das Sehergebnis </a:t>
            </a:r>
            <a:r>
              <a:rPr lang="en-US" sz="1200" b="0" i="0" u="none" strike="noStrike" cap="none" dirty="0" err="1">
                <a:solidFill>
                  <a:srgbClr val="FFD243"/>
                </a:solidFill>
                <a:latin typeface="Arial"/>
                <a:ea typeface="Arial"/>
                <a:cs typeface="Arial"/>
                <a:sym typeface="Arial"/>
              </a:rPr>
              <a:t>mit</a:t>
            </a:r>
            <a:r>
              <a:rPr lang="en-US" sz="1200" b="0" i="0" u="none" strike="noStrike" cap="none" dirty="0">
                <a:solidFill>
                  <a:srgbClr val="FFD243"/>
                </a:solidFill>
                <a:latin typeface="Arial"/>
                <a:ea typeface="Arial"/>
                <a:cs typeface="Arial"/>
                <a:sym typeface="Arial"/>
              </a:rPr>
              <a:t> der PPV </a:t>
            </a:r>
            <a:r>
              <a:rPr lang="en-US" sz="1200" b="0" i="0" u="none" strike="noStrike" cap="none" dirty="0" err="1">
                <a:solidFill>
                  <a:srgbClr val="FFD243"/>
                </a:solidFill>
                <a:latin typeface="Arial"/>
                <a:ea typeface="Arial"/>
                <a:cs typeface="Arial"/>
                <a:sym typeface="Arial"/>
              </a:rPr>
              <a:t>besser</a:t>
            </a:r>
            <a:r>
              <a:rPr lang="en-US" sz="1200" b="0" i="0" u="none" strike="noStrike" cap="none" dirty="0">
                <a:solidFill>
                  <a:srgbClr val="FFD243"/>
                </a:solidFill>
                <a:latin typeface="Arial"/>
                <a:ea typeface="Arial"/>
                <a:cs typeface="Arial"/>
                <a:sym typeface="Arial"/>
              </a:rPr>
              <a:t>.</a:t>
            </a:r>
            <a:endParaRPr dirty="0"/>
          </a:p>
          <a:p>
            <a:pPr marL="0" marR="0" lvl="0" indent="0" algn="l" rtl="0">
              <a:spcBef>
                <a:spcPts val="0"/>
              </a:spcBef>
              <a:spcAft>
                <a:spcPts val="0"/>
              </a:spcAft>
              <a:buClr>
                <a:srgbClr val="FFD243"/>
              </a:buClr>
              <a:buSzPts val="1200"/>
              <a:buFont typeface="Noto Sans Symbols"/>
              <a:buNone/>
            </a:pPr>
            <a:r>
              <a:rPr lang="en-US" sz="1200" b="0" i="0" u="none" strike="noStrike" cap="none" dirty="0">
                <a:solidFill>
                  <a:srgbClr val="FFD243"/>
                </a:solidFill>
                <a:latin typeface="Arial"/>
                <a:ea typeface="Arial"/>
                <a:cs typeface="Arial"/>
                <a:sym typeface="Arial"/>
              </a:rPr>
              <a:t>Wenn die </a:t>
            </a:r>
            <a:r>
              <a:rPr lang="en-US" sz="1200" b="0" i="0" u="none" strike="noStrike" cap="none" dirty="0" err="1">
                <a:solidFill>
                  <a:srgbClr val="FFD243"/>
                </a:solidFill>
                <a:latin typeface="Arial"/>
                <a:ea typeface="Arial"/>
                <a:cs typeface="Arial"/>
                <a:sym typeface="Arial"/>
              </a:rPr>
              <a:t>Sehschärfe</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jedoch</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besser</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als</a:t>
            </a:r>
            <a:r>
              <a:rPr lang="en-US" sz="1200" b="0" i="0" u="none" strike="noStrike" cap="none" dirty="0">
                <a:solidFill>
                  <a:srgbClr val="FFD243"/>
                </a:solidFill>
                <a:latin typeface="Arial"/>
                <a:ea typeface="Arial"/>
                <a:cs typeface="Arial"/>
                <a:sym typeface="Arial"/>
              </a:rPr>
              <a:t> Lux war, gab es </a:t>
            </a:r>
            <a:r>
              <a:rPr lang="en-US" sz="1200" b="0" i="0" u="none" strike="noStrike" cap="none" dirty="0" err="1">
                <a:solidFill>
                  <a:srgbClr val="FFD243"/>
                </a:solidFill>
                <a:latin typeface="Arial"/>
                <a:ea typeface="Arial"/>
                <a:cs typeface="Arial"/>
                <a:sym typeface="Arial"/>
              </a:rPr>
              <a:t>keinen</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Unterschied</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zwischen</a:t>
            </a:r>
            <a:r>
              <a:rPr lang="en-US" sz="1200" b="0" i="0" u="none" strike="noStrike" cap="none" dirty="0">
                <a:solidFill>
                  <a:srgbClr val="FFD243"/>
                </a:solidFill>
                <a:latin typeface="Arial"/>
                <a:ea typeface="Arial"/>
                <a:cs typeface="Arial"/>
                <a:sym typeface="Arial"/>
              </a:rPr>
              <a:t> der PPV- und</a:t>
            </a:r>
            <a:endParaRPr dirty="0"/>
          </a:p>
          <a:p>
            <a:pPr marL="0" marR="0" lvl="0" indent="0" algn="l" rtl="0">
              <a:spcBef>
                <a:spcPts val="0"/>
              </a:spcBef>
              <a:spcAft>
                <a:spcPts val="0"/>
              </a:spcAft>
              <a:buClr>
                <a:srgbClr val="FFD243"/>
              </a:buClr>
              <a:buSzPts val="1200"/>
              <a:buFont typeface="Noto Sans Symbols"/>
              <a:buNone/>
            </a:pPr>
            <a:r>
              <a:rPr lang="en-US" sz="1200" b="0" i="0" u="none" strike="noStrike" cap="none" dirty="0">
                <a:solidFill>
                  <a:srgbClr val="FFD243"/>
                </a:solidFill>
                <a:latin typeface="Arial"/>
                <a:ea typeface="Arial"/>
                <a:cs typeface="Arial"/>
                <a:sym typeface="Arial"/>
              </a:rPr>
              <a:t>Gruppe, die </a:t>
            </a:r>
            <a:r>
              <a:rPr lang="en-US" sz="1200" b="0" i="0" u="none" strike="noStrike" cap="none" dirty="0" err="1">
                <a:solidFill>
                  <a:srgbClr val="FFD243"/>
                </a:solidFill>
                <a:latin typeface="Arial"/>
                <a:ea typeface="Arial"/>
                <a:cs typeface="Arial"/>
                <a:sym typeface="Arial"/>
              </a:rPr>
              <a:t>nur</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eine</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intravitreale</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Antibiotikagabe</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erhielt</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hinsichtlich</a:t>
            </a:r>
            <a:r>
              <a:rPr lang="en-US" sz="1200" b="0" i="0" u="none" strike="noStrike" cap="none" dirty="0">
                <a:solidFill>
                  <a:srgbClr val="FFD243"/>
                </a:solidFill>
                <a:latin typeface="Arial"/>
                <a:ea typeface="Arial"/>
                <a:cs typeface="Arial"/>
                <a:sym typeface="Arial"/>
              </a:rPr>
              <a:t> des </a:t>
            </a:r>
            <a:r>
              <a:rPr lang="en-US" sz="1200" b="0" i="0" u="none" strike="noStrike" cap="none" dirty="0" err="1">
                <a:solidFill>
                  <a:srgbClr val="FFD243"/>
                </a:solidFill>
                <a:latin typeface="Arial"/>
                <a:ea typeface="Arial"/>
                <a:cs typeface="Arial"/>
                <a:sym typeface="Arial"/>
              </a:rPr>
              <a:t>endgültigen</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Sehergebnisses</a:t>
            </a:r>
            <a:r>
              <a:rPr lang="en-US" sz="1200" b="0" i="0" u="none" strike="noStrike" cap="none" dirty="0">
                <a:solidFill>
                  <a:srgbClr val="FFD243"/>
                </a:solidFill>
                <a:latin typeface="Arial"/>
                <a:ea typeface="Arial"/>
                <a:cs typeface="Arial"/>
                <a:sym typeface="Arial"/>
              </a:rPr>
              <a:t>.</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21" name="Google Shape;521;p24"/>
          <p:cNvSpPr/>
          <p:nvPr/>
        </p:nvSpPr>
        <p:spPr>
          <a:xfrm>
            <a:off x="2057400" y="2057400"/>
            <a:ext cx="11430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522" name="Google Shape;522;p24"/>
          <p:cNvSpPr/>
          <p:nvPr/>
        </p:nvSpPr>
        <p:spPr>
          <a:xfrm>
            <a:off x="3352800" y="2057400"/>
            <a:ext cx="22098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526" name="Google Shape;526;p2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527" name="Google Shape;527;p24"/>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solidFill>
                  <a:srgbClr val="BFBFBF"/>
                </a:solidFill>
              </a:rPr>
              <a:t>Infektion</a:t>
            </a:r>
            <a:r>
              <a:rPr lang="en-US" sz="1200" b="1" dirty="0">
                <a:solidFill>
                  <a:srgbClr val="BFBFBF"/>
                </a:solidFill>
              </a:rPr>
              <a:t> </a:t>
            </a:r>
            <a:r>
              <a:rPr lang="en-US" sz="1200" b="1" dirty="0" err="1">
                <a:solidFill>
                  <a:srgbClr val="BFBFBF"/>
                </a:solidFill>
              </a:rPr>
              <a:t>nach</a:t>
            </a:r>
            <a:r>
              <a:rPr lang="en-US" sz="1200" b="1" dirty="0">
                <a:solidFill>
                  <a:srgbClr val="BFBFBF"/>
                </a:solidFill>
              </a:rPr>
              <a:t> </a:t>
            </a:r>
            <a:r>
              <a:rPr lang="en-US" sz="1200" b="1" dirty="0" err="1">
                <a:solidFill>
                  <a:srgbClr val="BFBFBF"/>
                </a:solidFill>
              </a:rPr>
              <a:t>einer</a:t>
            </a:r>
            <a:r>
              <a:rPr lang="en-US" sz="1200" b="1" dirty="0">
                <a:solidFill>
                  <a:srgbClr val="BFBFBF"/>
                </a:solidFill>
              </a:rPr>
              <a:t> </a:t>
            </a:r>
            <a:r>
              <a:rPr lang="en-US" sz="1200" b="1" dirty="0" err="1">
                <a:solidFill>
                  <a:srgbClr val="BFBFBF"/>
                </a:solidFill>
              </a:rPr>
              <a:t>Filteroperation</a:t>
            </a:r>
            <a:endParaRPr dirty="0"/>
          </a:p>
          <a:p>
            <a:pPr marL="692150" lvl="1" indent="-347663" algn="l" rtl="0">
              <a:spcBef>
                <a:spcPts val="240"/>
              </a:spcBef>
              <a:spcAft>
                <a:spcPts val="0"/>
              </a:spcAft>
              <a:buSzPts val="840"/>
              <a:buChar char="●"/>
            </a:pPr>
            <a:r>
              <a:rPr lang="en-US" sz="1200" dirty="0">
                <a:solidFill>
                  <a:srgbClr val="BFBFBF"/>
                </a:solidFill>
              </a:rPr>
              <a:t>Kann Tage bis Jahre </a:t>
            </a:r>
            <a:r>
              <a:rPr lang="en-US" sz="1200" dirty="0" err="1">
                <a:solidFill>
                  <a:srgbClr val="BFBFBF"/>
                </a:solidFill>
              </a:rPr>
              <a:t>nach</a:t>
            </a:r>
            <a:r>
              <a:rPr lang="en-US" sz="1200" dirty="0">
                <a:solidFill>
                  <a:srgbClr val="BFBFBF"/>
                </a:solidFill>
              </a:rPr>
              <a:t> der Operation </a:t>
            </a:r>
            <a:r>
              <a:rPr lang="en-US" sz="1200" dirty="0" err="1">
                <a:solidFill>
                  <a:srgbClr val="BFBFBF"/>
                </a:solidFill>
              </a:rPr>
              <a:t>auftreten</a:t>
            </a:r>
            <a:endParaRPr dirty="0"/>
          </a:p>
          <a:p>
            <a:pPr marL="692150" lvl="1" indent="-347663" algn="l" rtl="0">
              <a:spcBef>
                <a:spcPts val="240"/>
              </a:spcBef>
              <a:spcAft>
                <a:spcPts val="0"/>
              </a:spcAft>
              <a:buSzPts val="840"/>
              <a:buChar char="●"/>
            </a:pPr>
            <a:r>
              <a:rPr lang="en-US" sz="1200" dirty="0" err="1">
                <a:solidFill>
                  <a:srgbClr val="BFBFBF"/>
                </a:solidFill>
              </a:rPr>
              <a:t>Erreger</a:t>
            </a:r>
            <a:r>
              <a:rPr lang="en-US" sz="1200" dirty="0">
                <a:solidFill>
                  <a:srgbClr val="BFBFBF"/>
                </a:solidFill>
              </a:rPr>
              <a:t>: </a:t>
            </a:r>
            <a:r>
              <a:rPr lang="en-US" sz="1200" i="1" dirty="0" err="1">
                <a:solidFill>
                  <a:srgbClr val="BFBFBF"/>
                </a:solidFill>
              </a:rPr>
              <a:t>Streptokokken</a:t>
            </a:r>
            <a:r>
              <a:rPr lang="en-US" sz="1200" dirty="0">
                <a:solidFill>
                  <a:srgbClr val="BFBFBF"/>
                </a:solidFill>
              </a:rPr>
              <a:t>, </a:t>
            </a:r>
            <a:r>
              <a:rPr lang="en-US" sz="1200" i="1" dirty="0" err="1">
                <a:solidFill>
                  <a:srgbClr val="BFBFBF"/>
                </a:solidFill>
              </a:rPr>
              <a:t>Haemophilus</a:t>
            </a:r>
            <a:r>
              <a:rPr lang="en-US" sz="1200" dirty="0" err="1">
                <a:solidFill>
                  <a:srgbClr val="BFBFBF"/>
                </a:solidFill>
              </a:rPr>
              <a:t>-Arten</a:t>
            </a:r>
            <a:r>
              <a:rPr lang="en-US" sz="1200" dirty="0">
                <a:solidFill>
                  <a:srgbClr val="BFBFBF"/>
                </a:solidFill>
              </a:rPr>
              <a:t>, </a:t>
            </a:r>
            <a:r>
              <a:rPr lang="en-US" sz="1200" dirty="0" err="1">
                <a:solidFill>
                  <a:srgbClr val="BFBFBF"/>
                </a:solidFill>
              </a:rPr>
              <a:t>grampositive</a:t>
            </a:r>
            <a:r>
              <a:rPr lang="en-US" sz="1200" dirty="0">
                <a:solidFill>
                  <a:srgbClr val="BFBFBF"/>
                </a:solidFill>
              </a:rPr>
              <a:t> </a:t>
            </a:r>
            <a:r>
              <a:rPr lang="en-US" sz="1200" dirty="0" err="1">
                <a:solidFill>
                  <a:srgbClr val="BFBFBF"/>
                </a:solidFill>
              </a:rPr>
              <a:t>Bakterien</a:t>
            </a:r>
            <a:endParaRPr dirty="0"/>
          </a:p>
          <a:p>
            <a:pPr marL="692150" lvl="1" indent="-347663" algn="l" rtl="0">
              <a:spcBef>
                <a:spcPts val="240"/>
              </a:spcBef>
              <a:spcAft>
                <a:spcPts val="0"/>
              </a:spcAft>
              <a:buSzPts val="840"/>
              <a:buChar char="●"/>
            </a:pPr>
            <a:r>
              <a:rPr lang="en-US" sz="1200" dirty="0">
                <a:solidFill>
                  <a:srgbClr val="BFBFBF"/>
                </a:solidFill>
              </a:rPr>
              <a:t>Zwei </a:t>
            </a:r>
            <a:r>
              <a:rPr lang="en-US" sz="1200" dirty="0" err="1">
                <a:solidFill>
                  <a:srgbClr val="BFBFBF"/>
                </a:solidFill>
              </a:rPr>
              <a:t>klinische</a:t>
            </a:r>
            <a:r>
              <a:rPr lang="en-US" sz="1200" dirty="0">
                <a:solidFill>
                  <a:srgbClr val="BFBFBF"/>
                </a:solidFill>
              </a:rPr>
              <a:t> </a:t>
            </a:r>
            <a:r>
              <a:rPr lang="en-US" sz="1200" dirty="0" err="1">
                <a:solidFill>
                  <a:srgbClr val="BFBFBF"/>
                </a:solidFill>
              </a:rPr>
              <a:t>Entitäten</a:t>
            </a:r>
            <a:r>
              <a:rPr lang="en-US" sz="1200" dirty="0">
                <a:solidFill>
                  <a:srgbClr val="BFBFBF"/>
                </a:solidFill>
              </a:rPr>
              <a:t>:</a:t>
            </a:r>
            <a:endParaRPr dirty="0"/>
          </a:p>
          <a:p>
            <a:pPr marL="987425" lvl="2" indent="-293688" algn="l" rtl="0">
              <a:spcBef>
                <a:spcPts val="240"/>
              </a:spcBef>
              <a:spcAft>
                <a:spcPts val="0"/>
              </a:spcAft>
              <a:buSzPts val="840"/>
              <a:buChar char="●"/>
            </a:pPr>
            <a:r>
              <a:rPr lang="en-US" sz="1200" i="1" dirty="0" err="1">
                <a:solidFill>
                  <a:srgbClr val="BFBFBF"/>
                </a:solidFill>
              </a:rPr>
              <a:t>Blebitis</a:t>
            </a:r>
            <a:r>
              <a:rPr lang="en-US" sz="1200" dirty="0">
                <a:solidFill>
                  <a:srgbClr val="BFBFBF"/>
                </a:solidFill>
              </a:rPr>
              <a:t>: </a:t>
            </a:r>
            <a:r>
              <a:rPr lang="en-US" sz="1200" dirty="0" err="1">
                <a:solidFill>
                  <a:srgbClr val="BFBFBF"/>
                </a:solidFill>
              </a:rPr>
              <a:t>Infizierter</a:t>
            </a:r>
            <a:r>
              <a:rPr lang="en-US" sz="1200" dirty="0">
                <a:solidFill>
                  <a:srgbClr val="BFBFBF"/>
                </a:solidFill>
              </a:rPr>
              <a:t> Bleb </a:t>
            </a:r>
            <a:r>
              <a:rPr lang="en-US" sz="1200" dirty="0" err="1">
                <a:solidFill>
                  <a:srgbClr val="BFBFBF"/>
                </a:solidFill>
              </a:rPr>
              <a:t>ohne</a:t>
            </a:r>
            <a:r>
              <a:rPr lang="en-US" sz="1200" dirty="0">
                <a:solidFill>
                  <a:srgbClr val="BFBFBF"/>
                </a:solidFill>
              </a:rPr>
              <a:t> </a:t>
            </a:r>
            <a:r>
              <a:rPr lang="en-US" sz="1200" dirty="0" err="1">
                <a:solidFill>
                  <a:srgbClr val="BFBFBF"/>
                </a:solidFill>
              </a:rPr>
              <a:t>Beteiligung</a:t>
            </a:r>
            <a:r>
              <a:rPr lang="en-US" sz="1200" dirty="0">
                <a:solidFill>
                  <a:srgbClr val="BFBFBF"/>
                </a:solidFill>
              </a:rPr>
              <a:t> der </a:t>
            </a:r>
            <a:r>
              <a:rPr lang="en-US" sz="1200" dirty="0" err="1">
                <a:solidFill>
                  <a:srgbClr val="BFBFBF"/>
                </a:solidFill>
              </a:rPr>
              <a:t>Vorderkammer</a:t>
            </a:r>
            <a:r>
              <a:rPr lang="en-US" sz="1200" dirty="0">
                <a:solidFill>
                  <a:srgbClr val="BFBFBF"/>
                </a:solidFill>
              </a:rPr>
              <a:t> </a:t>
            </a:r>
            <a:r>
              <a:rPr lang="en-US" sz="1200" dirty="0" err="1">
                <a:solidFill>
                  <a:srgbClr val="BFBFBF"/>
                </a:solidFill>
              </a:rPr>
              <a:t>oder</a:t>
            </a:r>
            <a:r>
              <a:rPr lang="en-US" sz="1200" dirty="0">
                <a:solidFill>
                  <a:srgbClr val="BFBFBF"/>
                </a:solidFill>
              </a:rPr>
              <a:t> des </a:t>
            </a:r>
            <a:r>
              <a:rPr lang="en-US" sz="1200" dirty="0" err="1">
                <a:solidFill>
                  <a:srgbClr val="BFBFBF"/>
                </a:solidFill>
              </a:rPr>
              <a:t>Glaskörpers</a:t>
            </a:r>
            <a:endParaRPr dirty="0"/>
          </a:p>
          <a:p>
            <a:pPr marL="987425" lvl="2" indent="-293688" algn="l" rtl="0">
              <a:spcBef>
                <a:spcPts val="240"/>
              </a:spcBef>
              <a:spcAft>
                <a:spcPts val="0"/>
              </a:spcAft>
              <a:buSzPts val="840"/>
              <a:buChar char="●"/>
            </a:pPr>
            <a:r>
              <a:rPr lang="en-US" sz="1200" i="1" dirty="0" err="1">
                <a:solidFill>
                  <a:srgbClr val="BFBFBF"/>
                </a:solidFill>
              </a:rPr>
              <a:t>Sickerkissen-assoziierte</a:t>
            </a:r>
            <a:r>
              <a:rPr lang="en-US" sz="1200" i="1" dirty="0">
                <a:solidFill>
                  <a:srgbClr val="BFBFBF"/>
                </a:solidFill>
              </a:rPr>
              <a:t> Endophthalmitis</a:t>
            </a:r>
            <a:r>
              <a:rPr lang="en-US" sz="1200" dirty="0">
                <a:solidFill>
                  <a:srgbClr val="BFBFBF"/>
                </a:solidFill>
              </a:rPr>
              <a:t>: Bild </a:t>
            </a:r>
            <a:r>
              <a:rPr lang="en-US" sz="1200" dirty="0" err="1">
                <a:solidFill>
                  <a:srgbClr val="BFBFBF"/>
                </a:solidFill>
              </a:rPr>
              <a:t>einer</a:t>
            </a:r>
            <a:r>
              <a:rPr lang="en-US" sz="1200" dirty="0">
                <a:solidFill>
                  <a:srgbClr val="BFBFBF"/>
                </a:solidFill>
              </a:rPr>
              <a:t> </a:t>
            </a:r>
            <a:r>
              <a:rPr lang="en-US" sz="1200" dirty="0" err="1">
                <a:solidFill>
                  <a:srgbClr val="BFBFBF"/>
                </a:solidFill>
              </a:rPr>
              <a:t>akuten</a:t>
            </a:r>
            <a:r>
              <a:rPr lang="en-US" sz="1200" dirty="0">
                <a:solidFill>
                  <a:srgbClr val="BFBFBF"/>
                </a:solidFill>
              </a:rPr>
              <a:t> Endophthalmitis + </a:t>
            </a:r>
            <a:r>
              <a:rPr lang="en-US" sz="1200" dirty="0" err="1">
                <a:solidFill>
                  <a:srgbClr val="BFBFBF"/>
                </a:solidFill>
              </a:rPr>
              <a:t>eitriger</a:t>
            </a:r>
            <a:r>
              <a:rPr lang="en-US" sz="1200" dirty="0">
                <a:solidFill>
                  <a:srgbClr val="BFBFBF"/>
                </a:solidFill>
              </a:rPr>
              <a:t> Bleb</a:t>
            </a:r>
            <a:endParaRPr dirty="0"/>
          </a:p>
          <a:p>
            <a:pPr marL="692150" lvl="1" indent="-347663" algn="l" rtl="0">
              <a:spcBef>
                <a:spcPts val="240"/>
              </a:spcBef>
              <a:spcAft>
                <a:spcPts val="0"/>
              </a:spcAft>
              <a:buSzPts val="840"/>
              <a:buChar char="●"/>
            </a:pPr>
            <a:r>
              <a:rPr lang="en-US" sz="1200" dirty="0" err="1">
                <a:solidFill>
                  <a:srgbClr val="BFBFBF"/>
                </a:solidFill>
              </a:rPr>
              <a:t>Behandlung</a:t>
            </a:r>
            <a:r>
              <a:rPr lang="en-US" sz="1200" dirty="0">
                <a:solidFill>
                  <a:srgbClr val="BFBFBF"/>
                </a:solidFill>
              </a:rPr>
              <a:t>:</a:t>
            </a:r>
            <a:endParaRPr dirty="0"/>
          </a:p>
          <a:p>
            <a:pPr marL="987425" lvl="2" indent="-293688" algn="l" rtl="0">
              <a:spcBef>
                <a:spcPts val="240"/>
              </a:spcBef>
              <a:spcAft>
                <a:spcPts val="0"/>
              </a:spcAft>
              <a:buSzPts val="840"/>
              <a:buChar char="●"/>
            </a:pPr>
            <a:r>
              <a:rPr lang="en-US" sz="1200" dirty="0" err="1">
                <a:solidFill>
                  <a:srgbClr val="BFBFBF"/>
                </a:solidFill>
              </a:rPr>
              <a:t>Blebitis</a:t>
            </a:r>
            <a:r>
              <a:rPr lang="en-US" sz="1200" dirty="0">
                <a:solidFill>
                  <a:srgbClr val="BFBFBF"/>
                </a:solidFill>
              </a:rPr>
              <a:t>: </a:t>
            </a:r>
            <a:r>
              <a:rPr lang="en-US" sz="1200" dirty="0" err="1">
                <a:solidFill>
                  <a:srgbClr val="BFBFBF"/>
                </a:solidFill>
              </a:rPr>
              <a:t>Topische</a:t>
            </a:r>
            <a:r>
              <a:rPr lang="en-US" sz="1200" dirty="0">
                <a:solidFill>
                  <a:srgbClr val="BFBFBF"/>
                </a:solidFill>
              </a:rPr>
              <a:t> und </a:t>
            </a:r>
            <a:r>
              <a:rPr lang="en-US" sz="1200" dirty="0" err="1">
                <a:solidFill>
                  <a:srgbClr val="BFBFBF"/>
                </a:solidFill>
              </a:rPr>
              <a:t>subkonjunktivale</a:t>
            </a:r>
            <a:r>
              <a:rPr lang="en-US" sz="1200" dirty="0">
                <a:solidFill>
                  <a:srgbClr val="BFBFBF"/>
                </a:solidFill>
              </a:rPr>
              <a:t> </a:t>
            </a:r>
            <a:r>
              <a:rPr lang="en-US" sz="1200" dirty="0" err="1">
                <a:solidFill>
                  <a:srgbClr val="BFBFBF"/>
                </a:solidFill>
              </a:rPr>
              <a:t>Antibiotika</a:t>
            </a:r>
            <a:endParaRPr dirty="0"/>
          </a:p>
          <a:p>
            <a:pPr marL="987425" lvl="2" indent="-293688" algn="l" rtl="0">
              <a:spcBef>
                <a:spcPts val="240"/>
              </a:spcBef>
              <a:spcAft>
                <a:spcPts val="0"/>
              </a:spcAft>
              <a:buSzPts val="840"/>
              <a:buChar char="●"/>
            </a:pPr>
            <a:r>
              <a:rPr lang="en-US" sz="1200" dirty="0" err="1">
                <a:solidFill>
                  <a:srgbClr val="BFBFBF"/>
                </a:solidFill>
              </a:rPr>
              <a:t>Sickerkissen-assoziierte</a:t>
            </a:r>
            <a:r>
              <a:rPr lang="en-US" sz="1200" dirty="0">
                <a:solidFill>
                  <a:srgbClr val="BFBFBF"/>
                </a:solidFill>
              </a:rPr>
              <a:t> Endophthalmitis: </a:t>
            </a:r>
            <a:r>
              <a:rPr lang="en-US" sz="1200" dirty="0" err="1">
                <a:solidFill>
                  <a:srgbClr val="BFBFBF"/>
                </a:solidFill>
              </a:rPr>
              <a:t>Intravitreale</a:t>
            </a:r>
            <a:r>
              <a:rPr lang="en-US" sz="1200" dirty="0">
                <a:solidFill>
                  <a:srgbClr val="BFBFBF"/>
                </a:solidFill>
              </a:rPr>
              <a:t> </a:t>
            </a:r>
            <a:r>
              <a:rPr lang="en-US" sz="1200" dirty="0" err="1">
                <a:solidFill>
                  <a:srgbClr val="BFBFBF"/>
                </a:solidFill>
              </a:rPr>
              <a:t>Antibiotika</a:t>
            </a:r>
            <a:r>
              <a:rPr lang="en-US" sz="1200" dirty="0">
                <a:solidFill>
                  <a:srgbClr val="BFBFBF"/>
                </a:solidFill>
              </a:rPr>
              <a:t> +/- PPV</a:t>
            </a:r>
            <a:endParaRPr dirty="0"/>
          </a:p>
          <a:p>
            <a:pPr marL="1281113" lvl="3" indent="-292100" algn="l" rtl="0">
              <a:spcBef>
                <a:spcPts val="240"/>
              </a:spcBef>
              <a:spcAft>
                <a:spcPts val="0"/>
              </a:spcAft>
              <a:buSzPts val="900"/>
              <a:buChar char="▪"/>
            </a:pPr>
            <a:r>
              <a:rPr lang="en-US" sz="1200" dirty="0">
                <a:solidFill>
                  <a:srgbClr val="BFBFBF"/>
                </a:solidFill>
              </a:rPr>
              <a:t>Die </a:t>
            </a:r>
            <a:r>
              <a:rPr lang="en-US" sz="1200" dirty="0" err="1">
                <a:solidFill>
                  <a:srgbClr val="BFBFBF"/>
                </a:solidFill>
              </a:rPr>
              <a:t>endgültige</a:t>
            </a:r>
            <a:r>
              <a:rPr lang="en-US" sz="1200" dirty="0">
                <a:solidFill>
                  <a:srgbClr val="BFBFBF"/>
                </a:solidFill>
              </a:rPr>
              <a:t> </a:t>
            </a:r>
            <a:r>
              <a:rPr lang="en-US" sz="1200" dirty="0" err="1">
                <a:solidFill>
                  <a:srgbClr val="BFBFBF"/>
                </a:solidFill>
              </a:rPr>
              <a:t>Sehschärfe</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bei</a:t>
            </a:r>
            <a:r>
              <a:rPr lang="en-US" sz="1200" dirty="0">
                <a:solidFill>
                  <a:srgbClr val="BFBFBF"/>
                </a:solidFill>
              </a:rPr>
              <a:t> </a:t>
            </a:r>
            <a:r>
              <a:rPr lang="en-US" sz="1200" dirty="0" err="1">
                <a:solidFill>
                  <a:srgbClr val="BFBFBF"/>
                </a:solidFill>
              </a:rPr>
              <a:t>akuter</a:t>
            </a:r>
            <a:r>
              <a:rPr lang="en-US" sz="1200" dirty="0">
                <a:solidFill>
                  <a:srgbClr val="BFBFBF"/>
                </a:solidFill>
              </a:rPr>
              <a:t> </a:t>
            </a:r>
            <a:r>
              <a:rPr lang="en-US" sz="1200" dirty="0" err="1">
                <a:solidFill>
                  <a:srgbClr val="BFBFBF"/>
                </a:solidFill>
              </a:rPr>
              <a:t>postoperativer</a:t>
            </a:r>
            <a:r>
              <a:rPr lang="en-US" sz="1200" dirty="0">
                <a:solidFill>
                  <a:srgbClr val="BFBFBF"/>
                </a:solidFill>
              </a:rPr>
              <a:t> Endophthalmitis </a:t>
            </a:r>
            <a:r>
              <a:rPr lang="en-US" sz="1200" dirty="0" err="1">
                <a:solidFill>
                  <a:srgbClr val="BFBFBF"/>
                </a:solidFill>
              </a:rPr>
              <a:t>nach</a:t>
            </a:r>
            <a:r>
              <a:rPr lang="en-US" sz="1200" dirty="0">
                <a:solidFill>
                  <a:srgbClr val="BFBFBF"/>
                </a:solidFill>
              </a:rPr>
              <a:t> </a:t>
            </a:r>
            <a:r>
              <a:rPr lang="en-US" sz="1200" dirty="0" err="1">
                <a:solidFill>
                  <a:srgbClr val="BFBFBF"/>
                </a:solidFill>
              </a:rPr>
              <a:t>Kataraktoperation</a:t>
            </a:r>
            <a:r>
              <a:rPr lang="en-US" sz="1200" dirty="0">
                <a:solidFill>
                  <a:srgbClr val="BFBFBF"/>
                </a:solidFill>
              </a:rPr>
              <a:t> </a:t>
            </a:r>
            <a:r>
              <a:rPr lang="en-US" sz="1200" dirty="0" err="1">
                <a:solidFill>
                  <a:srgbClr val="BFBFBF"/>
                </a:solidFill>
              </a:rPr>
              <a:t>meist</a:t>
            </a:r>
            <a:r>
              <a:rPr lang="en-US" sz="1200" dirty="0">
                <a:solidFill>
                  <a:srgbClr val="BFBFBF"/>
                </a:solidFill>
              </a:rPr>
              <a:t> </a:t>
            </a:r>
            <a:r>
              <a:rPr lang="en-US" sz="1200" dirty="0" err="1">
                <a:solidFill>
                  <a:srgbClr val="BFBFBF"/>
                </a:solidFill>
              </a:rPr>
              <a:t>schlechter</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dirty="0" err="1">
                <a:solidFill>
                  <a:srgbClr val="BFBFBF"/>
                </a:solidFill>
              </a:rPr>
              <a:t>nach</a:t>
            </a:r>
            <a:r>
              <a:rPr lang="en-US" sz="1200" dirty="0">
                <a:solidFill>
                  <a:srgbClr val="BFBFBF"/>
                </a:solidFill>
              </a:rPr>
              <a:t> </a:t>
            </a:r>
            <a:r>
              <a:rPr lang="en-US" sz="1200" dirty="0" err="1">
                <a:solidFill>
                  <a:srgbClr val="BFBFBF"/>
                </a:solidFill>
              </a:rPr>
              <a:t>Therapie</a:t>
            </a:r>
            <a:endParaRPr dirty="0"/>
          </a:p>
        </p:txBody>
      </p:sp>
      <p:sp>
        <p:nvSpPr>
          <p:cNvPr id="528" name="Google Shape;528;p24"/>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24</a:t>
            </a:fld>
            <a:endParaRPr sz="1000" b="0" i="0" u="none" strike="noStrike" cap="none">
              <a:solidFill>
                <a:schemeClr val="dk1"/>
              </a:solidFill>
              <a:latin typeface="Arial"/>
              <a:ea typeface="Arial"/>
              <a:cs typeface="Arial"/>
              <a:sym typeface="Arial"/>
            </a:endParaRPr>
          </a:p>
        </p:txBody>
      </p:sp>
      <p:sp>
        <p:nvSpPr>
          <p:cNvPr id="529" name="Google Shape;529;p24"/>
          <p:cNvSpPr/>
          <p:nvPr/>
        </p:nvSpPr>
        <p:spPr>
          <a:xfrm>
            <a:off x="1524000" y="1676400"/>
            <a:ext cx="4495800" cy="12954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31" name="Google Shape;531;p24"/>
          <p:cNvSpPr txBox="1"/>
          <p:nvPr/>
        </p:nvSpPr>
        <p:spPr>
          <a:xfrm>
            <a:off x="1012448" y="3836539"/>
            <a:ext cx="5919787" cy="948978"/>
          </a:xfrm>
          <a:prstGeom prst="rect">
            <a:avLst/>
          </a:prstGeom>
          <a:solidFill>
            <a:srgbClr val="92D050"/>
          </a:solidFill>
          <a:ln>
            <a:noFill/>
          </a:ln>
        </p:spPr>
        <p:txBody>
          <a:bodyPr spcFirstLastPara="1" wrap="square" lIns="25400" tIns="12700" rIns="25400" bIns="12700" anchor="t" anchorCtr="0">
            <a:spAutoFit/>
          </a:bodyPr>
          <a:lstStyle/>
          <a:p>
            <a:pPr lvl="0"/>
            <a:r>
              <a:rPr lang="en-US" sz="1200" b="0" i="1" u="none" strike="noStrike" cap="none" dirty="0" err="1">
                <a:solidFill>
                  <a:srgbClr val="7F7F7F"/>
                </a:solidFill>
                <a:latin typeface="Arial"/>
                <a:ea typeface="Arial"/>
                <a:cs typeface="Arial"/>
                <a:sym typeface="Arial"/>
              </a:rPr>
              <a:t>Warum</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führt</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eine</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Sickerkissen-assoziierte</a:t>
            </a:r>
            <a:r>
              <a:rPr lang="en-US" sz="1200" b="0" i="1" u="none" strike="noStrike" cap="none" dirty="0">
                <a:solidFill>
                  <a:srgbClr val="7F7F7F"/>
                </a:solidFill>
                <a:latin typeface="Arial"/>
                <a:ea typeface="Arial"/>
                <a:cs typeface="Arial"/>
                <a:sym typeface="Arial"/>
              </a:rPr>
              <a:t> Endophthalmitis </a:t>
            </a:r>
            <a:r>
              <a:rPr lang="en-US" sz="1200" b="0" i="1" u="none" strike="noStrike" cap="none" dirty="0" err="1">
                <a:solidFill>
                  <a:srgbClr val="7F7F7F"/>
                </a:solidFill>
                <a:latin typeface="Arial"/>
                <a:ea typeface="Arial"/>
                <a:cs typeface="Arial"/>
                <a:sym typeface="Arial"/>
              </a:rPr>
              <a:t>tendenziell</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zu</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einem</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schlechteren</a:t>
            </a:r>
            <a:r>
              <a:rPr lang="en-US" sz="1200" b="0" i="1" u="none" strike="noStrike" cap="none" dirty="0">
                <a:solidFill>
                  <a:srgbClr val="7F7F7F"/>
                </a:solidFill>
                <a:latin typeface="Arial"/>
                <a:ea typeface="Arial"/>
                <a:cs typeface="Arial"/>
                <a:sym typeface="Arial"/>
              </a:rPr>
              <a:t> Sehergebnis </a:t>
            </a:r>
            <a:r>
              <a:rPr lang="en-US" sz="1200" b="0" i="1" u="none" strike="noStrike" cap="none" dirty="0" err="1">
                <a:solidFill>
                  <a:srgbClr val="7F7F7F"/>
                </a:solidFill>
                <a:latin typeface="Arial"/>
                <a:ea typeface="Arial"/>
                <a:cs typeface="Arial"/>
                <a:sym typeface="Arial"/>
              </a:rPr>
              <a:t>als</a:t>
            </a:r>
            <a:r>
              <a:rPr lang="en-US" sz="1200" b="0" i="1" u="none" strike="noStrike" cap="none" dirty="0">
                <a:solidFill>
                  <a:srgbClr val="7F7F7F"/>
                </a:solidFill>
                <a:latin typeface="Arial"/>
                <a:ea typeface="Arial"/>
                <a:cs typeface="Arial"/>
                <a:sym typeface="Arial"/>
              </a:rPr>
              <a:t> </a:t>
            </a:r>
            <a:r>
              <a:rPr lang="en-US" sz="1200" b="1" i="1" dirty="0" err="1">
                <a:solidFill>
                  <a:schemeClr val="tx1"/>
                </a:solidFill>
              </a:rPr>
              <a:t>akute</a:t>
            </a:r>
            <a:r>
              <a:rPr lang="en-US" sz="1200" b="1" i="1" dirty="0">
                <a:solidFill>
                  <a:schemeClr val="tx1"/>
                </a:solidFill>
              </a:rPr>
              <a:t> Endophthalmitis </a:t>
            </a:r>
            <a:r>
              <a:rPr lang="en-US" sz="1200" b="0" i="1" u="none" strike="noStrike" cap="none" dirty="0" err="1">
                <a:solidFill>
                  <a:srgbClr val="7F7F7F"/>
                </a:solidFill>
                <a:latin typeface="Arial"/>
                <a:ea typeface="Arial"/>
                <a:cs typeface="Arial"/>
                <a:sym typeface="Arial"/>
              </a:rPr>
              <a:t>nach</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Katarakt</a:t>
            </a:r>
            <a:r>
              <a:rPr lang="en-US" sz="1200" b="0" i="1" u="none" strike="noStrike" cap="none" dirty="0">
                <a:solidFill>
                  <a:srgbClr val="7F7F7F"/>
                </a:solidFill>
                <a:latin typeface="Arial"/>
                <a:ea typeface="Arial"/>
                <a:cs typeface="Arial"/>
                <a:sym typeface="Arial"/>
              </a:rPr>
              <a:t>-Operation?</a:t>
            </a:r>
            <a:endParaRPr dirty="0"/>
          </a:p>
          <a:p>
            <a:pPr marL="0" marR="0" lvl="0" indent="0" algn="l" rtl="0">
              <a:spcBef>
                <a:spcPts val="0"/>
              </a:spcBef>
              <a:spcAft>
                <a:spcPts val="0"/>
              </a:spcAft>
              <a:buNone/>
            </a:pPr>
            <a:r>
              <a:rPr lang="en-US" sz="1200" b="0" i="0" u="none" strike="noStrike" cap="none" dirty="0">
                <a:solidFill>
                  <a:srgbClr val="7F7F7F"/>
                </a:solidFill>
                <a:latin typeface="Arial"/>
                <a:ea typeface="Arial"/>
                <a:cs typeface="Arial"/>
                <a:sym typeface="Arial"/>
              </a:rPr>
              <a:t>Da die Keime, die </a:t>
            </a:r>
            <a:r>
              <a:rPr lang="en-US" sz="1200" b="0" i="0" u="none" strike="noStrike" cap="none" dirty="0" err="1">
                <a:solidFill>
                  <a:srgbClr val="7F7F7F"/>
                </a:solidFill>
                <a:latin typeface="Arial"/>
                <a:ea typeface="Arial"/>
                <a:cs typeface="Arial"/>
                <a:sym typeface="Arial"/>
              </a:rPr>
              <a:t>eine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Sickerkissen-assoziierte</a:t>
            </a:r>
            <a:r>
              <a:rPr lang="en-US" sz="1200" b="0" i="0" u="none" strike="noStrike" cap="none" dirty="0">
                <a:solidFill>
                  <a:srgbClr val="7F7F7F"/>
                </a:solidFill>
                <a:latin typeface="Arial"/>
                <a:ea typeface="Arial"/>
                <a:cs typeface="Arial"/>
                <a:sym typeface="Arial"/>
              </a:rPr>
              <a:t> Endophthalmitis </a:t>
            </a:r>
            <a:r>
              <a:rPr lang="en-US" sz="1200" b="0" i="0" u="none" strike="noStrike" cap="none" dirty="0" err="1">
                <a:solidFill>
                  <a:srgbClr val="7F7F7F"/>
                </a:solidFill>
                <a:latin typeface="Arial"/>
                <a:ea typeface="Arial"/>
                <a:cs typeface="Arial"/>
                <a:sym typeface="Arial"/>
              </a:rPr>
              <a:t>verursachen</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virulenter</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sind</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als</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jene</a:t>
            </a:r>
            <a:r>
              <a:rPr lang="en-US" sz="1200" b="0" i="0" u="none" strike="noStrike" cap="none" dirty="0">
                <a:solidFill>
                  <a:srgbClr val="7F7F7F"/>
                </a:solidFill>
                <a:latin typeface="Arial"/>
                <a:ea typeface="Arial"/>
                <a:cs typeface="Arial"/>
                <a:sym typeface="Arial"/>
              </a:rPr>
              <a:t>, die </a:t>
            </a:r>
            <a:r>
              <a:rPr lang="en-US" sz="1200" b="0" i="0" u="none" strike="noStrike" cap="none" dirty="0" err="1">
                <a:solidFill>
                  <a:srgbClr val="7F7F7F"/>
                </a:solidFill>
                <a:latin typeface="Arial"/>
                <a:ea typeface="Arial"/>
                <a:cs typeface="Arial"/>
                <a:sym typeface="Arial"/>
              </a:rPr>
              <a:t>typischerweise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eine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akute</a:t>
            </a:r>
            <a:r>
              <a:rPr lang="en-US" sz="1200" b="0" i="0" u="none" strike="noStrike" cap="none" dirty="0">
                <a:solidFill>
                  <a:srgbClr val="7F7F7F"/>
                </a:solidFill>
                <a:latin typeface="Arial"/>
                <a:ea typeface="Arial"/>
                <a:cs typeface="Arial"/>
                <a:sym typeface="Arial"/>
              </a:rPr>
              <a:t> postoperative Endophthalmitis </a:t>
            </a:r>
            <a:r>
              <a:rPr lang="en-US" sz="1200" b="0" i="0" u="none" strike="noStrike" cap="none" dirty="0" err="1">
                <a:solidFill>
                  <a:srgbClr val="7F7F7F"/>
                </a:solidFill>
                <a:latin typeface="Arial"/>
                <a:ea typeface="Arial"/>
                <a:cs typeface="Arial"/>
                <a:sym typeface="Arial"/>
              </a:rPr>
              <a:t>nach</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Katarakt-Extraktion</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auslösen</a:t>
            </a:r>
            <a:endParaRPr dirty="0"/>
          </a:p>
        </p:txBody>
      </p:sp>
      <p:sp>
        <p:nvSpPr>
          <p:cNvPr id="532" name="Google Shape;532;p24"/>
          <p:cNvSpPr/>
          <p:nvPr/>
        </p:nvSpPr>
        <p:spPr>
          <a:xfrm>
            <a:off x="2438400" y="3962400"/>
            <a:ext cx="31242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33" name="Google Shape;533;p24"/>
          <p:cNvSpPr txBox="1"/>
          <p:nvPr/>
        </p:nvSpPr>
        <p:spPr>
          <a:xfrm>
            <a:off x="167308" y="2137336"/>
            <a:ext cx="8809383" cy="1244443"/>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rgbClr val="BFBFBF"/>
              </a:buClr>
              <a:buSzPts val="1200"/>
              <a:buFont typeface="Noto Sans Symbols"/>
              <a:buNone/>
            </a:pPr>
            <a:r>
              <a:rPr lang="en-US" sz="1200" b="0" i="1" u="none" strike="noStrike" cap="none" dirty="0">
                <a:solidFill>
                  <a:srgbClr val="BFBFBF"/>
                </a:solidFill>
                <a:latin typeface="Arial"/>
                <a:ea typeface="Arial"/>
                <a:cs typeface="Arial"/>
                <a:sym typeface="Arial"/>
              </a:rPr>
              <a:t>Apropos </a:t>
            </a:r>
            <a:r>
              <a:rPr lang="en-US" sz="1200" b="0" i="1" u="none" strike="noStrike" cap="none" dirty="0" err="1">
                <a:solidFill>
                  <a:srgbClr val="BFBFBF"/>
                </a:solidFill>
                <a:latin typeface="Arial"/>
                <a:ea typeface="Arial"/>
                <a:cs typeface="Arial"/>
                <a:sym typeface="Arial"/>
              </a:rPr>
              <a:t>akute</a:t>
            </a:r>
            <a:r>
              <a:rPr lang="en-US" sz="1200" b="0" i="1" u="none" strike="noStrike" cap="none" dirty="0">
                <a:solidFill>
                  <a:srgbClr val="BFBFBF"/>
                </a:solidFill>
                <a:latin typeface="Arial"/>
                <a:ea typeface="Arial"/>
                <a:cs typeface="Arial"/>
                <a:sym typeface="Arial"/>
              </a:rPr>
              <a:t> Endophthalmitis </a:t>
            </a:r>
            <a:r>
              <a:rPr lang="en-US" sz="1200" b="0" i="1" u="none" strike="noStrike" cap="none" dirty="0" err="1">
                <a:solidFill>
                  <a:srgbClr val="BFBFBF"/>
                </a:solidFill>
                <a:latin typeface="Arial"/>
                <a:ea typeface="Arial"/>
                <a:cs typeface="Arial"/>
                <a:sym typeface="Arial"/>
              </a:rPr>
              <a:t>nach</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Katarakt</a:t>
            </a:r>
            <a:r>
              <a:rPr lang="en-US" sz="1200" b="0" i="1" u="none" strike="noStrike" cap="none" dirty="0">
                <a:solidFill>
                  <a:srgbClr val="BFBFBF"/>
                </a:solidFill>
                <a:latin typeface="Arial"/>
                <a:ea typeface="Arial"/>
                <a:cs typeface="Arial"/>
                <a:sym typeface="Arial"/>
              </a:rPr>
              <a:t>-Operation … </a:t>
            </a:r>
            <a:r>
              <a:rPr lang="en-US" sz="1200" b="0" i="1" u="none" strike="noStrike" cap="none" dirty="0" err="1">
                <a:solidFill>
                  <a:srgbClr val="BFBFBF"/>
                </a:solidFill>
                <a:latin typeface="Arial"/>
                <a:ea typeface="Arial"/>
                <a:cs typeface="Arial"/>
                <a:sym typeface="Arial"/>
              </a:rPr>
              <a:t>Wofür</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steht</a:t>
            </a:r>
            <a:r>
              <a:rPr lang="en-US" sz="1200" b="0" i="1" u="none" strike="noStrike" cap="none" dirty="0">
                <a:solidFill>
                  <a:srgbClr val="BFBFBF"/>
                </a:solidFill>
                <a:latin typeface="Arial"/>
                <a:ea typeface="Arial"/>
                <a:cs typeface="Arial"/>
                <a:sym typeface="Arial"/>
              </a:rPr>
              <a:t> in </a:t>
            </a:r>
            <a:r>
              <a:rPr lang="en-US" sz="1200" b="0" i="1" u="none" strike="noStrike" cap="none" dirty="0" err="1">
                <a:solidFill>
                  <a:srgbClr val="BFBFBF"/>
                </a:solidFill>
                <a:latin typeface="Arial"/>
                <a:ea typeface="Arial"/>
                <a:cs typeface="Arial"/>
                <a:sym typeface="Arial"/>
              </a:rPr>
              <a:t>diesem</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Zusammenhang</a:t>
            </a:r>
            <a:r>
              <a:rPr lang="en-US" sz="1200" b="0" i="1" u="none" strike="noStrike" cap="none" dirty="0">
                <a:solidFill>
                  <a:srgbClr val="BFBFBF"/>
                </a:solidFill>
                <a:latin typeface="Arial"/>
                <a:ea typeface="Arial"/>
                <a:cs typeface="Arial"/>
                <a:sym typeface="Arial"/>
              </a:rPr>
              <a:t> die </a:t>
            </a:r>
            <a:r>
              <a:rPr lang="en-US" sz="1200" b="0" i="1" u="none" strike="noStrike" cap="none" dirty="0" err="1">
                <a:solidFill>
                  <a:srgbClr val="BFBFBF"/>
                </a:solidFill>
                <a:latin typeface="Arial"/>
                <a:ea typeface="Arial"/>
                <a:cs typeface="Arial"/>
                <a:sym typeface="Arial"/>
              </a:rPr>
              <a:t>Abkürzung</a:t>
            </a:r>
            <a:r>
              <a:rPr lang="en-US" sz="1200" b="0" i="1" u="none" strike="noStrike" cap="none" dirty="0">
                <a:solidFill>
                  <a:srgbClr val="BFBFBF"/>
                </a:solidFill>
                <a:latin typeface="Arial"/>
                <a:ea typeface="Arial"/>
                <a:cs typeface="Arial"/>
                <a:sym typeface="Arial"/>
              </a:rPr>
              <a:t> EVS?</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b="0" i="0" u="none" strike="noStrike" cap="none" dirty="0">
                <a:solidFill>
                  <a:srgbClr val="BFBFBF"/>
                </a:solidFill>
                <a:latin typeface="Arial"/>
                <a:ea typeface="Arial"/>
                <a:cs typeface="Arial"/>
                <a:sym typeface="Arial"/>
              </a:rPr>
              <a:t>Endophthalmitis </a:t>
            </a:r>
            <a:r>
              <a:rPr lang="en-US" sz="1200" b="0" i="0" u="none" strike="noStrike" cap="none" dirty="0" err="1">
                <a:solidFill>
                  <a:srgbClr val="BFBFBF"/>
                </a:solidFill>
                <a:latin typeface="Arial"/>
                <a:ea typeface="Arial"/>
                <a:cs typeface="Arial"/>
                <a:sym typeface="Arial"/>
              </a:rPr>
              <a:t>Vitrektomie</a:t>
            </a:r>
            <a:r>
              <a:rPr lang="en-US" sz="1200" b="0" i="0" u="none" strike="noStrike" cap="none" dirty="0">
                <a:solidFill>
                  <a:srgbClr val="BFBFBF"/>
                </a:solidFill>
                <a:latin typeface="Arial"/>
                <a:ea typeface="Arial"/>
                <a:cs typeface="Arial"/>
                <a:sym typeface="Arial"/>
              </a:rPr>
              <a:t> Studie</a:t>
            </a:r>
            <a:endParaRPr dirty="0"/>
          </a:p>
          <a:p>
            <a:pPr marL="0" marR="0" lvl="0" indent="0" algn="l" rtl="0">
              <a:lnSpc>
                <a:spcPct val="90000"/>
              </a:lnSpc>
              <a:spcBef>
                <a:spcPts val="0"/>
              </a:spcBef>
              <a:spcAft>
                <a:spcPts val="0"/>
              </a:spcAft>
              <a:buClr>
                <a:schemeClr val="dk1"/>
              </a:buClr>
              <a:buSzPts val="1600"/>
              <a:buFont typeface="Noto Sans Symbols"/>
              <a:buNone/>
            </a:pPr>
            <a:endParaRPr sz="1600" b="0" i="1" u="none" strike="noStrike" cap="none" dirty="0">
              <a:solidFill>
                <a:srgbClr val="BFBFBF"/>
              </a:solidFill>
              <a:latin typeface="Arial"/>
              <a:ea typeface="Arial"/>
              <a:cs typeface="Arial"/>
              <a:sym typeface="Arial"/>
            </a:endParaRPr>
          </a:p>
          <a:p>
            <a:pPr marL="0" marR="0" lvl="0" indent="0" algn="l" rtl="0">
              <a:lnSpc>
                <a:spcPct val="90000"/>
              </a:lnSpc>
              <a:spcBef>
                <a:spcPts val="0"/>
              </a:spcBef>
              <a:spcAft>
                <a:spcPts val="0"/>
              </a:spcAft>
              <a:buClr>
                <a:srgbClr val="BFBFBF"/>
              </a:buClr>
              <a:buSzPts val="1200"/>
              <a:buFont typeface="Noto Sans Symbols"/>
              <a:buNone/>
            </a:pPr>
            <a:r>
              <a:rPr lang="en-US" sz="1200" b="0" i="1" u="none" strike="noStrike" cap="none" dirty="0">
                <a:solidFill>
                  <a:srgbClr val="BFBFBF"/>
                </a:solidFill>
                <a:latin typeface="Arial"/>
                <a:ea typeface="Arial"/>
                <a:cs typeface="Arial"/>
                <a:sym typeface="Arial"/>
              </a:rPr>
              <a:t>Die EVS </a:t>
            </a:r>
            <a:r>
              <a:rPr lang="en-US" sz="1200" b="0" i="1" u="none" strike="noStrike" cap="none" dirty="0" err="1">
                <a:solidFill>
                  <a:srgbClr val="BFBFBF"/>
                </a:solidFill>
                <a:latin typeface="Arial"/>
                <a:ea typeface="Arial"/>
                <a:cs typeface="Arial"/>
                <a:sym typeface="Arial"/>
              </a:rPr>
              <a:t>untersuchte</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zwei</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Aspekte</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hinsichtlich</a:t>
            </a:r>
            <a:r>
              <a:rPr lang="en-US" sz="1200" b="0" i="1" u="none" strike="noStrike" cap="none" dirty="0">
                <a:solidFill>
                  <a:srgbClr val="BFBFBF"/>
                </a:solidFill>
                <a:latin typeface="Arial"/>
                <a:ea typeface="Arial"/>
                <a:cs typeface="Arial"/>
                <a:sym typeface="Arial"/>
              </a:rPr>
              <a:t> der </a:t>
            </a:r>
            <a:r>
              <a:rPr lang="en-US" sz="1200" b="0" i="1" u="none" strike="noStrike" cap="none" dirty="0" err="1">
                <a:solidFill>
                  <a:srgbClr val="BFBFBF"/>
                </a:solidFill>
                <a:latin typeface="Arial"/>
                <a:ea typeface="Arial"/>
                <a:cs typeface="Arial"/>
                <a:sym typeface="Arial"/>
              </a:rPr>
              <a:t>Behandlung</a:t>
            </a:r>
            <a:r>
              <a:rPr lang="en-US" sz="1200" b="0" i="1" u="none" strike="noStrike" cap="none" dirty="0">
                <a:solidFill>
                  <a:srgbClr val="BFBFBF"/>
                </a:solidFill>
                <a:latin typeface="Arial"/>
                <a:ea typeface="Arial"/>
                <a:cs typeface="Arial"/>
                <a:sym typeface="Arial"/>
              </a:rPr>
              <a:t> der </a:t>
            </a:r>
            <a:r>
              <a:rPr lang="en-US" sz="1200" b="0" i="1" u="none" strike="noStrike" cap="none" dirty="0" err="1">
                <a:solidFill>
                  <a:srgbClr val="BFBFBF"/>
                </a:solidFill>
                <a:latin typeface="Arial"/>
                <a:ea typeface="Arial"/>
                <a:cs typeface="Arial"/>
                <a:sym typeface="Arial"/>
              </a:rPr>
              <a:t>akuten</a:t>
            </a:r>
            <a:r>
              <a:rPr lang="en-US" sz="1200" b="0" i="1" u="none" strike="noStrike" cap="none" dirty="0">
                <a:solidFill>
                  <a:srgbClr val="BFBFBF"/>
                </a:solidFill>
                <a:latin typeface="Arial"/>
                <a:ea typeface="Arial"/>
                <a:cs typeface="Arial"/>
                <a:sym typeface="Arial"/>
              </a:rPr>
              <a:t> Endophthalmitis </a:t>
            </a:r>
            <a:r>
              <a:rPr lang="en-US" sz="1200" b="0" i="1" u="none" strike="noStrike" cap="none" dirty="0" err="1">
                <a:solidFill>
                  <a:srgbClr val="BFBFBF"/>
                </a:solidFill>
                <a:latin typeface="Arial"/>
                <a:ea typeface="Arial"/>
                <a:cs typeface="Arial"/>
                <a:sym typeface="Arial"/>
              </a:rPr>
              <a:t>nach</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Katarakt</a:t>
            </a:r>
            <a:r>
              <a:rPr lang="en-US" sz="1200" b="0" i="1" u="none" strike="noStrike" cap="none" dirty="0">
                <a:solidFill>
                  <a:srgbClr val="BFBFBF"/>
                </a:solidFill>
                <a:latin typeface="Arial"/>
                <a:ea typeface="Arial"/>
                <a:cs typeface="Arial"/>
                <a:sym typeface="Arial"/>
              </a:rPr>
              <a:t>-Operation. </a:t>
            </a:r>
            <a:r>
              <a:rPr lang="en-US" sz="1200" b="0" i="1" u="none" strike="noStrike" cap="none" dirty="0" err="1">
                <a:solidFill>
                  <a:srgbClr val="BFBFBF"/>
                </a:solidFill>
                <a:latin typeface="Arial"/>
                <a:ea typeface="Arial"/>
                <a:cs typeface="Arial"/>
                <a:sym typeface="Arial"/>
              </a:rPr>
              <a:t>Welche</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waren</a:t>
            </a:r>
            <a:r>
              <a:rPr lang="en-US" sz="1200" b="0" i="1" u="none" strike="noStrike" cap="none" dirty="0">
                <a:solidFill>
                  <a:srgbClr val="BFBFBF"/>
                </a:solidFill>
                <a:latin typeface="Arial"/>
                <a:ea typeface="Arial"/>
                <a:cs typeface="Arial"/>
                <a:sym typeface="Arial"/>
              </a:rPr>
              <a:t> das?</a:t>
            </a:r>
            <a:endParaRPr dirty="0"/>
          </a:p>
          <a:p>
            <a:pPr marL="0" marR="0" lvl="0" indent="0" algn="l" rtl="0">
              <a:lnSpc>
                <a:spcPct val="90000"/>
              </a:lnSpc>
              <a:spcBef>
                <a:spcPts val="0"/>
              </a:spcBef>
              <a:spcAft>
                <a:spcPts val="0"/>
              </a:spcAft>
              <a:buClr>
                <a:srgbClr val="0000FF"/>
              </a:buClr>
              <a:buSzPts val="1200"/>
              <a:buFont typeface="Noto Sans Symbols"/>
              <a:buNone/>
            </a:pPr>
            <a:r>
              <a:rPr lang="en-US" sz="1200" b="0" i="0" u="none" strike="noStrike" cap="none" dirty="0">
                <a:solidFill>
                  <a:srgbClr val="0000FF"/>
                </a:solidFill>
                <a:latin typeface="Arial"/>
                <a:ea typeface="Arial"/>
                <a:cs typeface="Arial"/>
                <a:sym typeface="Arial"/>
              </a:rPr>
              <a:t>1) </a:t>
            </a:r>
            <a:r>
              <a:rPr lang="en-US" sz="1200" b="1" i="0" u="sng" strike="noStrike" cap="none" dirty="0" err="1">
                <a:solidFill>
                  <a:srgbClr val="0000FF"/>
                </a:solidFill>
                <a:latin typeface="Arial"/>
                <a:ea typeface="Arial"/>
                <a:cs typeface="Arial"/>
                <a:sym typeface="Arial"/>
              </a:rPr>
              <a:t>Welche</a:t>
            </a:r>
            <a:r>
              <a:rPr lang="en-US" sz="1200" b="1" i="0" u="sng" strike="noStrike" cap="none" dirty="0">
                <a:solidFill>
                  <a:srgbClr val="0000FF"/>
                </a:solidFill>
                <a:latin typeface="Arial"/>
                <a:ea typeface="Arial"/>
                <a:cs typeface="Arial"/>
                <a:sym typeface="Arial"/>
              </a:rPr>
              <a:t> Rolle </a:t>
            </a:r>
            <a:r>
              <a:rPr lang="en-US" sz="1200" b="1" i="0" u="sng" strike="noStrike" cap="none" dirty="0" err="1">
                <a:solidFill>
                  <a:srgbClr val="0000FF"/>
                </a:solidFill>
                <a:latin typeface="Arial"/>
                <a:ea typeface="Arial"/>
                <a:cs typeface="Arial"/>
                <a:sym typeface="Arial"/>
              </a:rPr>
              <a:t>spielt</a:t>
            </a:r>
            <a:r>
              <a:rPr lang="en-US" sz="1200" b="1" i="0" u="sng" strike="noStrike" cap="none" dirty="0">
                <a:solidFill>
                  <a:srgbClr val="0000FF"/>
                </a:solidFill>
                <a:latin typeface="Arial"/>
                <a:ea typeface="Arial"/>
                <a:cs typeface="Arial"/>
                <a:sym typeface="Arial"/>
              </a:rPr>
              <a:t> die PPV </a:t>
            </a:r>
            <a:r>
              <a:rPr lang="en-US" sz="1200" b="1" i="0" u="sng" strike="noStrike" cap="none" dirty="0" err="1">
                <a:solidFill>
                  <a:srgbClr val="0000FF"/>
                </a:solidFill>
                <a:latin typeface="Arial"/>
                <a:ea typeface="Arial"/>
                <a:cs typeface="Arial"/>
                <a:sym typeface="Arial"/>
              </a:rPr>
              <a:t>im</a:t>
            </a:r>
            <a:r>
              <a:rPr lang="en-US" sz="1200" b="1" i="0" u="sng" strike="noStrike" cap="none" dirty="0">
                <a:solidFill>
                  <a:srgbClr val="0000FF"/>
                </a:solidFill>
                <a:latin typeface="Arial"/>
                <a:ea typeface="Arial"/>
                <a:cs typeface="Arial"/>
                <a:sym typeface="Arial"/>
              </a:rPr>
              <a:t> </a:t>
            </a:r>
            <a:r>
              <a:rPr lang="en-US" sz="1200" b="1" i="0" u="sng" strike="noStrike" cap="none" dirty="0" err="1">
                <a:solidFill>
                  <a:srgbClr val="0000FF"/>
                </a:solidFill>
                <a:latin typeface="Arial"/>
                <a:ea typeface="Arial"/>
                <a:cs typeface="Arial"/>
                <a:sym typeface="Arial"/>
              </a:rPr>
              <a:t>Vergleich</a:t>
            </a:r>
            <a:r>
              <a:rPr lang="en-US" sz="1200" b="1" i="0" u="sng" strike="noStrike" cap="none" dirty="0">
                <a:solidFill>
                  <a:srgbClr val="0000FF"/>
                </a:solidFill>
                <a:latin typeface="Arial"/>
                <a:ea typeface="Arial"/>
                <a:cs typeface="Arial"/>
                <a:sym typeface="Arial"/>
              </a:rPr>
              <a:t> </a:t>
            </a:r>
            <a:r>
              <a:rPr lang="en-US" sz="1200" b="1" i="0" u="sng" strike="noStrike" cap="none" dirty="0" err="1">
                <a:solidFill>
                  <a:srgbClr val="0000FF"/>
                </a:solidFill>
                <a:latin typeface="Arial"/>
                <a:ea typeface="Arial"/>
                <a:cs typeface="Arial"/>
                <a:sym typeface="Arial"/>
              </a:rPr>
              <a:t>zur</a:t>
            </a:r>
            <a:r>
              <a:rPr lang="en-US" sz="1200" b="1" i="0" u="sng" strike="noStrike" cap="none" dirty="0">
                <a:solidFill>
                  <a:srgbClr val="0000FF"/>
                </a:solidFill>
                <a:latin typeface="Arial"/>
                <a:ea typeface="Arial"/>
                <a:cs typeface="Arial"/>
                <a:sym typeface="Arial"/>
              </a:rPr>
              <a:t> </a:t>
            </a:r>
            <a:r>
              <a:rPr lang="en-US" sz="1200" b="1" i="0" u="sng" strike="noStrike" cap="none" dirty="0" err="1">
                <a:solidFill>
                  <a:srgbClr val="0000FF"/>
                </a:solidFill>
                <a:latin typeface="Arial"/>
                <a:ea typeface="Arial"/>
                <a:cs typeface="Arial"/>
                <a:sym typeface="Arial"/>
              </a:rPr>
              <a:t>intravitrealen</a:t>
            </a:r>
            <a:r>
              <a:rPr lang="en-US" sz="1200" b="1" i="0" u="sng" strike="noStrike" cap="none" dirty="0">
                <a:solidFill>
                  <a:srgbClr val="0000FF"/>
                </a:solidFill>
                <a:latin typeface="Arial"/>
                <a:ea typeface="Arial"/>
                <a:cs typeface="Arial"/>
                <a:sym typeface="Arial"/>
              </a:rPr>
              <a:t> </a:t>
            </a:r>
            <a:r>
              <a:rPr lang="en-US" sz="1200" b="1" i="0" u="sng" strike="noStrike" cap="none" dirty="0" err="1">
                <a:solidFill>
                  <a:srgbClr val="0000FF"/>
                </a:solidFill>
                <a:latin typeface="Arial"/>
                <a:ea typeface="Arial"/>
                <a:cs typeface="Arial"/>
                <a:sym typeface="Arial"/>
              </a:rPr>
              <a:t>Antibiotika-Injektion</a:t>
            </a:r>
            <a:r>
              <a:rPr lang="en-US" sz="1200" b="1" i="0" u="sng" strike="noStrike" cap="none" dirty="0">
                <a:solidFill>
                  <a:srgbClr val="0000FF"/>
                </a:solidFill>
                <a:latin typeface="Arial"/>
                <a:ea typeface="Arial"/>
                <a:cs typeface="Arial"/>
                <a:sym typeface="Arial"/>
              </a:rPr>
              <a:t>?</a:t>
            </a:r>
            <a:endParaRPr sz="1600" b="1" i="0" u="sng" strike="noStrike" cap="none" dirty="0">
              <a:solidFill>
                <a:srgbClr val="BFBFBF"/>
              </a:solidFill>
              <a:latin typeface="Arial"/>
              <a:ea typeface="Arial"/>
              <a:cs typeface="Arial"/>
              <a:sym typeface="Arial"/>
            </a:endParaRPr>
          </a:p>
          <a:p>
            <a:pPr marL="0" marR="0" lvl="0" indent="0" algn="l" rtl="0">
              <a:lnSpc>
                <a:spcPct val="90000"/>
              </a:lnSpc>
              <a:spcBef>
                <a:spcPts val="0"/>
              </a:spcBef>
              <a:spcAft>
                <a:spcPts val="0"/>
              </a:spcAft>
              <a:buClr>
                <a:srgbClr val="BFBFBF"/>
              </a:buClr>
              <a:buSzPts val="1200"/>
              <a:buFont typeface="Noto Sans Symbols"/>
              <a:buNone/>
            </a:pPr>
            <a:r>
              <a:rPr lang="en-US" sz="1200" b="0" i="0" u="none" strike="noStrike" cap="none" dirty="0">
                <a:solidFill>
                  <a:srgbClr val="BFBFBF"/>
                </a:solidFill>
                <a:latin typeface="Arial"/>
                <a:ea typeface="Arial"/>
                <a:cs typeface="Arial"/>
                <a:sym typeface="Arial"/>
              </a:rPr>
              <a:t>2) Wie </a:t>
            </a:r>
            <a:r>
              <a:rPr lang="en-US" sz="1200" b="0" i="0" u="none" strike="noStrike" cap="none" dirty="0" err="1">
                <a:solidFill>
                  <a:srgbClr val="BFBFBF"/>
                </a:solidFill>
                <a:latin typeface="Arial"/>
                <a:ea typeface="Arial"/>
                <a:cs typeface="Arial"/>
                <a:sym typeface="Arial"/>
              </a:rPr>
              <a:t>wirksam</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sind</a:t>
            </a:r>
            <a:r>
              <a:rPr lang="en-US" sz="1200" b="0" i="0"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systemische</a:t>
            </a:r>
            <a:r>
              <a:rPr lang="en-US" sz="1200" b="0" i="1"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Antibiotika</a:t>
            </a:r>
            <a:r>
              <a:rPr lang="en-US" sz="1200" b="0" i="0" u="none" strike="noStrike" cap="none" dirty="0">
                <a:solidFill>
                  <a:srgbClr val="BFBFBF"/>
                </a:solidFill>
                <a:latin typeface="Arial"/>
                <a:ea typeface="Arial"/>
                <a:cs typeface="Arial"/>
                <a:sym typeface="Arial"/>
              </a:rPr>
              <a:t>?</a:t>
            </a:r>
            <a:endParaRPr dirty="0"/>
          </a:p>
        </p:txBody>
      </p:sp>
      <p:sp>
        <p:nvSpPr>
          <p:cNvPr id="534" name="Google Shape;534;p24"/>
          <p:cNvSpPr txBox="1"/>
          <p:nvPr/>
        </p:nvSpPr>
        <p:spPr>
          <a:xfrm>
            <a:off x="94421" y="1984000"/>
            <a:ext cx="8089200" cy="1134000"/>
          </a:xfrm>
          <a:prstGeom prst="rect">
            <a:avLst/>
          </a:prstGeom>
          <a:solidFill>
            <a:srgbClr val="FFD243"/>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b="0" i="1" u="none" strike="noStrike" cap="none" dirty="0">
                <a:solidFill>
                  <a:srgbClr val="0000FF"/>
                </a:solidFill>
                <a:latin typeface="Arial"/>
                <a:ea typeface="Arial"/>
                <a:cs typeface="Arial"/>
                <a:sym typeface="Arial"/>
              </a:rPr>
              <a:t>Was </a:t>
            </a:r>
            <a:r>
              <a:rPr lang="en-US" sz="1200" b="0" i="1" u="none" strike="noStrike" cap="none" dirty="0" err="1">
                <a:solidFill>
                  <a:srgbClr val="0000FF"/>
                </a:solidFill>
                <a:latin typeface="Arial"/>
                <a:ea typeface="Arial"/>
                <a:cs typeface="Arial"/>
                <a:sym typeface="Arial"/>
              </a:rPr>
              <a:t>ergab</a:t>
            </a:r>
            <a:r>
              <a:rPr lang="en-US" sz="1200" b="0" i="1" u="none" strike="noStrike" cap="none" dirty="0">
                <a:solidFill>
                  <a:srgbClr val="0000FF"/>
                </a:solidFill>
                <a:latin typeface="Arial"/>
                <a:ea typeface="Arial"/>
                <a:cs typeface="Arial"/>
                <a:sym typeface="Arial"/>
              </a:rPr>
              <a:t> die Studie </a:t>
            </a:r>
            <a:r>
              <a:rPr lang="en-US" sz="1200" b="0" i="1" u="none" strike="noStrike" cap="none" dirty="0" err="1">
                <a:solidFill>
                  <a:srgbClr val="0000FF"/>
                </a:solidFill>
                <a:latin typeface="Arial"/>
                <a:ea typeface="Arial"/>
                <a:cs typeface="Arial"/>
                <a:sym typeface="Arial"/>
              </a:rPr>
              <a:t>hinsichtlich</a:t>
            </a:r>
            <a:r>
              <a:rPr lang="en-US" sz="1200" b="0" i="1" u="none" strike="noStrike" cap="none" dirty="0">
                <a:solidFill>
                  <a:srgbClr val="0000FF"/>
                </a:solidFill>
                <a:latin typeface="Arial"/>
                <a:ea typeface="Arial"/>
                <a:cs typeface="Arial"/>
                <a:sym typeface="Arial"/>
              </a:rPr>
              <a:t> der </a:t>
            </a:r>
            <a:r>
              <a:rPr lang="en-US" sz="1200" b="0" i="1" u="none" strike="noStrike" cap="none" dirty="0" err="1">
                <a:solidFill>
                  <a:srgbClr val="0000FF"/>
                </a:solidFill>
                <a:latin typeface="Arial"/>
                <a:ea typeface="Arial"/>
                <a:cs typeface="Arial"/>
                <a:sym typeface="Arial"/>
              </a:rPr>
              <a:t>Wirksamkeit</a:t>
            </a:r>
            <a:r>
              <a:rPr lang="en-US" sz="1200" b="0" i="1" u="none" strike="noStrike" cap="none" dirty="0">
                <a:solidFill>
                  <a:srgbClr val="0000FF"/>
                </a:solidFill>
                <a:latin typeface="Arial"/>
                <a:ea typeface="Arial"/>
                <a:cs typeface="Arial"/>
                <a:sym typeface="Arial"/>
              </a:rPr>
              <a:t> der PPV? Hat </a:t>
            </a:r>
            <a:r>
              <a:rPr lang="en-US" sz="1200" b="0" i="1" u="none" strike="noStrike" cap="none" dirty="0" err="1">
                <a:solidFill>
                  <a:srgbClr val="0000FF"/>
                </a:solidFill>
                <a:latin typeface="Arial"/>
                <a:ea typeface="Arial"/>
                <a:cs typeface="Arial"/>
                <a:sym typeface="Arial"/>
              </a:rPr>
              <a:t>sie</a:t>
            </a:r>
            <a:r>
              <a:rPr lang="en-US" sz="1200" b="0" i="1" u="none" strike="noStrike" cap="none" dirty="0">
                <a:solidFill>
                  <a:srgbClr val="0000FF"/>
                </a:solidFill>
                <a:latin typeface="Arial"/>
                <a:ea typeface="Arial"/>
                <a:cs typeface="Arial"/>
                <a:sym typeface="Arial"/>
              </a:rPr>
              <a:t> die </a:t>
            </a:r>
            <a:r>
              <a:rPr lang="en-US" sz="1200" b="0" i="1" u="none" strike="noStrike" cap="none" dirty="0" err="1">
                <a:solidFill>
                  <a:srgbClr val="0000FF"/>
                </a:solidFill>
                <a:latin typeface="Arial"/>
                <a:ea typeface="Arial"/>
                <a:cs typeface="Arial"/>
                <a:sym typeface="Arial"/>
              </a:rPr>
              <a:t>Sehergebnisse</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verbessert</a:t>
            </a:r>
            <a:r>
              <a:rPr lang="en-US" sz="1200" b="0" i="1" u="none" strike="noStrike" cap="none" dirty="0">
                <a:solidFill>
                  <a:srgbClr val="0000FF"/>
                </a:solidFill>
                <a:latin typeface="Arial"/>
                <a:ea typeface="Arial"/>
                <a:cs typeface="Arial"/>
                <a:sym typeface="Arial"/>
              </a:rPr>
              <a:t>?</a:t>
            </a:r>
            <a:endParaRPr dirty="0"/>
          </a:p>
          <a:p>
            <a:pPr marL="0" marR="0" lvl="0" indent="0" algn="l" rtl="0">
              <a:spcBef>
                <a:spcPts val="0"/>
              </a:spcBef>
              <a:spcAft>
                <a:spcPts val="0"/>
              </a:spcAft>
              <a:buClr>
                <a:srgbClr val="0000FF"/>
              </a:buClr>
              <a:buSzPts val="1200"/>
              <a:buFont typeface="Noto Sans Symbols"/>
              <a:buNone/>
            </a:pPr>
            <a:r>
              <a:rPr lang="en-US" sz="1200" dirty="0" err="1">
                <a:solidFill>
                  <a:srgbClr val="0000FF"/>
                </a:solidFill>
              </a:rPr>
              <a:t>Abhängig</a:t>
            </a:r>
            <a:r>
              <a:rPr lang="en-US" sz="1200" dirty="0">
                <a:solidFill>
                  <a:srgbClr val="0000FF"/>
                </a:solidFill>
              </a:rPr>
              <a:t> </a:t>
            </a:r>
            <a:r>
              <a:rPr lang="en-US" sz="1200" dirty="0" err="1">
                <a:solidFill>
                  <a:srgbClr val="0000FF"/>
                </a:solidFill>
              </a:rPr>
              <a:t>davon</a:t>
            </a:r>
            <a:r>
              <a:rPr lang="en-US" sz="1200" dirty="0">
                <a:solidFill>
                  <a:srgbClr val="0000FF"/>
                </a:solidFill>
              </a:rPr>
              <a:t>: War die </a:t>
            </a:r>
            <a:r>
              <a:rPr lang="en-US" sz="1200" dirty="0" err="1">
                <a:solidFill>
                  <a:srgbClr val="0000FF"/>
                </a:solidFill>
              </a:rPr>
              <a:t>Sehschärfe</a:t>
            </a:r>
            <a:r>
              <a:rPr lang="en-US" sz="1200" dirty="0">
                <a:solidFill>
                  <a:srgbClr val="0000FF"/>
                </a:solidFill>
              </a:rPr>
              <a:t> </a:t>
            </a:r>
            <a:r>
              <a:rPr lang="en-US" sz="1200" dirty="0" err="1">
                <a:solidFill>
                  <a:srgbClr val="0000FF"/>
                </a:solidFill>
              </a:rPr>
              <a:t>bei</a:t>
            </a:r>
            <a:r>
              <a:rPr lang="en-US" sz="1200" dirty="0">
                <a:solidFill>
                  <a:srgbClr val="0000FF"/>
                </a:solidFill>
              </a:rPr>
              <a:t> </a:t>
            </a:r>
            <a:r>
              <a:rPr lang="en-US" sz="1200" dirty="0" err="1">
                <a:solidFill>
                  <a:srgbClr val="0000FF"/>
                </a:solidFill>
              </a:rPr>
              <a:t>Vorstellung</a:t>
            </a:r>
            <a:r>
              <a:rPr lang="en-US" sz="1200" dirty="0">
                <a:solidFill>
                  <a:srgbClr val="0000FF"/>
                </a:solidFill>
              </a:rPr>
              <a:t> </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nur</a:t>
            </a:r>
            <a:r>
              <a:rPr lang="en-US" sz="1200" dirty="0">
                <a:solidFill>
                  <a:srgbClr val="0000FF"/>
                </a:solidFill>
              </a:rPr>
              <a:t> </a:t>
            </a:r>
            <a:r>
              <a:rPr lang="en-US" sz="1200" dirty="0" err="1">
                <a:solidFill>
                  <a:srgbClr val="0000FF"/>
                </a:solidFill>
              </a:rPr>
              <a:t>Lichtwahrnehmung</a:t>
            </a:r>
            <a:r>
              <a:rPr lang="en-US" sz="1200" dirty="0">
                <a:solidFill>
                  <a:srgbClr val="0000FF"/>
                </a:solidFill>
              </a:rPr>
              <a:t> (Lux) </a:t>
            </a:r>
            <a:r>
              <a:rPr lang="en-US" sz="1200" dirty="0" err="1">
                <a:solidFill>
                  <a:srgbClr val="0000FF"/>
                </a:solidFill>
              </a:rPr>
              <a:t>oder</a:t>
            </a:r>
            <a:r>
              <a:rPr lang="en-US" sz="1200" dirty="0">
                <a:solidFill>
                  <a:srgbClr val="0000FF"/>
                </a:solidFill>
              </a:rPr>
              <a:t> </a:t>
            </a:r>
            <a:r>
              <a:rPr lang="en-US" sz="1200" dirty="0" err="1">
                <a:solidFill>
                  <a:srgbClr val="0000FF"/>
                </a:solidFill>
              </a:rPr>
              <a:t>schlechter</a:t>
            </a:r>
            <a:r>
              <a:rPr lang="en-US" sz="1200" dirty="0">
                <a:solidFill>
                  <a:srgbClr val="0000FF"/>
                </a:solidFill>
              </a:rPr>
              <a:t>, </a:t>
            </a:r>
            <a:r>
              <a:rPr lang="en-US" sz="1200" dirty="0" err="1">
                <a:solidFill>
                  <a:srgbClr val="0000FF"/>
                </a:solidFill>
              </a:rPr>
              <a:t>waren</a:t>
            </a:r>
            <a:r>
              <a:rPr lang="en-US" sz="1200" dirty="0">
                <a:solidFill>
                  <a:srgbClr val="0000FF"/>
                </a:solidFill>
              </a:rPr>
              <a:t> die </a:t>
            </a:r>
            <a:r>
              <a:rPr lang="en-US" sz="1200" dirty="0" err="1">
                <a:solidFill>
                  <a:srgbClr val="0000FF"/>
                </a:solidFill>
              </a:rPr>
              <a:t>visuellen</a:t>
            </a:r>
            <a:r>
              <a:rPr lang="en-US" sz="1200" dirty="0">
                <a:solidFill>
                  <a:srgbClr val="0000FF"/>
                </a:solidFill>
              </a:rPr>
              <a:t> </a:t>
            </a:r>
            <a:r>
              <a:rPr lang="en-US" sz="1200" dirty="0" err="1">
                <a:solidFill>
                  <a:srgbClr val="0000FF"/>
                </a:solidFill>
              </a:rPr>
              <a:t>Ergebnisse</a:t>
            </a:r>
            <a:r>
              <a:rPr lang="en-US" sz="1200" dirty="0">
                <a:solidFill>
                  <a:srgbClr val="0000FF"/>
                </a:solidFill>
              </a:rPr>
              <a:t> </a:t>
            </a:r>
            <a:r>
              <a:rPr lang="en-US" sz="1200" dirty="0" err="1">
                <a:solidFill>
                  <a:srgbClr val="0000FF"/>
                </a:solidFill>
              </a:rPr>
              <a:t>mit</a:t>
            </a:r>
            <a:r>
              <a:rPr lang="en-US" sz="1200" dirty="0">
                <a:solidFill>
                  <a:srgbClr val="0000FF"/>
                </a:solidFill>
              </a:rPr>
              <a:t> </a:t>
            </a:r>
            <a:r>
              <a:rPr lang="en-US" sz="1200" dirty="0" err="1">
                <a:solidFill>
                  <a:srgbClr val="0000FF"/>
                </a:solidFill>
              </a:rPr>
              <a:t>einer</a:t>
            </a:r>
            <a:r>
              <a:rPr lang="en-US" sz="1200" dirty="0">
                <a:solidFill>
                  <a:srgbClr val="0000FF"/>
                </a:solidFill>
              </a:rPr>
              <a:t> PPV </a:t>
            </a:r>
            <a:r>
              <a:rPr lang="en-US" sz="1200" dirty="0" err="1">
                <a:solidFill>
                  <a:srgbClr val="0000FF"/>
                </a:solidFill>
              </a:rPr>
              <a:t>besser</a:t>
            </a:r>
            <a:r>
              <a:rPr lang="en-US" sz="1200" dirty="0">
                <a:solidFill>
                  <a:srgbClr val="0000FF"/>
                </a:solidFill>
              </a:rPr>
              <a:t>.</a:t>
            </a:r>
            <a:endParaRPr dirty="0"/>
          </a:p>
          <a:p>
            <a:pPr marL="0" marR="0" lvl="0" indent="0" algn="l" rtl="0">
              <a:spcBef>
                <a:spcPts val="0"/>
              </a:spcBef>
              <a:spcAft>
                <a:spcPts val="0"/>
              </a:spcAft>
              <a:buClr>
                <a:srgbClr val="FFD243"/>
              </a:buClr>
              <a:buSzPts val="1200"/>
              <a:buFont typeface="Noto Sans Symbols"/>
              <a:buNone/>
            </a:pPr>
            <a:r>
              <a:rPr lang="en-US" sz="1200" b="0" i="0" u="none" strike="noStrike" cap="none" dirty="0">
                <a:solidFill>
                  <a:srgbClr val="FFD243"/>
                </a:solidFill>
                <a:latin typeface="Arial"/>
                <a:ea typeface="Arial"/>
                <a:cs typeface="Arial"/>
                <a:sym typeface="Arial"/>
              </a:rPr>
              <a:t>War die </a:t>
            </a:r>
            <a:r>
              <a:rPr lang="en-US" sz="1200" b="0" i="0" u="none" strike="noStrike" cap="none" dirty="0" err="1">
                <a:solidFill>
                  <a:srgbClr val="FFD243"/>
                </a:solidFill>
                <a:latin typeface="Arial"/>
                <a:ea typeface="Arial"/>
                <a:cs typeface="Arial"/>
                <a:sym typeface="Arial"/>
              </a:rPr>
              <a:t>Sehschärfe</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jedoch</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besser</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als</a:t>
            </a:r>
            <a:r>
              <a:rPr lang="en-US" sz="1200" b="0" i="0" u="none" strike="noStrike" cap="none" dirty="0">
                <a:solidFill>
                  <a:srgbClr val="FFD243"/>
                </a:solidFill>
                <a:latin typeface="Arial"/>
                <a:ea typeface="Arial"/>
                <a:cs typeface="Arial"/>
                <a:sym typeface="Arial"/>
              </a:rPr>
              <a:t> Lux, gab es </a:t>
            </a:r>
            <a:r>
              <a:rPr lang="en-US" sz="1200" b="0" i="0" u="none" strike="noStrike" cap="none" dirty="0" err="1">
                <a:solidFill>
                  <a:srgbClr val="FFD243"/>
                </a:solidFill>
                <a:latin typeface="Arial"/>
                <a:ea typeface="Arial"/>
                <a:cs typeface="Arial"/>
                <a:sym typeface="Arial"/>
              </a:rPr>
              <a:t>hinsichtlich</a:t>
            </a:r>
            <a:r>
              <a:rPr lang="en-US" sz="1200" b="0" i="0" u="none" strike="noStrike" cap="none" dirty="0">
                <a:solidFill>
                  <a:srgbClr val="FFD243"/>
                </a:solidFill>
                <a:latin typeface="Arial"/>
                <a:ea typeface="Arial"/>
                <a:cs typeface="Arial"/>
                <a:sym typeface="Arial"/>
              </a:rPr>
              <a:t> des </a:t>
            </a:r>
            <a:r>
              <a:rPr lang="en-US" sz="1200" b="0" i="0" u="none" strike="noStrike" cap="none" dirty="0" err="1">
                <a:solidFill>
                  <a:srgbClr val="FFD243"/>
                </a:solidFill>
                <a:latin typeface="Arial"/>
                <a:ea typeface="Arial"/>
                <a:cs typeface="Arial"/>
                <a:sym typeface="Arial"/>
              </a:rPr>
              <a:t>endgültigen</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Sehergebnisses</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keinen</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Unterschied</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zwischen</a:t>
            </a:r>
            <a:r>
              <a:rPr lang="en-US" sz="1200" b="0" i="0" u="none" strike="noStrike" cap="none" dirty="0">
                <a:solidFill>
                  <a:srgbClr val="FFD243"/>
                </a:solidFill>
                <a:latin typeface="Arial"/>
                <a:ea typeface="Arial"/>
                <a:cs typeface="Arial"/>
                <a:sym typeface="Arial"/>
              </a:rPr>
              <a:t> der PPV- und</a:t>
            </a:r>
            <a:endParaRPr dirty="0"/>
          </a:p>
          <a:p>
            <a:pPr marL="0" marR="0" lvl="0" indent="0" algn="l" rtl="0">
              <a:spcBef>
                <a:spcPts val="0"/>
              </a:spcBef>
              <a:spcAft>
                <a:spcPts val="0"/>
              </a:spcAft>
              <a:buClr>
                <a:srgbClr val="FFD243"/>
              </a:buClr>
              <a:buSzPts val="1200"/>
              <a:buFont typeface="Noto Sans Symbols"/>
              <a:buNone/>
            </a:pPr>
            <a:r>
              <a:rPr lang="en-US" sz="1200" b="0" i="0" u="none" strike="noStrike" cap="none" dirty="0">
                <a:solidFill>
                  <a:srgbClr val="FFD243"/>
                </a:solidFill>
                <a:latin typeface="Arial"/>
                <a:ea typeface="Arial"/>
                <a:cs typeface="Arial"/>
                <a:sym typeface="Arial"/>
              </a:rPr>
              <a:t>Gruppe, die </a:t>
            </a:r>
            <a:r>
              <a:rPr lang="en-US" sz="1200" b="0" i="0" u="none" strike="noStrike" cap="none" dirty="0" err="1">
                <a:solidFill>
                  <a:srgbClr val="FFD243"/>
                </a:solidFill>
                <a:latin typeface="Arial"/>
                <a:ea typeface="Arial"/>
                <a:cs typeface="Arial"/>
                <a:sym typeface="Arial"/>
              </a:rPr>
              <a:t>nur</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eine</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intravitreale</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Antibiotikagabe</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erhielt</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hinsichtlich</a:t>
            </a:r>
            <a:r>
              <a:rPr lang="en-US" sz="1200" b="0" i="0" u="none" strike="noStrike" cap="none" dirty="0">
                <a:solidFill>
                  <a:srgbClr val="FFD243"/>
                </a:solidFill>
                <a:latin typeface="Arial"/>
                <a:ea typeface="Arial"/>
                <a:cs typeface="Arial"/>
                <a:sym typeface="Arial"/>
              </a:rPr>
              <a:t> des </a:t>
            </a:r>
            <a:r>
              <a:rPr lang="en-US" sz="1200" b="0" i="0" u="none" strike="noStrike" cap="none" dirty="0" err="1">
                <a:solidFill>
                  <a:srgbClr val="FFD243"/>
                </a:solidFill>
                <a:latin typeface="Arial"/>
                <a:ea typeface="Arial"/>
                <a:cs typeface="Arial"/>
                <a:sym typeface="Arial"/>
              </a:rPr>
              <a:t>endgültigen</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Sehergebnisses</a:t>
            </a:r>
            <a:r>
              <a:rPr lang="en-US" sz="1200" b="0" i="0" u="none" strike="noStrike" cap="none" dirty="0">
                <a:solidFill>
                  <a:srgbClr val="FFD243"/>
                </a:solidFill>
                <a:latin typeface="Arial"/>
                <a:ea typeface="Arial"/>
                <a:cs typeface="Arial"/>
                <a:sym typeface="Arial"/>
              </a:rPr>
              <a:t>.</a:t>
            </a:r>
            <a:endParaRPr dirty="0"/>
          </a:p>
        </p:txBody>
      </p:sp>
      <p:sp>
        <p:nvSpPr>
          <p:cNvPr id="535" name="Google Shape;535;p24"/>
          <p:cNvSpPr/>
          <p:nvPr/>
        </p:nvSpPr>
        <p:spPr>
          <a:xfrm>
            <a:off x="1495011" y="2378557"/>
            <a:ext cx="381000" cy="38100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7" name="Google Shape;547;p25"/>
          <p:cNvSpPr/>
          <p:nvPr/>
        </p:nvSpPr>
        <p:spPr>
          <a:xfrm>
            <a:off x="3352800" y="2057400"/>
            <a:ext cx="22098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548" name="Google Shape;548;p25"/>
          <p:cNvSpPr/>
          <p:nvPr/>
        </p:nvSpPr>
        <p:spPr>
          <a:xfrm>
            <a:off x="5715000" y="2057400"/>
            <a:ext cx="20574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549" name="Google Shape;549;p25"/>
          <p:cNvSpPr/>
          <p:nvPr/>
        </p:nvSpPr>
        <p:spPr>
          <a:xfrm>
            <a:off x="1524000" y="2971800"/>
            <a:ext cx="914400" cy="3810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b="0" i="0" u="none" strike="noStrike" cap="none">
              <a:solidFill>
                <a:schemeClr val="dk1"/>
              </a:solidFill>
              <a:latin typeface="Arial"/>
              <a:ea typeface="Arial"/>
              <a:cs typeface="Arial"/>
              <a:sym typeface="Arial"/>
            </a:endParaRPr>
          </a:p>
        </p:txBody>
      </p:sp>
      <p:sp>
        <p:nvSpPr>
          <p:cNvPr id="551" name="Google Shape;551;p2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52" name="Google Shape;552;p25"/>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solidFill>
                  <a:srgbClr val="BFBFBF"/>
                </a:solidFill>
              </a:rPr>
              <a:t>Infektion</a:t>
            </a:r>
            <a:r>
              <a:rPr lang="en-US" sz="1200" b="1" dirty="0">
                <a:solidFill>
                  <a:srgbClr val="BFBFBF"/>
                </a:solidFill>
              </a:rPr>
              <a:t> </a:t>
            </a:r>
            <a:r>
              <a:rPr lang="en-US" sz="1200" b="1" dirty="0" err="1">
                <a:solidFill>
                  <a:srgbClr val="BFBFBF"/>
                </a:solidFill>
              </a:rPr>
              <a:t>nach</a:t>
            </a:r>
            <a:r>
              <a:rPr lang="en-US" sz="1200" b="1" dirty="0">
                <a:solidFill>
                  <a:srgbClr val="BFBFBF"/>
                </a:solidFill>
              </a:rPr>
              <a:t> </a:t>
            </a:r>
            <a:r>
              <a:rPr lang="en-US" sz="1200" b="1" dirty="0" err="1">
                <a:solidFill>
                  <a:srgbClr val="BFBFBF"/>
                </a:solidFill>
              </a:rPr>
              <a:t>einer</a:t>
            </a:r>
            <a:r>
              <a:rPr lang="en-US" sz="1200" b="1" dirty="0">
                <a:solidFill>
                  <a:srgbClr val="BFBFBF"/>
                </a:solidFill>
              </a:rPr>
              <a:t> </a:t>
            </a:r>
            <a:r>
              <a:rPr lang="en-US" sz="1200" b="1" dirty="0" err="1">
                <a:solidFill>
                  <a:srgbClr val="BFBFBF"/>
                </a:solidFill>
              </a:rPr>
              <a:t>Filteroperation</a:t>
            </a:r>
            <a:endParaRPr dirty="0"/>
          </a:p>
          <a:p>
            <a:pPr marL="692150" lvl="1" indent="-347663" algn="l" rtl="0">
              <a:spcBef>
                <a:spcPts val="240"/>
              </a:spcBef>
              <a:spcAft>
                <a:spcPts val="0"/>
              </a:spcAft>
              <a:buSzPts val="840"/>
              <a:buChar char="●"/>
            </a:pPr>
            <a:r>
              <a:rPr lang="en-US" sz="1200" dirty="0">
                <a:solidFill>
                  <a:srgbClr val="BFBFBF"/>
                </a:solidFill>
              </a:rPr>
              <a:t>Kann Tage bis Jahre </a:t>
            </a:r>
            <a:r>
              <a:rPr lang="en-US" sz="1200" dirty="0" err="1">
                <a:solidFill>
                  <a:srgbClr val="BFBFBF"/>
                </a:solidFill>
              </a:rPr>
              <a:t>nach</a:t>
            </a:r>
            <a:r>
              <a:rPr lang="en-US" sz="1200" dirty="0">
                <a:solidFill>
                  <a:srgbClr val="BFBFBF"/>
                </a:solidFill>
              </a:rPr>
              <a:t> der Operation </a:t>
            </a:r>
            <a:r>
              <a:rPr lang="en-US" sz="1200" dirty="0" err="1">
                <a:solidFill>
                  <a:srgbClr val="BFBFBF"/>
                </a:solidFill>
              </a:rPr>
              <a:t>auftreten</a:t>
            </a:r>
            <a:endParaRPr dirty="0"/>
          </a:p>
          <a:p>
            <a:pPr marL="692150" lvl="1" indent="-347663" algn="l" rtl="0">
              <a:spcBef>
                <a:spcPts val="240"/>
              </a:spcBef>
              <a:spcAft>
                <a:spcPts val="0"/>
              </a:spcAft>
              <a:buSzPts val="840"/>
              <a:buChar char="●"/>
            </a:pPr>
            <a:r>
              <a:rPr lang="en-US" sz="1200" dirty="0" err="1">
                <a:solidFill>
                  <a:srgbClr val="BFBFBF"/>
                </a:solidFill>
              </a:rPr>
              <a:t>Erreger</a:t>
            </a:r>
            <a:r>
              <a:rPr lang="en-US" sz="1200" dirty="0">
                <a:solidFill>
                  <a:srgbClr val="BFBFBF"/>
                </a:solidFill>
              </a:rPr>
              <a:t>: </a:t>
            </a:r>
            <a:r>
              <a:rPr lang="en-US" sz="1200" i="1" dirty="0" err="1">
                <a:solidFill>
                  <a:srgbClr val="BFBFBF"/>
                </a:solidFill>
              </a:rPr>
              <a:t>Streptokokken</a:t>
            </a:r>
            <a:r>
              <a:rPr lang="en-US" sz="1200" dirty="0">
                <a:solidFill>
                  <a:srgbClr val="BFBFBF"/>
                </a:solidFill>
              </a:rPr>
              <a:t>, </a:t>
            </a:r>
            <a:r>
              <a:rPr lang="en-US" sz="1200" i="1" dirty="0" err="1">
                <a:solidFill>
                  <a:srgbClr val="BFBFBF"/>
                </a:solidFill>
              </a:rPr>
              <a:t>Haemophilus</a:t>
            </a:r>
            <a:r>
              <a:rPr lang="en-US" sz="1200" dirty="0" err="1">
                <a:solidFill>
                  <a:srgbClr val="BFBFBF"/>
                </a:solidFill>
              </a:rPr>
              <a:t>-Arten</a:t>
            </a:r>
            <a:r>
              <a:rPr lang="en-US" sz="1200" dirty="0">
                <a:solidFill>
                  <a:srgbClr val="BFBFBF"/>
                </a:solidFill>
              </a:rPr>
              <a:t>, </a:t>
            </a:r>
            <a:r>
              <a:rPr lang="en-US" sz="1200" dirty="0" err="1">
                <a:solidFill>
                  <a:srgbClr val="BFBFBF"/>
                </a:solidFill>
              </a:rPr>
              <a:t>grampositive</a:t>
            </a:r>
            <a:r>
              <a:rPr lang="en-US" sz="1200" dirty="0">
                <a:solidFill>
                  <a:srgbClr val="BFBFBF"/>
                </a:solidFill>
              </a:rPr>
              <a:t> </a:t>
            </a:r>
            <a:r>
              <a:rPr lang="en-US" sz="1200" dirty="0" err="1">
                <a:solidFill>
                  <a:srgbClr val="BFBFBF"/>
                </a:solidFill>
              </a:rPr>
              <a:t>Bakterien</a:t>
            </a:r>
            <a:endParaRPr dirty="0"/>
          </a:p>
          <a:p>
            <a:pPr marL="692150" lvl="1" indent="-347663" algn="l" rtl="0">
              <a:spcBef>
                <a:spcPts val="240"/>
              </a:spcBef>
              <a:spcAft>
                <a:spcPts val="0"/>
              </a:spcAft>
              <a:buSzPts val="840"/>
              <a:buChar char="●"/>
            </a:pPr>
            <a:r>
              <a:rPr lang="en-US" sz="1200" dirty="0">
                <a:solidFill>
                  <a:srgbClr val="BFBFBF"/>
                </a:solidFill>
              </a:rPr>
              <a:t>Zwei </a:t>
            </a:r>
            <a:r>
              <a:rPr lang="en-US" sz="1200" dirty="0" err="1">
                <a:solidFill>
                  <a:srgbClr val="BFBFBF"/>
                </a:solidFill>
              </a:rPr>
              <a:t>klinische</a:t>
            </a:r>
            <a:r>
              <a:rPr lang="en-US" sz="1200" dirty="0">
                <a:solidFill>
                  <a:srgbClr val="BFBFBF"/>
                </a:solidFill>
              </a:rPr>
              <a:t> </a:t>
            </a:r>
            <a:r>
              <a:rPr lang="en-US" sz="1200" dirty="0" err="1">
                <a:solidFill>
                  <a:srgbClr val="BFBFBF"/>
                </a:solidFill>
              </a:rPr>
              <a:t>Entitäten</a:t>
            </a:r>
            <a:r>
              <a:rPr lang="en-US" sz="1200" dirty="0">
                <a:solidFill>
                  <a:srgbClr val="BFBFBF"/>
                </a:solidFill>
              </a:rPr>
              <a:t>:</a:t>
            </a:r>
            <a:endParaRPr dirty="0"/>
          </a:p>
          <a:p>
            <a:pPr marL="987425" lvl="2" indent="-293688" algn="l" rtl="0">
              <a:spcBef>
                <a:spcPts val="240"/>
              </a:spcBef>
              <a:spcAft>
                <a:spcPts val="0"/>
              </a:spcAft>
              <a:buSzPts val="840"/>
              <a:buChar char="●"/>
            </a:pPr>
            <a:r>
              <a:rPr lang="en-US" sz="1200" i="1" dirty="0" err="1">
                <a:solidFill>
                  <a:srgbClr val="BFBFBF"/>
                </a:solidFill>
              </a:rPr>
              <a:t>Blebitis</a:t>
            </a:r>
            <a:r>
              <a:rPr lang="en-US" sz="1200" dirty="0">
                <a:solidFill>
                  <a:srgbClr val="BFBFBF"/>
                </a:solidFill>
              </a:rPr>
              <a:t>: </a:t>
            </a:r>
            <a:r>
              <a:rPr lang="en-US" sz="1200" dirty="0" err="1">
                <a:solidFill>
                  <a:srgbClr val="BFBFBF"/>
                </a:solidFill>
              </a:rPr>
              <a:t>Infizierter</a:t>
            </a:r>
            <a:r>
              <a:rPr lang="en-US" sz="1200" dirty="0">
                <a:solidFill>
                  <a:srgbClr val="BFBFBF"/>
                </a:solidFill>
              </a:rPr>
              <a:t> Bleb </a:t>
            </a:r>
            <a:r>
              <a:rPr lang="en-US" sz="1200" dirty="0" err="1">
                <a:solidFill>
                  <a:srgbClr val="BFBFBF"/>
                </a:solidFill>
              </a:rPr>
              <a:t>ohne</a:t>
            </a:r>
            <a:r>
              <a:rPr lang="en-US" sz="1200" dirty="0">
                <a:solidFill>
                  <a:srgbClr val="BFBFBF"/>
                </a:solidFill>
              </a:rPr>
              <a:t> </a:t>
            </a:r>
            <a:r>
              <a:rPr lang="en-US" sz="1200" dirty="0" err="1">
                <a:solidFill>
                  <a:srgbClr val="BFBFBF"/>
                </a:solidFill>
              </a:rPr>
              <a:t>Beteiligung</a:t>
            </a:r>
            <a:r>
              <a:rPr lang="en-US" sz="1200" dirty="0">
                <a:solidFill>
                  <a:srgbClr val="BFBFBF"/>
                </a:solidFill>
              </a:rPr>
              <a:t> der </a:t>
            </a:r>
            <a:r>
              <a:rPr lang="en-US" sz="1200" dirty="0" err="1">
                <a:solidFill>
                  <a:srgbClr val="BFBFBF"/>
                </a:solidFill>
              </a:rPr>
              <a:t>Vorderkammer</a:t>
            </a:r>
            <a:r>
              <a:rPr lang="en-US" sz="1200" dirty="0">
                <a:solidFill>
                  <a:srgbClr val="BFBFBF"/>
                </a:solidFill>
              </a:rPr>
              <a:t> </a:t>
            </a:r>
            <a:r>
              <a:rPr lang="en-US" sz="1200" dirty="0" err="1">
                <a:solidFill>
                  <a:srgbClr val="BFBFBF"/>
                </a:solidFill>
              </a:rPr>
              <a:t>oder</a:t>
            </a:r>
            <a:r>
              <a:rPr lang="en-US" sz="1200" dirty="0">
                <a:solidFill>
                  <a:srgbClr val="BFBFBF"/>
                </a:solidFill>
              </a:rPr>
              <a:t> des </a:t>
            </a:r>
            <a:r>
              <a:rPr lang="en-US" sz="1200" dirty="0" err="1">
                <a:solidFill>
                  <a:srgbClr val="BFBFBF"/>
                </a:solidFill>
              </a:rPr>
              <a:t>Glaskörpers</a:t>
            </a:r>
            <a:endParaRPr dirty="0"/>
          </a:p>
          <a:p>
            <a:pPr marL="987425" lvl="2" indent="-293688" algn="l" rtl="0">
              <a:spcBef>
                <a:spcPts val="240"/>
              </a:spcBef>
              <a:spcAft>
                <a:spcPts val="0"/>
              </a:spcAft>
              <a:buSzPts val="840"/>
              <a:buChar char="●"/>
            </a:pPr>
            <a:r>
              <a:rPr lang="en-US" sz="1200" i="1" dirty="0" err="1">
                <a:solidFill>
                  <a:srgbClr val="BFBFBF"/>
                </a:solidFill>
              </a:rPr>
              <a:t>Sickerkissen-assoziierte</a:t>
            </a:r>
            <a:r>
              <a:rPr lang="en-US" sz="1200" i="1" dirty="0">
                <a:solidFill>
                  <a:srgbClr val="BFBFBF"/>
                </a:solidFill>
              </a:rPr>
              <a:t> Endophthalmitis</a:t>
            </a:r>
            <a:r>
              <a:rPr lang="en-US" sz="1200" dirty="0">
                <a:solidFill>
                  <a:srgbClr val="BFBFBF"/>
                </a:solidFill>
              </a:rPr>
              <a:t>: Bild </a:t>
            </a:r>
            <a:r>
              <a:rPr lang="en-US" sz="1200" dirty="0" err="1">
                <a:solidFill>
                  <a:srgbClr val="BFBFBF"/>
                </a:solidFill>
              </a:rPr>
              <a:t>einer</a:t>
            </a:r>
            <a:r>
              <a:rPr lang="en-US" sz="1200" dirty="0">
                <a:solidFill>
                  <a:srgbClr val="BFBFBF"/>
                </a:solidFill>
              </a:rPr>
              <a:t> </a:t>
            </a:r>
            <a:r>
              <a:rPr lang="en-US" sz="1200" dirty="0" err="1">
                <a:solidFill>
                  <a:srgbClr val="BFBFBF"/>
                </a:solidFill>
              </a:rPr>
              <a:t>akuten</a:t>
            </a:r>
            <a:r>
              <a:rPr lang="en-US" sz="1200" dirty="0">
                <a:solidFill>
                  <a:srgbClr val="BFBFBF"/>
                </a:solidFill>
              </a:rPr>
              <a:t> Endophthalmitis + </a:t>
            </a:r>
            <a:r>
              <a:rPr lang="en-US" sz="1200" dirty="0" err="1">
                <a:solidFill>
                  <a:srgbClr val="BFBFBF"/>
                </a:solidFill>
              </a:rPr>
              <a:t>eitriger</a:t>
            </a:r>
            <a:r>
              <a:rPr lang="en-US" sz="1200" dirty="0">
                <a:solidFill>
                  <a:srgbClr val="BFBFBF"/>
                </a:solidFill>
              </a:rPr>
              <a:t> Bleb</a:t>
            </a:r>
            <a:endParaRPr dirty="0"/>
          </a:p>
          <a:p>
            <a:pPr marL="692150" lvl="1" indent="-347663" algn="l" rtl="0">
              <a:spcBef>
                <a:spcPts val="240"/>
              </a:spcBef>
              <a:spcAft>
                <a:spcPts val="0"/>
              </a:spcAft>
              <a:buSzPts val="840"/>
              <a:buChar char="●"/>
            </a:pPr>
            <a:r>
              <a:rPr lang="en-US" sz="1200" dirty="0" err="1">
                <a:solidFill>
                  <a:srgbClr val="BFBFBF"/>
                </a:solidFill>
              </a:rPr>
              <a:t>Behandlung</a:t>
            </a:r>
            <a:r>
              <a:rPr lang="en-US" sz="1200" dirty="0">
                <a:solidFill>
                  <a:srgbClr val="BFBFBF"/>
                </a:solidFill>
              </a:rPr>
              <a:t>:</a:t>
            </a:r>
            <a:endParaRPr dirty="0"/>
          </a:p>
          <a:p>
            <a:pPr marL="987425" lvl="2" indent="-293688" algn="l" rtl="0">
              <a:spcBef>
                <a:spcPts val="240"/>
              </a:spcBef>
              <a:spcAft>
                <a:spcPts val="0"/>
              </a:spcAft>
              <a:buSzPts val="840"/>
              <a:buChar char="●"/>
            </a:pPr>
            <a:r>
              <a:rPr lang="en-US" sz="1200" dirty="0" err="1">
                <a:solidFill>
                  <a:srgbClr val="BFBFBF"/>
                </a:solidFill>
              </a:rPr>
              <a:t>Blebitis</a:t>
            </a:r>
            <a:r>
              <a:rPr lang="en-US" sz="1200" dirty="0">
                <a:solidFill>
                  <a:srgbClr val="BFBFBF"/>
                </a:solidFill>
              </a:rPr>
              <a:t>: </a:t>
            </a:r>
            <a:r>
              <a:rPr lang="en-US" sz="1200" dirty="0" err="1">
                <a:solidFill>
                  <a:srgbClr val="BFBFBF"/>
                </a:solidFill>
              </a:rPr>
              <a:t>Topische</a:t>
            </a:r>
            <a:r>
              <a:rPr lang="en-US" sz="1200" dirty="0">
                <a:solidFill>
                  <a:srgbClr val="BFBFBF"/>
                </a:solidFill>
              </a:rPr>
              <a:t> und </a:t>
            </a:r>
            <a:r>
              <a:rPr lang="en-US" sz="1200" dirty="0" err="1">
                <a:solidFill>
                  <a:srgbClr val="BFBFBF"/>
                </a:solidFill>
              </a:rPr>
              <a:t>subkonjunktivale</a:t>
            </a:r>
            <a:r>
              <a:rPr lang="en-US" sz="1200" dirty="0">
                <a:solidFill>
                  <a:srgbClr val="BFBFBF"/>
                </a:solidFill>
              </a:rPr>
              <a:t> </a:t>
            </a:r>
            <a:r>
              <a:rPr lang="en-US" sz="1200" dirty="0" err="1">
                <a:solidFill>
                  <a:srgbClr val="BFBFBF"/>
                </a:solidFill>
              </a:rPr>
              <a:t>Antibiotika</a:t>
            </a:r>
            <a:endParaRPr dirty="0"/>
          </a:p>
          <a:p>
            <a:pPr marL="987425" lvl="2" indent="-293688" algn="l" rtl="0">
              <a:spcBef>
                <a:spcPts val="240"/>
              </a:spcBef>
              <a:spcAft>
                <a:spcPts val="0"/>
              </a:spcAft>
              <a:buSzPts val="840"/>
              <a:buChar char="●"/>
            </a:pPr>
            <a:r>
              <a:rPr lang="en-US" sz="1200" dirty="0" err="1">
                <a:solidFill>
                  <a:srgbClr val="BFBFBF"/>
                </a:solidFill>
              </a:rPr>
              <a:t>Sickerkissen-assoziierte</a:t>
            </a:r>
            <a:r>
              <a:rPr lang="en-US" sz="1200" dirty="0">
                <a:solidFill>
                  <a:srgbClr val="BFBFBF"/>
                </a:solidFill>
              </a:rPr>
              <a:t> Endophthalmitis: </a:t>
            </a:r>
            <a:r>
              <a:rPr lang="en-US" sz="1200" dirty="0" err="1">
                <a:solidFill>
                  <a:srgbClr val="BFBFBF"/>
                </a:solidFill>
              </a:rPr>
              <a:t>Intravitreale</a:t>
            </a:r>
            <a:r>
              <a:rPr lang="en-US" sz="1200" dirty="0">
                <a:solidFill>
                  <a:srgbClr val="BFBFBF"/>
                </a:solidFill>
              </a:rPr>
              <a:t> </a:t>
            </a:r>
            <a:r>
              <a:rPr lang="en-US" sz="1200" dirty="0" err="1">
                <a:solidFill>
                  <a:srgbClr val="BFBFBF"/>
                </a:solidFill>
              </a:rPr>
              <a:t>Antibiotika</a:t>
            </a:r>
            <a:r>
              <a:rPr lang="en-US" sz="1200" dirty="0">
                <a:solidFill>
                  <a:srgbClr val="BFBFBF"/>
                </a:solidFill>
              </a:rPr>
              <a:t> +/- PPV</a:t>
            </a:r>
            <a:endParaRPr dirty="0"/>
          </a:p>
          <a:p>
            <a:pPr marL="1281113" lvl="3" indent="-292100" algn="l" rtl="0">
              <a:spcBef>
                <a:spcPts val="240"/>
              </a:spcBef>
              <a:spcAft>
                <a:spcPts val="0"/>
              </a:spcAft>
              <a:buSzPts val="900"/>
              <a:buChar char="▪"/>
            </a:pPr>
            <a:r>
              <a:rPr lang="en-US" sz="1200" dirty="0">
                <a:solidFill>
                  <a:srgbClr val="BFBFBF"/>
                </a:solidFill>
              </a:rPr>
              <a:t>Die </a:t>
            </a:r>
            <a:r>
              <a:rPr lang="en-US" sz="1200" dirty="0" err="1">
                <a:solidFill>
                  <a:srgbClr val="BFBFBF"/>
                </a:solidFill>
              </a:rPr>
              <a:t>endgültige</a:t>
            </a:r>
            <a:r>
              <a:rPr lang="en-US" sz="1200" dirty="0">
                <a:solidFill>
                  <a:srgbClr val="BFBFBF"/>
                </a:solidFill>
              </a:rPr>
              <a:t> </a:t>
            </a:r>
            <a:r>
              <a:rPr lang="en-US" sz="1200" dirty="0" err="1">
                <a:solidFill>
                  <a:srgbClr val="BFBFBF"/>
                </a:solidFill>
              </a:rPr>
              <a:t>Sehschärfe</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bei</a:t>
            </a:r>
            <a:r>
              <a:rPr lang="en-US" sz="1200" dirty="0">
                <a:solidFill>
                  <a:srgbClr val="BFBFBF"/>
                </a:solidFill>
              </a:rPr>
              <a:t> </a:t>
            </a:r>
            <a:r>
              <a:rPr lang="en-US" sz="1200" dirty="0" err="1">
                <a:solidFill>
                  <a:srgbClr val="BFBFBF"/>
                </a:solidFill>
              </a:rPr>
              <a:t>akuter</a:t>
            </a:r>
            <a:r>
              <a:rPr lang="en-US" sz="1200" dirty="0">
                <a:solidFill>
                  <a:srgbClr val="BFBFBF"/>
                </a:solidFill>
              </a:rPr>
              <a:t> </a:t>
            </a:r>
            <a:r>
              <a:rPr lang="en-US" sz="1200" dirty="0" err="1">
                <a:solidFill>
                  <a:srgbClr val="BFBFBF"/>
                </a:solidFill>
              </a:rPr>
              <a:t>postoperativer</a:t>
            </a:r>
            <a:r>
              <a:rPr lang="en-US" sz="1200" dirty="0">
                <a:solidFill>
                  <a:srgbClr val="BFBFBF"/>
                </a:solidFill>
              </a:rPr>
              <a:t> Endophthalmitis </a:t>
            </a:r>
            <a:r>
              <a:rPr lang="en-US" sz="1200" dirty="0" err="1">
                <a:solidFill>
                  <a:srgbClr val="BFBFBF"/>
                </a:solidFill>
              </a:rPr>
              <a:t>nach</a:t>
            </a:r>
            <a:r>
              <a:rPr lang="en-US" sz="1200" dirty="0">
                <a:solidFill>
                  <a:srgbClr val="BFBFBF"/>
                </a:solidFill>
              </a:rPr>
              <a:t> </a:t>
            </a:r>
            <a:r>
              <a:rPr lang="en-US" sz="1200" dirty="0" err="1">
                <a:solidFill>
                  <a:srgbClr val="BFBFBF"/>
                </a:solidFill>
              </a:rPr>
              <a:t>Kataraktoperation</a:t>
            </a:r>
            <a:r>
              <a:rPr lang="en-US" sz="1200" dirty="0">
                <a:solidFill>
                  <a:srgbClr val="BFBFBF"/>
                </a:solidFill>
              </a:rPr>
              <a:t> </a:t>
            </a:r>
            <a:r>
              <a:rPr lang="en-US" sz="1200" dirty="0" err="1">
                <a:solidFill>
                  <a:srgbClr val="BFBFBF"/>
                </a:solidFill>
              </a:rPr>
              <a:t>meist</a:t>
            </a:r>
            <a:r>
              <a:rPr lang="en-US" sz="1200" dirty="0">
                <a:solidFill>
                  <a:srgbClr val="BFBFBF"/>
                </a:solidFill>
              </a:rPr>
              <a:t> </a:t>
            </a:r>
            <a:r>
              <a:rPr lang="en-US" sz="1200" dirty="0" err="1">
                <a:solidFill>
                  <a:srgbClr val="BFBFBF"/>
                </a:solidFill>
              </a:rPr>
              <a:t>schlechter</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dirty="0" err="1">
                <a:solidFill>
                  <a:srgbClr val="BFBFBF"/>
                </a:solidFill>
              </a:rPr>
              <a:t>nach</a:t>
            </a:r>
            <a:r>
              <a:rPr lang="en-US" sz="1200" dirty="0">
                <a:solidFill>
                  <a:srgbClr val="BFBFBF"/>
                </a:solidFill>
              </a:rPr>
              <a:t> </a:t>
            </a:r>
            <a:r>
              <a:rPr lang="en-US" sz="1200" dirty="0" err="1">
                <a:solidFill>
                  <a:srgbClr val="BFBFBF"/>
                </a:solidFill>
              </a:rPr>
              <a:t>Therapie</a:t>
            </a:r>
            <a:endParaRPr dirty="0"/>
          </a:p>
        </p:txBody>
      </p:sp>
      <p:sp>
        <p:nvSpPr>
          <p:cNvPr id="553" name="Google Shape;553;p25"/>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25</a:t>
            </a:fld>
            <a:endParaRPr sz="1000" b="0" i="0" u="none" strike="noStrike" cap="none">
              <a:solidFill>
                <a:schemeClr val="dk1"/>
              </a:solidFill>
              <a:latin typeface="Arial"/>
              <a:ea typeface="Arial"/>
              <a:cs typeface="Arial"/>
              <a:sym typeface="Arial"/>
            </a:endParaRPr>
          </a:p>
        </p:txBody>
      </p:sp>
      <p:sp>
        <p:nvSpPr>
          <p:cNvPr id="554" name="Google Shape;554;p25"/>
          <p:cNvSpPr/>
          <p:nvPr/>
        </p:nvSpPr>
        <p:spPr>
          <a:xfrm>
            <a:off x="1524000" y="1676400"/>
            <a:ext cx="4495800" cy="12954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56" name="Google Shape;556;p25"/>
          <p:cNvSpPr txBox="1"/>
          <p:nvPr/>
        </p:nvSpPr>
        <p:spPr>
          <a:xfrm>
            <a:off x="1012448" y="3836539"/>
            <a:ext cx="5919787" cy="948978"/>
          </a:xfrm>
          <a:prstGeom prst="rect">
            <a:avLst/>
          </a:prstGeom>
          <a:solidFill>
            <a:srgbClr val="92D05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i="1" u="none" strike="noStrike" cap="none" dirty="0" err="1">
                <a:solidFill>
                  <a:srgbClr val="7F7F7F"/>
                </a:solidFill>
                <a:latin typeface="Arial"/>
                <a:ea typeface="Arial"/>
                <a:cs typeface="Arial"/>
                <a:sym typeface="Arial"/>
              </a:rPr>
              <a:t>Warum</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führt</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eine</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Sickerkissen-assoziierte</a:t>
            </a:r>
            <a:r>
              <a:rPr lang="en-US" sz="1200" b="0" i="1" u="none" strike="noStrike" cap="none" dirty="0">
                <a:solidFill>
                  <a:srgbClr val="7F7F7F"/>
                </a:solidFill>
                <a:latin typeface="Arial"/>
                <a:ea typeface="Arial"/>
                <a:cs typeface="Arial"/>
                <a:sym typeface="Arial"/>
              </a:rPr>
              <a:t> Endophthalmitis </a:t>
            </a:r>
            <a:r>
              <a:rPr lang="en-US" sz="1200" b="0" i="1" u="none" strike="noStrike" cap="none" dirty="0" err="1">
                <a:solidFill>
                  <a:srgbClr val="7F7F7F"/>
                </a:solidFill>
                <a:latin typeface="Arial"/>
                <a:ea typeface="Arial"/>
                <a:cs typeface="Arial"/>
                <a:sym typeface="Arial"/>
              </a:rPr>
              <a:t>tendenziell</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zu</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einem</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schlechteren</a:t>
            </a:r>
            <a:r>
              <a:rPr lang="en-US" sz="1200" b="0" i="1" u="none" strike="noStrike" cap="none" dirty="0">
                <a:solidFill>
                  <a:srgbClr val="7F7F7F"/>
                </a:solidFill>
                <a:latin typeface="Arial"/>
                <a:ea typeface="Arial"/>
                <a:cs typeface="Arial"/>
                <a:sym typeface="Arial"/>
              </a:rPr>
              <a:t> Sehergebnis </a:t>
            </a:r>
            <a:r>
              <a:rPr lang="en-US" sz="1200" b="0" i="1" u="none" strike="noStrike" cap="none" dirty="0" err="1">
                <a:solidFill>
                  <a:srgbClr val="7F7F7F"/>
                </a:solidFill>
                <a:latin typeface="Arial"/>
                <a:ea typeface="Arial"/>
                <a:cs typeface="Arial"/>
                <a:sym typeface="Arial"/>
              </a:rPr>
              <a:t>als</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eine</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akute</a:t>
            </a:r>
            <a:r>
              <a:rPr lang="en-US" sz="1200" b="0" i="1" u="none" strike="noStrike" cap="none" dirty="0">
                <a:solidFill>
                  <a:srgbClr val="7F7F7F"/>
                </a:solidFill>
                <a:latin typeface="Arial"/>
                <a:ea typeface="Arial"/>
                <a:cs typeface="Arial"/>
                <a:sym typeface="Arial"/>
              </a:rPr>
              <a:t> Endophthalmitis </a:t>
            </a:r>
            <a:r>
              <a:rPr lang="en-US" sz="1200" b="0" i="1" u="none" strike="noStrike" cap="none" dirty="0" err="1">
                <a:solidFill>
                  <a:srgbClr val="7F7F7F"/>
                </a:solidFill>
                <a:latin typeface="Arial"/>
                <a:ea typeface="Arial"/>
                <a:cs typeface="Arial"/>
                <a:sym typeface="Arial"/>
              </a:rPr>
              <a:t>nach</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Katarakt</a:t>
            </a:r>
            <a:r>
              <a:rPr lang="en-US" sz="1200" b="0" i="1" u="none" strike="noStrike" cap="none" dirty="0">
                <a:solidFill>
                  <a:srgbClr val="7F7F7F"/>
                </a:solidFill>
                <a:latin typeface="Arial"/>
                <a:ea typeface="Arial"/>
                <a:cs typeface="Arial"/>
                <a:sym typeface="Arial"/>
              </a:rPr>
              <a:t>-Operation?</a:t>
            </a:r>
            <a:endParaRPr dirty="0"/>
          </a:p>
          <a:p>
            <a:pPr marL="0" marR="0" lvl="0" indent="0" algn="l" rtl="0">
              <a:spcBef>
                <a:spcPts val="0"/>
              </a:spcBef>
              <a:spcAft>
                <a:spcPts val="0"/>
              </a:spcAft>
              <a:buNone/>
            </a:pPr>
            <a:r>
              <a:rPr lang="en-US" sz="1200" b="0" i="0" u="none" strike="noStrike" cap="none" dirty="0">
                <a:solidFill>
                  <a:srgbClr val="7F7F7F"/>
                </a:solidFill>
                <a:latin typeface="Arial"/>
                <a:ea typeface="Arial"/>
                <a:cs typeface="Arial"/>
                <a:sym typeface="Arial"/>
              </a:rPr>
              <a:t>Da die Keime, die </a:t>
            </a:r>
            <a:r>
              <a:rPr lang="en-US" sz="1200" b="0" i="0" u="none" strike="noStrike" cap="none" dirty="0" err="1">
                <a:solidFill>
                  <a:srgbClr val="7F7F7F"/>
                </a:solidFill>
                <a:latin typeface="Arial"/>
                <a:ea typeface="Arial"/>
                <a:cs typeface="Arial"/>
                <a:sym typeface="Arial"/>
              </a:rPr>
              <a:t>eine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Sickerkissen-assoziierte</a:t>
            </a:r>
            <a:r>
              <a:rPr lang="en-US" sz="1200" b="0" i="0" u="none" strike="noStrike" cap="none" dirty="0">
                <a:solidFill>
                  <a:srgbClr val="7F7F7F"/>
                </a:solidFill>
                <a:latin typeface="Arial"/>
                <a:ea typeface="Arial"/>
                <a:cs typeface="Arial"/>
                <a:sym typeface="Arial"/>
              </a:rPr>
              <a:t> Endophthalmitis </a:t>
            </a:r>
            <a:r>
              <a:rPr lang="en-US" sz="1200" b="0" i="0" u="none" strike="noStrike" cap="none" dirty="0" err="1">
                <a:solidFill>
                  <a:srgbClr val="7F7F7F"/>
                </a:solidFill>
                <a:latin typeface="Arial"/>
                <a:ea typeface="Arial"/>
                <a:cs typeface="Arial"/>
                <a:sym typeface="Arial"/>
              </a:rPr>
              <a:t>verursachen</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virulenter</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sind</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als</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jene</a:t>
            </a:r>
            <a:r>
              <a:rPr lang="en-US" sz="1200" b="0" i="0" u="none" strike="noStrike" cap="none" dirty="0">
                <a:solidFill>
                  <a:srgbClr val="7F7F7F"/>
                </a:solidFill>
                <a:latin typeface="Arial"/>
                <a:ea typeface="Arial"/>
                <a:cs typeface="Arial"/>
                <a:sym typeface="Arial"/>
              </a:rPr>
              <a:t>, die </a:t>
            </a:r>
            <a:r>
              <a:rPr lang="en-US" sz="1200" b="0" i="0" u="none" strike="noStrike" cap="none" dirty="0" err="1">
                <a:solidFill>
                  <a:srgbClr val="7F7F7F"/>
                </a:solidFill>
                <a:latin typeface="Arial"/>
                <a:ea typeface="Arial"/>
                <a:cs typeface="Arial"/>
                <a:sym typeface="Arial"/>
              </a:rPr>
              <a:t>typischerweise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eine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akute</a:t>
            </a:r>
            <a:r>
              <a:rPr lang="en-US" sz="1200" b="0" i="0" u="none" strike="noStrike" cap="none" dirty="0">
                <a:solidFill>
                  <a:srgbClr val="7F7F7F"/>
                </a:solidFill>
                <a:latin typeface="Arial"/>
                <a:ea typeface="Arial"/>
                <a:cs typeface="Arial"/>
                <a:sym typeface="Arial"/>
              </a:rPr>
              <a:t> postoperative Endophthalmitis </a:t>
            </a:r>
            <a:r>
              <a:rPr lang="en-US" sz="1200" b="0" i="0" u="none" strike="noStrike" cap="none" dirty="0" err="1">
                <a:solidFill>
                  <a:srgbClr val="7F7F7F"/>
                </a:solidFill>
                <a:latin typeface="Arial"/>
                <a:ea typeface="Arial"/>
                <a:cs typeface="Arial"/>
                <a:sym typeface="Arial"/>
              </a:rPr>
              <a:t>nach</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Katarakt-Extraktion</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auslösen</a:t>
            </a:r>
            <a:endParaRPr dirty="0"/>
          </a:p>
        </p:txBody>
      </p:sp>
      <p:sp>
        <p:nvSpPr>
          <p:cNvPr id="557" name="Google Shape;557;p25"/>
          <p:cNvSpPr/>
          <p:nvPr/>
        </p:nvSpPr>
        <p:spPr>
          <a:xfrm>
            <a:off x="2438400" y="3962400"/>
            <a:ext cx="31242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58" name="Google Shape;558;p25"/>
          <p:cNvSpPr txBox="1"/>
          <p:nvPr/>
        </p:nvSpPr>
        <p:spPr>
          <a:xfrm>
            <a:off x="167308" y="2137336"/>
            <a:ext cx="8809383" cy="1244443"/>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rgbClr val="BFBFBF"/>
              </a:buClr>
              <a:buSzPts val="1200"/>
              <a:buFont typeface="Noto Sans Symbols"/>
              <a:buNone/>
            </a:pPr>
            <a:r>
              <a:rPr lang="en-US" sz="1200" b="0" i="1" u="none" strike="noStrike" cap="none" dirty="0">
                <a:solidFill>
                  <a:srgbClr val="BFBFBF"/>
                </a:solidFill>
                <a:latin typeface="Arial"/>
                <a:ea typeface="Arial"/>
                <a:cs typeface="Arial"/>
                <a:sym typeface="Arial"/>
              </a:rPr>
              <a:t>Apropos </a:t>
            </a:r>
            <a:r>
              <a:rPr lang="en-US" sz="1200" b="0" i="1" u="none" strike="noStrike" cap="none" dirty="0" err="1">
                <a:solidFill>
                  <a:srgbClr val="BFBFBF"/>
                </a:solidFill>
                <a:latin typeface="Arial"/>
                <a:ea typeface="Arial"/>
                <a:cs typeface="Arial"/>
                <a:sym typeface="Arial"/>
              </a:rPr>
              <a:t>akute</a:t>
            </a:r>
            <a:r>
              <a:rPr lang="en-US" sz="1200" b="0" i="1" u="none" strike="noStrike" cap="none" dirty="0">
                <a:solidFill>
                  <a:srgbClr val="BFBFBF"/>
                </a:solidFill>
                <a:latin typeface="Arial"/>
                <a:ea typeface="Arial"/>
                <a:cs typeface="Arial"/>
                <a:sym typeface="Arial"/>
              </a:rPr>
              <a:t> Endophthalmitis </a:t>
            </a:r>
            <a:r>
              <a:rPr lang="en-US" sz="1200" b="0" i="1" u="none" strike="noStrike" cap="none" dirty="0" err="1">
                <a:solidFill>
                  <a:srgbClr val="BFBFBF"/>
                </a:solidFill>
                <a:latin typeface="Arial"/>
                <a:ea typeface="Arial"/>
                <a:cs typeface="Arial"/>
                <a:sym typeface="Arial"/>
              </a:rPr>
              <a:t>nach</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Katarakt</a:t>
            </a:r>
            <a:r>
              <a:rPr lang="en-US" sz="1200" b="0" i="1" u="none" strike="noStrike" cap="none" dirty="0">
                <a:solidFill>
                  <a:srgbClr val="BFBFBF"/>
                </a:solidFill>
                <a:latin typeface="Arial"/>
                <a:ea typeface="Arial"/>
                <a:cs typeface="Arial"/>
                <a:sym typeface="Arial"/>
              </a:rPr>
              <a:t>-Operation … </a:t>
            </a:r>
            <a:r>
              <a:rPr lang="en-US" sz="1200" b="0" i="1" u="none" strike="noStrike" cap="none" dirty="0" err="1">
                <a:solidFill>
                  <a:srgbClr val="BFBFBF"/>
                </a:solidFill>
                <a:latin typeface="Arial"/>
                <a:ea typeface="Arial"/>
                <a:cs typeface="Arial"/>
                <a:sym typeface="Arial"/>
              </a:rPr>
              <a:t>Wofür</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steht</a:t>
            </a:r>
            <a:r>
              <a:rPr lang="en-US" sz="1200" b="0" i="1" u="none" strike="noStrike" cap="none" dirty="0">
                <a:solidFill>
                  <a:srgbClr val="BFBFBF"/>
                </a:solidFill>
                <a:latin typeface="Arial"/>
                <a:ea typeface="Arial"/>
                <a:cs typeface="Arial"/>
                <a:sym typeface="Arial"/>
              </a:rPr>
              <a:t> in </a:t>
            </a:r>
            <a:r>
              <a:rPr lang="en-US" sz="1200" b="0" i="1" u="none" strike="noStrike" cap="none" dirty="0" err="1">
                <a:solidFill>
                  <a:srgbClr val="BFBFBF"/>
                </a:solidFill>
                <a:latin typeface="Arial"/>
                <a:ea typeface="Arial"/>
                <a:cs typeface="Arial"/>
                <a:sym typeface="Arial"/>
              </a:rPr>
              <a:t>diesem</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Zusammenhang</a:t>
            </a:r>
            <a:r>
              <a:rPr lang="en-US" sz="1200" b="0" i="1" u="none" strike="noStrike" cap="none" dirty="0">
                <a:solidFill>
                  <a:srgbClr val="BFBFBF"/>
                </a:solidFill>
                <a:latin typeface="Arial"/>
                <a:ea typeface="Arial"/>
                <a:cs typeface="Arial"/>
                <a:sym typeface="Arial"/>
              </a:rPr>
              <a:t> die </a:t>
            </a:r>
            <a:r>
              <a:rPr lang="en-US" sz="1200" b="0" i="1" u="none" strike="noStrike" cap="none" dirty="0" err="1">
                <a:solidFill>
                  <a:srgbClr val="BFBFBF"/>
                </a:solidFill>
                <a:latin typeface="Arial"/>
                <a:ea typeface="Arial"/>
                <a:cs typeface="Arial"/>
                <a:sym typeface="Arial"/>
              </a:rPr>
              <a:t>Abkürzung</a:t>
            </a:r>
            <a:r>
              <a:rPr lang="en-US" sz="1200" b="0" i="1" u="none" strike="noStrike" cap="none" dirty="0">
                <a:solidFill>
                  <a:srgbClr val="BFBFBF"/>
                </a:solidFill>
                <a:latin typeface="Arial"/>
                <a:ea typeface="Arial"/>
                <a:cs typeface="Arial"/>
                <a:sym typeface="Arial"/>
              </a:rPr>
              <a:t> EVS?</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b="0" i="0" u="none" strike="noStrike" cap="none" dirty="0">
                <a:solidFill>
                  <a:srgbClr val="BFBFBF"/>
                </a:solidFill>
                <a:latin typeface="Arial"/>
                <a:ea typeface="Arial"/>
                <a:cs typeface="Arial"/>
                <a:sym typeface="Arial"/>
              </a:rPr>
              <a:t>Endophthalmitis </a:t>
            </a:r>
            <a:r>
              <a:rPr lang="en-US" sz="1200" b="0" i="0" u="none" strike="noStrike" cap="none" dirty="0" err="1">
                <a:solidFill>
                  <a:srgbClr val="BFBFBF"/>
                </a:solidFill>
                <a:latin typeface="Arial"/>
                <a:ea typeface="Arial"/>
                <a:cs typeface="Arial"/>
                <a:sym typeface="Arial"/>
              </a:rPr>
              <a:t>Vitrektomie</a:t>
            </a:r>
            <a:r>
              <a:rPr lang="en-US" sz="1200" b="0" i="0" u="none" strike="noStrike" cap="none" dirty="0">
                <a:solidFill>
                  <a:srgbClr val="BFBFBF"/>
                </a:solidFill>
                <a:latin typeface="Arial"/>
                <a:ea typeface="Arial"/>
                <a:cs typeface="Arial"/>
                <a:sym typeface="Arial"/>
              </a:rPr>
              <a:t> Studie</a:t>
            </a:r>
            <a:endParaRPr dirty="0"/>
          </a:p>
          <a:p>
            <a:pPr marL="0" marR="0" lvl="0" indent="0" algn="l" rtl="0">
              <a:lnSpc>
                <a:spcPct val="90000"/>
              </a:lnSpc>
              <a:spcBef>
                <a:spcPts val="0"/>
              </a:spcBef>
              <a:spcAft>
                <a:spcPts val="0"/>
              </a:spcAft>
              <a:buClr>
                <a:schemeClr val="dk1"/>
              </a:buClr>
              <a:buSzPts val="1600"/>
              <a:buFont typeface="Noto Sans Symbols"/>
              <a:buNone/>
            </a:pPr>
            <a:endParaRPr sz="1600" b="0" i="1" u="none" strike="noStrike" cap="none" dirty="0">
              <a:solidFill>
                <a:srgbClr val="BFBFBF"/>
              </a:solidFill>
              <a:latin typeface="Arial"/>
              <a:ea typeface="Arial"/>
              <a:cs typeface="Arial"/>
              <a:sym typeface="Arial"/>
            </a:endParaRPr>
          </a:p>
          <a:p>
            <a:pPr marL="0" marR="0" lvl="0" indent="0" algn="l" rtl="0">
              <a:lnSpc>
                <a:spcPct val="90000"/>
              </a:lnSpc>
              <a:spcBef>
                <a:spcPts val="0"/>
              </a:spcBef>
              <a:spcAft>
                <a:spcPts val="0"/>
              </a:spcAft>
              <a:buClr>
                <a:srgbClr val="BFBFBF"/>
              </a:buClr>
              <a:buSzPts val="1200"/>
              <a:buFont typeface="Noto Sans Symbols"/>
              <a:buNone/>
            </a:pPr>
            <a:r>
              <a:rPr lang="en-US" sz="1200" b="0" i="1" u="none" strike="noStrike" cap="none" dirty="0">
                <a:solidFill>
                  <a:srgbClr val="BFBFBF"/>
                </a:solidFill>
                <a:latin typeface="Arial"/>
                <a:ea typeface="Arial"/>
                <a:cs typeface="Arial"/>
                <a:sym typeface="Arial"/>
              </a:rPr>
              <a:t>Die EVS </a:t>
            </a:r>
            <a:r>
              <a:rPr lang="en-US" sz="1200" b="0" i="1" u="none" strike="noStrike" cap="none" dirty="0" err="1">
                <a:solidFill>
                  <a:srgbClr val="BFBFBF"/>
                </a:solidFill>
                <a:latin typeface="Arial"/>
                <a:ea typeface="Arial"/>
                <a:cs typeface="Arial"/>
                <a:sym typeface="Arial"/>
              </a:rPr>
              <a:t>untersuchte</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zwei</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Aspekte</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hinsichtlich</a:t>
            </a:r>
            <a:r>
              <a:rPr lang="en-US" sz="1200" b="0" i="1" u="none" strike="noStrike" cap="none" dirty="0">
                <a:solidFill>
                  <a:srgbClr val="BFBFBF"/>
                </a:solidFill>
                <a:latin typeface="Arial"/>
                <a:ea typeface="Arial"/>
                <a:cs typeface="Arial"/>
                <a:sym typeface="Arial"/>
              </a:rPr>
              <a:t> der </a:t>
            </a:r>
            <a:r>
              <a:rPr lang="en-US" sz="1200" b="0" i="1" u="none" strike="noStrike" cap="none" dirty="0" err="1">
                <a:solidFill>
                  <a:srgbClr val="BFBFBF"/>
                </a:solidFill>
                <a:latin typeface="Arial"/>
                <a:ea typeface="Arial"/>
                <a:cs typeface="Arial"/>
                <a:sym typeface="Arial"/>
              </a:rPr>
              <a:t>Behandlung</a:t>
            </a:r>
            <a:r>
              <a:rPr lang="en-US" sz="1200" b="0" i="1" u="none" strike="noStrike" cap="none" dirty="0">
                <a:solidFill>
                  <a:srgbClr val="BFBFBF"/>
                </a:solidFill>
                <a:latin typeface="Arial"/>
                <a:ea typeface="Arial"/>
                <a:cs typeface="Arial"/>
                <a:sym typeface="Arial"/>
              </a:rPr>
              <a:t> der </a:t>
            </a:r>
            <a:r>
              <a:rPr lang="en-US" sz="1200" b="0" i="1" u="none" strike="noStrike" cap="none" dirty="0" err="1">
                <a:solidFill>
                  <a:srgbClr val="BFBFBF"/>
                </a:solidFill>
                <a:latin typeface="Arial"/>
                <a:ea typeface="Arial"/>
                <a:cs typeface="Arial"/>
                <a:sym typeface="Arial"/>
              </a:rPr>
              <a:t>akuten</a:t>
            </a:r>
            <a:r>
              <a:rPr lang="en-US" sz="1200" b="0" i="1" u="none" strike="noStrike" cap="none" dirty="0">
                <a:solidFill>
                  <a:srgbClr val="BFBFBF"/>
                </a:solidFill>
                <a:latin typeface="Arial"/>
                <a:ea typeface="Arial"/>
                <a:cs typeface="Arial"/>
                <a:sym typeface="Arial"/>
              </a:rPr>
              <a:t> Endophthalmitis </a:t>
            </a:r>
            <a:r>
              <a:rPr lang="en-US" sz="1200" b="0" i="1" u="none" strike="noStrike" cap="none" dirty="0" err="1">
                <a:solidFill>
                  <a:srgbClr val="BFBFBF"/>
                </a:solidFill>
                <a:latin typeface="Arial"/>
                <a:ea typeface="Arial"/>
                <a:cs typeface="Arial"/>
                <a:sym typeface="Arial"/>
              </a:rPr>
              <a:t>nach</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Katarakt</a:t>
            </a:r>
            <a:r>
              <a:rPr lang="en-US" sz="1200" b="0" i="1" u="none" strike="noStrike" cap="none" dirty="0">
                <a:solidFill>
                  <a:srgbClr val="BFBFBF"/>
                </a:solidFill>
                <a:latin typeface="Arial"/>
                <a:ea typeface="Arial"/>
                <a:cs typeface="Arial"/>
                <a:sym typeface="Arial"/>
              </a:rPr>
              <a:t>-Operation. </a:t>
            </a:r>
            <a:r>
              <a:rPr lang="en-US" sz="1200" b="0" i="1" u="none" strike="noStrike" cap="none" dirty="0" err="1">
                <a:solidFill>
                  <a:srgbClr val="BFBFBF"/>
                </a:solidFill>
                <a:latin typeface="Arial"/>
                <a:ea typeface="Arial"/>
                <a:cs typeface="Arial"/>
                <a:sym typeface="Arial"/>
              </a:rPr>
              <a:t>Welche</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waren</a:t>
            </a:r>
            <a:r>
              <a:rPr lang="en-US" sz="1200" b="0" i="1" u="none" strike="noStrike" cap="none" dirty="0">
                <a:solidFill>
                  <a:srgbClr val="BFBFBF"/>
                </a:solidFill>
                <a:latin typeface="Arial"/>
                <a:ea typeface="Arial"/>
                <a:cs typeface="Arial"/>
                <a:sym typeface="Arial"/>
              </a:rPr>
              <a:t> das?</a:t>
            </a:r>
            <a:endParaRPr dirty="0"/>
          </a:p>
          <a:p>
            <a:pPr marL="0" marR="0" lvl="0" indent="0" algn="l" rtl="0">
              <a:lnSpc>
                <a:spcPct val="90000"/>
              </a:lnSpc>
              <a:spcBef>
                <a:spcPts val="0"/>
              </a:spcBef>
              <a:spcAft>
                <a:spcPts val="0"/>
              </a:spcAft>
              <a:buClr>
                <a:srgbClr val="0000FF"/>
              </a:buClr>
              <a:buSzPts val="1200"/>
              <a:buFont typeface="Noto Sans Symbols"/>
              <a:buNone/>
            </a:pPr>
            <a:r>
              <a:rPr lang="en-US" sz="1200" b="0" i="0" u="none" strike="noStrike" cap="none" dirty="0">
                <a:solidFill>
                  <a:srgbClr val="0000FF"/>
                </a:solidFill>
                <a:latin typeface="Arial"/>
                <a:ea typeface="Arial"/>
                <a:cs typeface="Arial"/>
                <a:sym typeface="Arial"/>
              </a:rPr>
              <a:t>1) </a:t>
            </a:r>
            <a:r>
              <a:rPr lang="en-US" sz="1200" b="1" i="0" u="sng" strike="noStrike" cap="none" dirty="0" err="1">
                <a:solidFill>
                  <a:srgbClr val="0000FF"/>
                </a:solidFill>
                <a:latin typeface="Arial"/>
                <a:ea typeface="Arial"/>
                <a:cs typeface="Arial"/>
                <a:sym typeface="Arial"/>
              </a:rPr>
              <a:t>Welche</a:t>
            </a:r>
            <a:r>
              <a:rPr lang="en-US" sz="1200" b="1" i="0" u="sng" strike="noStrike" cap="none" dirty="0">
                <a:solidFill>
                  <a:srgbClr val="0000FF"/>
                </a:solidFill>
                <a:latin typeface="Arial"/>
                <a:ea typeface="Arial"/>
                <a:cs typeface="Arial"/>
                <a:sym typeface="Arial"/>
              </a:rPr>
              <a:t> Rolle </a:t>
            </a:r>
            <a:r>
              <a:rPr lang="en-US" sz="1200" b="1" i="0" u="sng" strike="noStrike" cap="none" dirty="0" err="1">
                <a:solidFill>
                  <a:srgbClr val="0000FF"/>
                </a:solidFill>
                <a:latin typeface="Arial"/>
                <a:ea typeface="Arial"/>
                <a:cs typeface="Arial"/>
                <a:sym typeface="Arial"/>
              </a:rPr>
              <a:t>spielt</a:t>
            </a:r>
            <a:r>
              <a:rPr lang="en-US" sz="1200" b="1" i="0" u="sng" strike="noStrike" cap="none" dirty="0">
                <a:solidFill>
                  <a:srgbClr val="0000FF"/>
                </a:solidFill>
                <a:latin typeface="Arial"/>
                <a:ea typeface="Arial"/>
                <a:cs typeface="Arial"/>
                <a:sym typeface="Arial"/>
              </a:rPr>
              <a:t> die PPV </a:t>
            </a:r>
            <a:r>
              <a:rPr lang="en-US" sz="1200" b="1" i="0" u="sng" strike="noStrike" cap="none" dirty="0" err="1">
                <a:solidFill>
                  <a:srgbClr val="0000FF"/>
                </a:solidFill>
                <a:latin typeface="Arial"/>
                <a:ea typeface="Arial"/>
                <a:cs typeface="Arial"/>
                <a:sym typeface="Arial"/>
              </a:rPr>
              <a:t>im</a:t>
            </a:r>
            <a:r>
              <a:rPr lang="en-US" sz="1200" b="1" i="0" u="sng" strike="noStrike" cap="none" dirty="0">
                <a:solidFill>
                  <a:srgbClr val="0000FF"/>
                </a:solidFill>
                <a:latin typeface="Arial"/>
                <a:ea typeface="Arial"/>
                <a:cs typeface="Arial"/>
                <a:sym typeface="Arial"/>
              </a:rPr>
              <a:t> </a:t>
            </a:r>
            <a:r>
              <a:rPr lang="en-US" sz="1200" b="1" i="0" u="sng" strike="noStrike" cap="none" dirty="0" err="1">
                <a:solidFill>
                  <a:srgbClr val="0000FF"/>
                </a:solidFill>
                <a:latin typeface="Arial"/>
                <a:ea typeface="Arial"/>
                <a:cs typeface="Arial"/>
                <a:sym typeface="Arial"/>
              </a:rPr>
              <a:t>Vergleich</a:t>
            </a:r>
            <a:r>
              <a:rPr lang="en-US" sz="1200" b="1" i="0" u="sng" strike="noStrike" cap="none" dirty="0">
                <a:solidFill>
                  <a:srgbClr val="0000FF"/>
                </a:solidFill>
                <a:latin typeface="Arial"/>
                <a:ea typeface="Arial"/>
                <a:cs typeface="Arial"/>
                <a:sym typeface="Arial"/>
              </a:rPr>
              <a:t> </a:t>
            </a:r>
            <a:r>
              <a:rPr lang="en-US" sz="1200" b="1" i="0" u="sng" strike="noStrike" cap="none" dirty="0" err="1">
                <a:solidFill>
                  <a:srgbClr val="0000FF"/>
                </a:solidFill>
                <a:latin typeface="Arial"/>
                <a:ea typeface="Arial"/>
                <a:cs typeface="Arial"/>
                <a:sym typeface="Arial"/>
              </a:rPr>
              <a:t>zur</a:t>
            </a:r>
            <a:r>
              <a:rPr lang="en-US" sz="1200" b="1" i="0" u="sng" strike="noStrike" cap="none" dirty="0">
                <a:solidFill>
                  <a:srgbClr val="0000FF"/>
                </a:solidFill>
                <a:latin typeface="Arial"/>
                <a:ea typeface="Arial"/>
                <a:cs typeface="Arial"/>
                <a:sym typeface="Arial"/>
              </a:rPr>
              <a:t> </a:t>
            </a:r>
            <a:r>
              <a:rPr lang="en-US" sz="1200" b="1" i="0" u="sng" strike="noStrike" cap="none" dirty="0" err="1">
                <a:solidFill>
                  <a:srgbClr val="0000FF"/>
                </a:solidFill>
                <a:latin typeface="Arial"/>
                <a:ea typeface="Arial"/>
                <a:cs typeface="Arial"/>
                <a:sym typeface="Arial"/>
              </a:rPr>
              <a:t>intravitrealen</a:t>
            </a:r>
            <a:r>
              <a:rPr lang="en-US" sz="1200" b="1" i="0" u="sng" strike="noStrike" cap="none" dirty="0">
                <a:solidFill>
                  <a:srgbClr val="0000FF"/>
                </a:solidFill>
                <a:latin typeface="Arial"/>
                <a:ea typeface="Arial"/>
                <a:cs typeface="Arial"/>
                <a:sym typeface="Arial"/>
              </a:rPr>
              <a:t> </a:t>
            </a:r>
            <a:r>
              <a:rPr lang="en-US" sz="1200" b="1" i="0" u="sng" strike="noStrike" cap="none" dirty="0" err="1">
                <a:solidFill>
                  <a:srgbClr val="0000FF"/>
                </a:solidFill>
                <a:latin typeface="Arial"/>
                <a:ea typeface="Arial"/>
                <a:cs typeface="Arial"/>
                <a:sym typeface="Arial"/>
              </a:rPr>
              <a:t>Antibiotika-Injektion</a:t>
            </a:r>
            <a:r>
              <a:rPr lang="en-US" sz="1200" b="1" i="0" u="sng" strike="noStrike" cap="none" dirty="0">
                <a:solidFill>
                  <a:srgbClr val="0000FF"/>
                </a:solidFill>
                <a:latin typeface="Arial"/>
                <a:ea typeface="Arial"/>
                <a:cs typeface="Arial"/>
                <a:sym typeface="Arial"/>
              </a:rPr>
              <a:t>?</a:t>
            </a:r>
            <a:endParaRPr sz="1600" b="1" i="0" u="sng" strike="noStrike" cap="none" dirty="0">
              <a:solidFill>
                <a:srgbClr val="BFBFBF"/>
              </a:solidFill>
              <a:latin typeface="Arial"/>
              <a:ea typeface="Arial"/>
              <a:cs typeface="Arial"/>
              <a:sym typeface="Arial"/>
            </a:endParaRPr>
          </a:p>
          <a:p>
            <a:pPr marL="0" marR="0" lvl="0" indent="0" algn="l" rtl="0">
              <a:lnSpc>
                <a:spcPct val="90000"/>
              </a:lnSpc>
              <a:spcBef>
                <a:spcPts val="0"/>
              </a:spcBef>
              <a:spcAft>
                <a:spcPts val="0"/>
              </a:spcAft>
              <a:buClr>
                <a:srgbClr val="BFBFBF"/>
              </a:buClr>
              <a:buSzPts val="1200"/>
              <a:buFont typeface="Noto Sans Symbols"/>
              <a:buNone/>
            </a:pPr>
            <a:r>
              <a:rPr lang="en-US" sz="1200" b="0" i="0" u="none" strike="noStrike" cap="none" dirty="0">
                <a:solidFill>
                  <a:srgbClr val="BFBFBF"/>
                </a:solidFill>
                <a:latin typeface="Arial"/>
                <a:ea typeface="Arial"/>
                <a:cs typeface="Arial"/>
                <a:sym typeface="Arial"/>
              </a:rPr>
              <a:t>2) Wie </a:t>
            </a:r>
            <a:r>
              <a:rPr lang="en-US" sz="1200" b="0" i="0" u="none" strike="noStrike" cap="none" dirty="0" err="1">
                <a:solidFill>
                  <a:srgbClr val="BFBFBF"/>
                </a:solidFill>
                <a:latin typeface="Arial"/>
                <a:ea typeface="Arial"/>
                <a:cs typeface="Arial"/>
                <a:sym typeface="Arial"/>
              </a:rPr>
              <a:t>wirksam</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sind</a:t>
            </a:r>
            <a:r>
              <a:rPr lang="en-US" sz="1200" b="0" i="0"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systemische</a:t>
            </a:r>
            <a:r>
              <a:rPr lang="en-US" sz="1200" b="0" i="1"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Antibiotika</a:t>
            </a:r>
            <a:r>
              <a:rPr lang="en-US" sz="1200" b="0" i="0" u="none" strike="noStrike" cap="none" dirty="0">
                <a:solidFill>
                  <a:srgbClr val="BFBFBF"/>
                </a:solidFill>
                <a:latin typeface="Arial"/>
                <a:ea typeface="Arial"/>
                <a:cs typeface="Arial"/>
                <a:sym typeface="Arial"/>
              </a:rPr>
              <a:t>?</a:t>
            </a:r>
            <a:endParaRPr dirty="0"/>
          </a:p>
        </p:txBody>
      </p:sp>
      <p:sp>
        <p:nvSpPr>
          <p:cNvPr id="559" name="Google Shape;559;p25"/>
          <p:cNvSpPr txBox="1"/>
          <p:nvPr/>
        </p:nvSpPr>
        <p:spPr>
          <a:xfrm>
            <a:off x="94421" y="1984000"/>
            <a:ext cx="8089200" cy="1134000"/>
          </a:xfrm>
          <a:prstGeom prst="rect">
            <a:avLst/>
          </a:prstGeom>
          <a:solidFill>
            <a:srgbClr val="FFD243"/>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b="0" i="1" u="none" strike="noStrike" cap="none" dirty="0">
                <a:solidFill>
                  <a:srgbClr val="0000FF"/>
                </a:solidFill>
                <a:latin typeface="Arial"/>
                <a:ea typeface="Arial"/>
                <a:cs typeface="Arial"/>
                <a:sym typeface="Arial"/>
              </a:rPr>
              <a:t>Was </a:t>
            </a:r>
            <a:r>
              <a:rPr lang="en-US" sz="1200" b="0" i="1" u="none" strike="noStrike" cap="none" dirty="0" err="1">
                <a:solidFill>
                  <a:srgbClr val="0000FF"/>
                </a:solidFill>
                <a:latin typeface="Arial"/>
                <a:ea typeface="Arial"/>
                <a:cs typeface="Arial"/>
                <a:sym typeface="Arial"/>
              </a:rPr>
              <a:t>ergab</a:t>
            </a:r>
            <a:r>
              <a:rPr lang="en-US" sz="1200" b="0" i="1" u="none" strike="noStrike" cap="none" dirty="0">
                <a:solidFill>
                  <a:srgbClr val="0000FF"/>
                </a:solidFill>
                <a:latin typeface="Arial"/>
                <a:ea typeface="Arial"/>
                <a:cs typeface="Arial"/>
                <a:sym typeface="Arial"/>
              </a:rPr>
              <a:t> die Studie </a:t>
            </a:r>
            <a:r>
              <a:rPr lang="en-US" sz="1200" b="0" i="1" u="none" strike="noStrike" cap="none" dirty="0" err="1">
                <a:solidFill>
                  <a:srgbClr val="0000FF"/>
                </a:solidFill>
                <a:latin typeface="Arial"/>
                <a:ea typeface="Arial"/>
                <a:cs typeface="Arial"/>
                <a:sym typeface="Arial"/>
              </a:rPr>
              <a:t>hinsichtlich</a:t>
            </a:r>
            <a:r>
              <a:rPr lang="en-US" sz="1200" b="0" i="1" u="none" strike="noStrike" cap="none" dirty="0">
                <a:solidFill>
                  <a:srgbClr val="0000FF"/>
                </a:solidFill>
                <a:latin typeface="Arial"/>
                <a:ea typeface="Arial"/>
                <a:cs typeface="Arial"/>
                <a:sym typeface="Arial"/>
              </a:rPr>
              <a:t> der </a:t>
            </a:r>
            <a:r>
              <a:rPr lang="en-US" sz="1200" b="0" i="1" u="none" strike="noStrike" cap="none" dirty="0" err="1">
                <a:solidFill>
                  <a:srgbClr val="0000FF"/>
                </a:solidFill>
                <a:latin typeface="Arial"/>
                <a:ea typeface="Arial"/>
                <a:cs typeface="Arial"/>
                <a:sym typeface="Arial"/>
              </a:rPr>
              <a:t>Wirksamkeit</a:t>
            </a:r>
            <a:r>
              <a:rPr lang="en-US" sz="1200" b="0" i="1" u="none" strike="noStrike" cap="none" dirty="0">
                <a:solidFill>
                  <a:srgbClr val="0000FF"/>
                </a:solidFill>
                <a:latin typeface="Arial"/>
                <a:ea typeface="Arial"/>
                <a:cs typeface="Arial"/>
                <a:sym typeface="Arial"/>
              </a:rPr>
              <a:t> der PPV? Hat </a:t>
            </a:r>
            <a:r>
              <a:rPr lang="en-US" sz="1200" b="0" i="1" u="none" strike="noStrike" cap="none" dirty="0" err="1">
                <a:solidFill>
                  <a:srgbClr val="0000FF"/>
                </a:solidFill>
                <a:latin typeface="Arial"/>
                <a:ea typeface="Arial"/>
                <a:cs typeface="Arial"/>
                <a:sym typeface="Arial"/>
              </a:rPr>
              <a:t>sie</a:t>
            </a:r>
            <a:r>
              <a:rPr lang="en-US" sz="1200" b="0" i="1" u="none" strike="noStrike" cap="none" dirty="0">
                <a:solidFill>
                  <a:srgbClr val="0000FF"/>
                </a:solidFill>
                <a:latin typeface="Arial"/>
                <a:ea typeface="Arial"/>
                <a:cs typeface="Arial"/>
                <a:sym typeface="Arial"/>
              </a:rPr>
              <a:t> die </a:t>
            </a:r>
            <a:r>
              <a:rPr lang="en-US" sz="1200" b="0" i="1" u="none" strike="noStrike" cap="none" dirty="0" err="1">
                <a:solidFill>
                  <a:srgbClr val="0000FF"/>
                </a:solidFill>
                <a:latin typeface="Arial"/>
                <a:ea typeface="Arial"/>
                <a:cs typeface="Arial"/>
                <a:sym typeface="Arial"/>
              </a:rPr>
              <a:t>Sehergebnisse</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verbessert</a:t>
            </a:r>
            <a:r>
              <a:rPr lang="en-US" sz="1200" b="0" i="1" u="none" strike="noStrike" cap="none" dirty="0">
                <a:solidFill>
                  <a:srgbClr val="0000FF"/>
                </a:solidFill>
                <a:latin typeface="Arial"/>
                <a:ea typeface="Arial"/>
                <a:cs typeface="Arial"/>
                <a:sym typeface="Arial"/>
              </a:rPr>
              <a:t>?</a:t>
            </a:r>
            <a:endParaRPr dirty="0"/>
          </a:p>
          <a:p>
            <a:pPr marL="0" marR="0" lvl="0" indent="0" algn="l" rtl="0">
              <a:spcBef>
                <a:spcPts val="0"/>
              </a:spcBef>
              <a:spcAft>
                <a:spcPts val="0"/>
              </a:spcAft>
              <a:buClr>
                <a:srgbClr val="0000FF"/>
              </a:buClr>
              <a:buSzPts val="1200"/>
              <a:buFont typeface="Noto Sans Symbols"/>
              <a:buNone/>
            </a:pPr>
            <a:r>
              <a:rPr lang="en-US" sz="1200" dirty="0" err="1">
                <a:solidFill>
                  <a:srgbClr val="0000FF"/>
                </a:solidFill>
              </a:rPr>
              <a:t>Abhängig</a:t>
            </a:r>
            <a:r>
              <a:rPr lang="en-US" sz="1200" dirty="0">
                <a:solidFill>
                  <a:srgbClr val="0000FF"/>
                </a:solidFill>
              </a:rPr>
              <a:t> </a:t>
            </a:r>
            <a:r>
              <a:rPr lang="en-US" sz="1200" dirty="0" err="1">
                <a:solidFill>
                  <a:srgbClr val="0000FF"/>
                </a:solidFill>
              </a:rPr>
              <a:t>davon</a:t>
            </a:r>
            <a:r>
              <a:rPr lang="en-US" sz="1200" dirty="0">
                <a:solidFill>
                  <a:srgbClr val="0000FF"/>
                </a:solidFill>
              </a:rPr>
              <a:t>: War die </a:t>
            </a:r>
            <a:r>
              <a:rPr lang="en-US" sz="1200" dirty="0" err="1">
                <a:solidFill>
                  <a:srgbClr val="0000FF"/>
                </a:solidFill>
              </a:rPr>
              <a:t>Sehschärfe</a:t>
            </a:r>
            <a:r>
              <a:rPr lang="en-US" sz="1200" dirty="0">
                <a:solidFill>
                  <a:srgbClr val="0000FF"/>
                </a:solidFill>
              </a:rPr>
              <a:t> </a:t>
            </a:r>
            <a:r>
              <a:rPr lang="en-US" sz="1200" dirty="0" err="1">
                <a:solidFill>
                  <a:srgbClr val="0000FF"/>
                </a:solidFill>
              </a:rPr>
              <a:t>bei</a:t>
            </a:r>
            <a:r>
              <a:rPr lang="en-US" sz="1200" dirty="0">
                <a:solidFill>
                  <a:srgbClr val="0000FF"/>
                </a:solidFill>
              </a:rPr>
              <a:t> </a:t>
            </a:r>
            <a:r>
              <a:rPr lang="en-US" sz="1200" dirty="0" err="1">
                <a:solidFill>
                  <a:srgbClr val="0000FF"/>
                </a:solidFill>
              </a:rPr>
              <a:t>Vorstellung</a:t>
            </a:r>
            <a:r>
              <a:rPr lang="en-US" sz="1200" dirty="0">
                <a:solidFill>
                  <a:srgbClr val="0000FF"/>
                </a:solidFill>
              </a:rPr>
              <a:t> </a:t>
            </a:r>
            <a:r>
              <a:rPr lang="en-US" sz="1200" dirty="0" err="1">
                <a:solidFill>
                  <a:srgbClr val="0000FF"/>
                </a:solidFill>
              </a:rPr>
              <a:t>nur</a:t>
            </a:r>
            <a:r>
              <a:rPr lang="en-US" sz="1200" dirty="0">
                <a:solidFill>
                  <a:srgbClr val="0000FF"/>
                </a:solidFill>
              </a:rPr>
              <a:t> </a:t>
            </a:r>
            <a:r>
              <a:rPr lang="en-US" sz="1200" dirty="0" err="1">
                <a:solidFill>
                  <a:srgbClr val="0000FF"/>
                </a:solidFill>
              </a:rPr>
              <a:t>Lichtwahrnehmung</a:t>
            </a:r>
            <a:r>
              <a:rPr lang="en-US" sz="1200" dirty="0">
                <a:solidFill>
                  <a:srgbClr val="0000FF"/>
                </a:solidFill>
              </a:rPr>
              <a:t> (Lux) </a:t>
            </a:r>
            <a:r>
              <a:rPr lang="en-US" sz="1200" dirty="0" err="1">
                <a:solidFill>
                  <a:srgbClr val="0000FF"/>
                </a:solidFill>
              </a:rPr>
              <a:t>oder</a:t>
            </a:r>
            <a:r>
              <a:rPr lang="en-US" sz="1200" dirty="0">
                <a:solidFill>
                  <a:srgbClr val="0000FF"/>
                </a:solidFill>
              </a:rPr>
              <a:t> </a:t>
            </a:r>
            <a:r>
              <a:rPr lang="en-US" sz="1200" dirty="0" err="1">
                <a:solidFill>
                  <a:srgbClr val="0000FF"/>
                </a:solidFill>
              </a:rPr>
              <a:t>schlechter</a:t>
            </a:r>
            <a:r>
              <a:rPr lang="en-US" sz="1200" dirty="0">
                <a:solidFill>
                  <a:srgbClr val="0000FF"/>
                </a:solidFill>
              </a:rPr>
              <a:t>, </a:t>
            </a:r>
            <a:r>
              <a:rPr lang="en-US" sz="1200" dirty="0" err="1">
                <a:solidFill>
                  <a:srgbClr val="0000FF"/>
                </a:solidFill>
              </a:rPr>
              <a:t>waren</a:t>
            </a:r>
            <a:r>
              <a:rPr lang="en-US" sz="1200" dirty="0">
                <a:solidFill>
                  <a:srgbClr val="0000FF"/>
                </a:solidFill>
              </a:rPr>
              <a:t> die </a:t>
            </a:r>
            <a:r>
              <a:rPr lang="en-US" sz="1200" dirty="0" err="1">
                <a:solidFill>
                  <a:srgbClr val="0000FF"/>
                </a:solidFill>
              </a:rPr>
              <a:t>visuellen</a:t>
            </a:r>
            <a:r>
              <a:rPr lang="en-US" sz="1200" dirty="0">
                <a:solidFill>
                  <a:srgbClr val="0000FF"/>
                </a:solidFill>
              </a:rPr>
              <a:t> </a:t>
            </a:r>
            <a:r>
              <a:rPr lang="en-US" sz="1200" dirty="0" err="1">
                <a:solidFill>
                  <a:srgbClr val="0000FF"/>
                </a:solidFill>
              </a:rPr>
              <a:t>Ergebnisse</a:t>
            </a:r>
            <a:r>
              <a:rPr lang="en-US" sz="1200" dirty="0">
                <a:solidFill>
                  <a:srgbClr val="0000FF"/>
                </a:solidFill>
              </a:rPr>
              <a:t> </a:t>
            </a:r>
            <a:r>
              <a:rPr lang="en-US" sz="1200" dirty="0" err="1">
                <a:solidFill>
                  <a:srgbClr val="0000FF"/>
                </a:solidFill>
              </a:rPr>
              <a:t>mit</a:t>
            </a:r>
            <a:r>
              <a:rPr lang="en-US" sz="1200" dirty="0">
                <a:solidFill>
                  <a:srgbClr val="0000FF"/>
                </a:solidFill>
              </a:rPr>
              <a:t> </a:t>
            </a:r>
            <a:r>
              <a:rPr lang="en-US" sz="1200" dirty="0" err="1">
                <a:solidFill>
                  <a:srgbClr val="0000FF"/>
                </a:solidFill>
              </a:rPr>
              <a:t>einer</a:t>
            </a:r>
            <a:r>
              <a:rPr lang="en-US" sz="1200" dirty="0">
                <a:solidFill>
                  <a:srgbClr val="0000FF"/>
                </a:solidFill>
              </a:rPr>
              <a:t> PPV </a:t>
            </a:r>
            <a:r>
              <a:rPr lang="en-US" sz="1200" dirty="0" err="1">
                <a:solidFill>
                  <a:srgbClr val="0000FF"/>
                </a:solidFill>
              </a:rPr>
              <a:t>besser</a:t>
            </a:r>
            <a:r>
              <a:rPr lang="en-US" sz="1200" dirty="0">
                <a:solidFill>
                  <a:srgbClr val="0000FF"/>
                </a:solidFill>
              </a:rPr>
              <a:t>.</a:t>
            </a:r>
            <a:endParaRPr dirty="0"/>
          </a:p>
          <a:p>
            <a:pPr marL="0" marR="0" lvl="0" indent="0" algn="l" rtl="0">
              <a:spcBef>
                <a:spcPts val="0"/>
              </a:spcBef>
              <a:spcAft>
                <a:spcPts val="0"/>
              </a:spcAft>
              <a:buClr>
                <a:srgbClr val="FFD243"/>
              </a:buClr>
              <a:buSzPts val="1200"/>
              <a:buFont typeface="Noto Sans Symbols"/>
              <a:buNone/>
            </a:pPr>
            <a:r>
              <a:rPr lang="en-US" sz="1200" b="0" i="0" u="none" strike="noStrike" cap="none" dirty="0">
                <a:solidFill>
                  <a:srgbClr val="FFD243"/>
                </a:solidFill>
                <a:latin typeface="Arial"/>
                <a:ea typeface="Arial"/>
                <a:cs typeface="Arial"/>
                <a:sym typeface="Arial"/>
              </a:rPr>
              <a:t>Wenn die </a:t>
            </a:r>
            <a:r>
              <a:rPr lang="en-US" sz="1200" b="0" i="0" u="none" strike="noStrike" cap="none" dirty="0" err="1">
                <a:solidFill>
                  <a:srgbClr val="FFD243"/>
                </a:solidFill>
                <a:latin typeface="Arial"/>
                <a:ea typeface="Arial"/>
                <a:cs typeface="Arial"/>
                <a:sym typeface="Arial"/>
              </a:rPr>
              <a:t>Sehschärfe</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jedoch</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besser</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als</a:t>
            </a:r>
            <a:r>
              <a:rPr lang="en-US" sz="1200" b="0" i="0" u="none" strike="noStrike" cap="none" dirty="0">
                <a:solidFill>
                  <a:srgbClr val="FFD243"/>
                </a:solidFill>
                <a:latin typeface="Arial"/>
                <a:ea typeface="Arial"/>
                <a:cs typeface="Arial"/>
                <a:sym typeface="Arial"/>
              </a:rPr>
              <a:t> Lux war, gab es </a:t>
            </a:r>
            <a:r>
              <a:rPr lang="en-US" sz="1200" b="0" i="0" u="none" strike="noStrike" cap="none" dirty="0" err="1">
                <a:solidFill>
                  <a:srgbClr val="FFD243"/>
                </a:solidFill>
                <a:latin typeface="Arial"/>
                <a:ea typeface="Arial"/>
                <a:cs typeface="Arial"/>
                <a:sym typeface="Arial"/>
              </a:rPr>
              <a:t>hinsichtlich</a:t>
            </a:r>
            <a:r>
              <a:rPr lang="en-US" sz="1200" b="0" i="0" u="none" strike="noStrike" cap="none" dirty="0">
                <a:solidFill>
                  <a:srgbClr val="FFD243"/>
                </a:solidFill>
                <a:latin typeface="Arial"/>
                <a:ea typeface="Arial"/>
                <a:cs typeface="Arial"/>
                <a:sym typeface="Arial"/>
              </a:rPr>
              <a:t> des </a:t>
            </a:r>
            <a:r>
              <a:rPr lang="en-US" sz="1200" b="0" i="0" u="none" strike="noStrike" cap="none" dirty="0" err="1">
                <a:solidFill>
                  <a:srgbClr val="FFD243"/>
                </a:solidFill>
                <a:latin typeface="Arial"/>
                <a:ea typeface="Arial"/>
                <a:cs typeface="Arial"/>
                <a:sym typeface="Arial"/>
              </a:rPr>
              <a:t>endgültigen</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Sehergebnisses</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keinen</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Unterschied</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zwischen</a:t>
            </a:r>
            <a:r>
              <a:rPr lang="en-US" sz="1200" b="0" i="0" u="none" strike="noStrike" cap="none" dirty="0">
                <a:solidFill>
                  <a:srgbClr val="FFD243"/>
                </a:solidFill>
                <a:latin typeface="Arial"/>
                <a:ea typeface="Arial"/>
                <a:cs typeface="Arial"/>
                <a:sym typeface="Arial"/>
              </a:rPr>
              <a:t> der PPV- und</a:t>
            </a:r>
            <a:endParaRPr dirty="0"/>
          </a:p>
          <a:p>
            <a:pPr marL="0" marR="0" lvl="0" indent="0" algn="l" rtl="0">
              <a:spcBef>
                <a:spcPts val="0"/>
              </a:spcBef>
              <a:spcAft>
                <a:spcPts val="0"/>
              </a:spcAft>
              <a:buClr>
                <a:srgbClr val="FFD243"/>
              </a:buClr>
              <a:buSzPts val="1200"/>
              <a:buFont typeface="Noto Sans Symbols"/>
              <a:buNone/>
            </a:pPr>
            <a:r>
              <a:rPr lang="en-US" sz="1200" b="0" i="0" u="none" strike="noStrike" cap="none" dirty="0">
                <a:solidFill>
                  <a:srgbClr val="FFD243"/>
                </a:solidFill>
                <a:latin typeface="Arial"/>
                <a:ea typeface="Arial"/>
                <a:cs typeface="Arial"/>
                <a:sym typeface="Arial"/>
              </a:rPr>
              <a:t>Gruppe, die </a:t>
            </a:r>
            <a:r>
              <a:rPr lang="en-US" sz="1200" b="0" i="0" u="none" strike="noStrike" cap="none" dirty="0" err="1">
                <a:solidFill>
                  <a:srgbClr val="FFD243"/>
                </a:solidFill>
                <a:latin typeface="Arial"/>
                <a:ea typeface="Arial"/>
                <a:cs typeface="Arial"/>
                <a:sym typeface="Arial"/>
              </a:rPr>
              <a:t>nur</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eine</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intravitreale</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Antibiotikagabe</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erhielt</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hinsichtlich</a:t>
            </a:r>
            <a:r>
              <a:rPr lang="en-US" sz="1200" b="0" i="0" u="none" strike="noStrike" cap="none" dirty="0">
                <a:solidFill>
                  <a:srgbClr val="FFD243"/>
                </a:solidFill>
                <a:latin typeface="Arial"/>
                <a:ea typeface="Arial"/>
                <a:cs typeface="Arial"/>
                <a:sym typeface="Arial"/>
              </a:rPr>
              <a:t> des </a:t>
            </a:r>
            <a:r>
              <a:rPr lang="en-US" sz="1200" b="0" i="0" u="none" strike="noStrike" cap="none" dirty="0" err="1">
                <a:solidFill>
                  <a:srgbClr val="FFD243"/>
                </a:solidFill>
                <a:latin typeface="Arial"/>
                <a:ea typeface="Arial"/>
                <a:cs typeface="Arial"/>
                <a:sym typeface="Arial"/>
              </a:rPr>
              <a:t>endgültigen</a:t>
            </a:r>
            <a:r>
              <a:rPr lang="en-US" sz="1200" b="0" i="0" u="none" strike="noStrike" cap="none" dirty="0">
                <a:solidFill>
                  <a:srgbClr val="FFD243"/>
                </a:solidFill>
                <a:latin typeface="Arial"/>
                <a:ea typeface="Arial"/>
                <a:cs typeface="Arial"/>
                <a:sym typeface="Arial"/>
              </a:rPr>
              <a:t> </a:t>
            </a:r>
            <a:r>
              <a:rPr lang="en-US" sz="1200" b="0" i="0" u="none" strike="noStrike" cap="none" dirty="0" err="1">
                <a:solidFill>
                  <a:srgbClr val="FFD243"/>
                </a:solidFill>
                <a:latin typeface="Arial"/>
                <a:ea typeface="Arial"/>
                <a:cs typeface="Arial"/>
                <a:sym typeface="Arial"/>
              </a:rPr>
              <a:t>Sehergebnisses</a:t>
            </a:r>
            <a:r>
              <a:rPr lang="en-US" sz="1200" b="0" i="0" u="none" strike="noStrike" cap="none" dirty="0">
                <a:solidFill>
                  <a:srgbClr val="FFD243"/>
                </a:solidFill>
                <a:latin typeface="Arial"/>
                <a:ea typeface="Arial"/>
                <a:cs typeface="Arial"/>
                <a:sym typeface="Arial"/>
              </a:rPr>
              <a:t>.</a:t>
            </a: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70" name="Google Shape;570;p26"/>
          <p:cNvSpPr/>
          <p:nvPr/>
        </p:nvSpPr>
        <p:spPr>
          <a:xfrm>
            <a:off x="2057400" y="2057400"/>
            <a:ext cx="11430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571" name="Google Shape;571;p26"/>
          <p:cNvSpPr/>
          <p:nvPr/>
        </p:nvSpPr>
        <p:spPr>
          <a:xfrm>
            <a:off x="3352800" y="2057400"/>
            <a:ext cx="22098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572" name="Google Shape;572;p26"/>
          <p:cNvSpPr/>
          <p:nvPr/>
        </p:nvSpPr>
        <p:spPr>
          <a:xfrm>
            <a:off x="5715000" y="2057400"/>
            <a:ext cx="20574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573" name="Google Shape;573;p26"/>
          <p:cNvSpPr/>
          <p:nvPr/>
        </p:nvSpPr>
        <p:spPr>
          <a:xfrm>
            <a:off x="1524000" y="2971800"/>
            <a:ext cx="914400" cy="3810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b="0" i="0" u="none" strike="noStrike" cap="none">
              <a:solidFill>
                <a:schemeClr val="dk1"/>
              </a:solidFill>
              <a:latin typeface="Arial"/>
              <a:ea typeface="Arial"/>
              <a:cs typeface="Arial"/>
              <a:sym typeface="Arial"/>
            </a:endParaRPr>
          </a:p>
        </p:txBody>
      </p:sp>
      <p:sp>
        <p:nvSpPr>
          <p:cNvPr id="575" name="Google Shape;575;p26"/>
          <p:cNvSpPr txBox="1">
            <a:spLocks noGrp="1"/>
          </p:cNvSpPr>
          <p:nvPr>
            <p:ph type="title"/>
          </p:nvPr>
        </p:nvSpPr>
        <p:spPr>
          <a:xfrm>
            <a:off x="457200" y="125119"/>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76" name="Google Shape;576;p26"/>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solidFill>
                  <a:srgbClr val="BFBFBF"/>
                </a:solidFill>
              </a:rPr>
              <a:t>Infektion</a:t>
            </a:r>
            <a:r>
              <a:rPr lang="en-US" sz="1200" b="1" dirty="0">
                <a:solidFill>
                  <a:srgbClr val="BFBFBF"/>
                </a:solidFill>
              </a:rPr>
              <a:t> </a:t>
            </a:r>
            <a:r>
              <a:rPr lang="en-US" sz="1200" b="1" dirty="0" err="1">
                <a:solidFill>
                  <a:srgbClr val="BFBFBF"/>
                </a:solidFill>
              </a:rPr>
              <a:t>nach</a:t>
            </a:r>
            <a:r>
              <a:rPr lang="en-US" sz="1200" b="1" dirty="0">
                <a:solidFill>
                  <a:srgbClr val="BFBFBF"/>
                </a:solidFill>
              </a:rPr>
              <a:t> </a:t>
            </a:r>
            <a:r>
              <a:rPr lang="en-US" sz="1200" b="1" dirty="0" err="1">
                <a:solidFill>
                  <a:srgbClr val="BFBFBF"/>
                </a:solidFill>
              </a:rPr>
              <a:t>einer</a:t>
            </a:r>
            <a:r>
              <a:rPr lang="en-US" sz="1200" b="1" dirty="0">
                <a:solidFill>
                  <a:srgbClr val="BFBFBF"/>
                </a:solidFill>
              </a:rPr>
              <a:t> </a:t>
            </a:r>
            <a:r>
              <a:rPr lang="en-US" sz="1200" b="1" dirty="0" err="1">
                <a:solidFill>
                  <a:srgbClr val="BFBFBF"/>
                </a:solidFill>
              </a:rPr>
              <a:t>Filteroperation</a:t>
            </a:r>
            <a:endParaRPr dirty="0"/>
          </a:p>
          <a:p>
            <a:pPr marL="692150" lvl="1" indent="-347663" algn="l" rtl="0">
              <a:spcBef>
                <a:spcPts val="240"/>
              </a:spcBef>
              <a:spcAft>
                <a:spcPts val="0"/>
              </a:spcAft>
              <a:buSzPts val="840"/>
              <a:buChar char="●"/>
            </a:pPr>
            <a:r>
              <a:rPr lang="en-US" sz="1200" dirty="0">
                <a:solidFill>
                  <a:srgbClr val="BFBFBF"/>
                </a:solidFill>
              </a:rPr>
              <a:t>Kann Tage bis Jahre </a:t>
            </a:r>
            <a:r>
              <a:rPr lang="en-US" sz="1200" dirty="0" err="1">
                <a:solidFill>
                  <a:srgbClr val="BFBFBF"/>
                </a:solidFill>
              </a:rPr>
              <a:t>nach</a:t>
            </a:r>
            <a:r>
              <a:rPr lang="en-US" sz="1200" dirty="0">
                <a:solidFill>
                  <a:srgbClr val="BFBFBF"/>
                </a:solidFill>
              </a:rPr>
              <a:t> der Operation </a:t>
            </a:r>
            <a:r>
              <a:rPr lang="en-US" sz="1200" dirty="0" err="1">
                <a:solidFill>
                  <a:srgbClr val="BFBFBF"/>
                </a:solidFill>
              </a:rPr>
              <a:t>auftreten</a:t>
            </a:r>
            <a:endParaRPr dirty="0"/>
          </a:p>
          <a:p>
            <a:pPr marL="692150" lvl="1" indent="-347663" algn="l" rtl="0">
              <a:spcBef>
                <a:spcPts val="240"/>
              </a:spcBef>
              <a:spcAft>
                <a:spcPts val="0"/>
              </a:spcAft>
              <a:buSzPts val="840"/>
              <a:buChar char="●"/>
            </a:pPr>
            <a:r>
              <a:rPr lang="en-US" sz="1200" dirty="0" err="1">
                <a:solidFill>
                  <a:srgbClr val="BFBFBF"/>
                </a:solidFill>
              </a:rPr>
              <a:t>Erreger</a:t>
            </a:r>
            <a:r>
              <a:rPr lang="en-US" sz="1200" dirty="0">
                <a:solidFill>
                  <a:srgbClr val="BFBFBF"/>
                </a:solidFill>
              </a:rPr>
              <a:t>: </a:t>
            </a:r>
            <a:r>
              <a:rPr lang="en-US" sz="1200" i="1" dirty="0" err="1">
                <a:solidFill>
                  <a:srgbClr val="BFBFBF"/>
                </a:solidFill>
              </a:rPr>
              <a:t>Streptokokken</a:t>
            </a:r>
            <a:r>
              <a:rPr lang="en-US" sz="1200" dirty="0">
                <a:solidFill>
                  <a:srgbClr val="BFBFBF"/>
                </a:solidFill>
              </a:rPr>
              <a:t>, </a:t>
            </a:r>
            <a:r>
              <a:rPr lang="en-US" sz="1200" i="1" dirty="0" err="1">
                <a:solidFill>
                  <a:srgbClr val="BFBFBF"/>
                </a:solidFill>
              </a:rPr>
              <a:t>Haemophilus</a:t>
            </a:r>
            <a:r>
              <a:rPr lang="en-US" sz="1200" dirty="0" err="1">
                <a:solidFill>
                  <a:srgbClr val="BFBFBF"/>
                </a:solidFill>
              </a:rPr>
              <a:t>-Arten</a:t>
            </a:r>
            <a:r>
              <a:rPr lang="en-US" sz="1200" dirty="0">
                <a:solidFill>
                  <a:srgbClr val="BFBFBF"/>
                </a:solidFill>
              </a:rPr>
              <a:t>, </a:t>
            </a:r>
            <a:r>
              <a:rPr lang="en-US" sz="1200" dirty="0" err="1">
                <a:solidFill>
                  <a:srgbClr val="BFBFBF"/>
                </a:solidFill>
              </a:rPr>
              <a:t>grampositive</a:t>
            </a:r>
            <a:r>
              <a:rPr lang="en-US" sz="1200" dirty="0">
                <a:solidFill>
                  <a:srgbClr val="BFBFBF"/>
                </a:solidFill>
              </a:rPr>
              <a:t> </a:t>
            </a:r>
            <a:r>
              <a:rPr lang="en-US" sz="1200" dirty="0" err="1">
                <a:solidFill>
                  <a:srgbClr val="BFBFBF"/>
                </a:solidFill>
              </a:rPr>
              <a:t>Bakterien</a:t>
            </a:r>
            <a:endParaRPr dirty="0"/>
          </a:p>
          <a:p>
            <a:pPr marL="692150" lvl="1" indent="-347663" algn="l" rtl="0">
              <a:spcBef>
                <a:spcPts val="240"/>
              </a:spcBef>
              <a:spcAft>
                <a:spcPts val="0"/>
              </a:spcAft>
              <a:buSzPts val="840"/>
              <a:buChar char="●"/>
            </a:pPr>
            <a:r>
              <a:rPr lang="en-US" sz="1200" dirty="0">
                <a:solidFill>
                  <a:srgbClr val="BFBFBF"/>
                </a:solidFill>
              </a:rPr>
              <a:t>Zwei </a:t>
            </a:r>
            <a:r>
              <a:rPr lang="en-US" sz="1200" dirty="0" err="1">
                <a:solidFill>
                  <a:srgbClr val="BFBFBF"/>
                </a:solidFill>
              </a:rPr>
              <a:t>klinische</a:t>
            </a:r>
            <a:r>
              <a:rPr lang="en-US" sz="1200" dirty="0">
                <a:solidFill>
                  <a:srgbClr val="BFBFBF"/>
                </a:solidFill>
              </a:rPr>
              <a:t> </a:t>
            </a:r>
            <a:r>
              <a:rPr lang="en-US" sz="1200" dirty="0" err="1">
                <a:solidFill>
                  <a:srgbClr val="BFBFBF"/>
                </a:solidFill>
              </a:rPr>
              <a:t>Entitäten</a:t>
            </a:r>
            <a:r>
              <a:rPr lang="en-US" sz="1200" dirty="0">
                <a:solidFill>
                  <a:srgbClr val="BFBFBF"/>
                </a:solidFill>
              </a:rPr>
              <a:t>:</a:t>
            </a:r>
            <a:endParaRPr dirty="0"/>
          </a:p>
          <a:p>
            <a:pPr marL="987425" lvl="2" indent="-293688" algn="l" rtl="0">
              <a:spcBef>
                <a:spcPts val="240"/>
              </a:spcBef>
              <a:spcAft>
                <a:spcPts val="0"/>
              </a:spcAft>
              <a:buSzPts val="840"/>
              <a:buChar char="●"/>
            </a:pPr>
            <a:r>
              <a:rPr lang="en-US" sz="1200" i="1" dirty="0" err="1">
                <a:solidFill>
                  <a:srgbClr val="BFBFBF"/>
                </a:solidFill>
              </a:rPr>
              <a:t>Blebitis</a:t>
            </a:r>
            <a:r>
              <a:rPr lang="en-US" sz="1200" dirty="0">
                <a:solidFill>
                  <a:srgbClr val="BFBFBF"/>
                </a:solidFill>
              </a:rPr>
              <a:t>: </a:t>
            </a:r>
            <a:r>
              <a:rPr lang="en-US" sz="1200" dirty="0" err="1">
                <a:solidFill>
                  <a:srgbClr val="BFBFBF"/>
                </a:solidFill>
              </a:rPr>
              <a:t>Infizierter</a:t>
            </a:r>
            <a:r>
              <a:rPr lang="en-US" sz="1200" dirty="0">
                <a:solidFill>
                  <a:srgbClr val="BFBFBF"/>
                </a:solidFill>
              </a:rPr>
              <a:t> Bleb </a:t>
            </a:r>
            <a:r>
              <a:rPr lang="en-US" sz="1200" dirty="0" err="1">
                <a:solidFill>
                  <a:srgbClr val="BFBFBF"/>
                </a:solidFill>
              </a:rPr>
              <a:t>ohne</a:t>
            </a:r>
            <a:r>
              <a:rPr lang="en-US" sz="1200" dirty="0">
                <a:solidFill>
                  <a:srgbClr val="BFBFBF"/>
                </a:solidFill>
              </a:rPr>
              <a:t> </a:t>
            </a:r>
            <a:r>
              <a:rPr lang="en-US" sz="1200" dirty="0" err="1">
                <a:solidFill>
                  <a:srgbClr val="BFBFBF"/>
                </a:solidFill>
              </a:rPr>
              <a:t>Beteiligung</a:t>
            </a:r>
            <a:r>
              <a:rPr lang="en-US" sz="1200" dirty="0">
                <a:solidFill>
                  <a:srgbClr val="BFBFBF"/>
                </a:solidFill>
              </a:rPr>
              <a:t> der </a:t>
            </a:r>
            <a:r>
              <a:rPr lang="en-US" sz="1200" dirty="0" err="1">
                <a:solidFill>
                  <a:srgbClr val="BFBFBF"/>
                </a:solidFill>
              </a:rPr>
              <a:t>Vorderkammer</a:t>
            </a:r>
            <a:r>
              <a:rPr lang="en-US" sz="1200" dirty="0">
                <a:solidFill>
                  <a:srgbClr val="BFBFBF"/>
                </a:solidFill>
              </a:rPr>
              <a:t> </a:t>
            </a:r>
            <a:r>
              <a:rPr lang="en-US" sz="1200" dirty="0" err="1">
                <a:solidFill>
                  <a:srgbClr val="BFBFBF"/>
                </a:solidFill>
              </a:rPr>
              <a:t>oder</a:t>
            </a:r>
            <a:r>
              <a:rPr lang="en-US" sz="1200" dirty="0">
                <a:solidFill>
                  <a:srgbClr val="BFBFBF"/>
                </a:solidFill>
              </a:rPr>
              <a:t> des </a:t>
            </a:r>
            <a:r>
              <a:rPr lang="en-US" sz="1200" dirty="0" err="1">
                <a:solidFill>
                  <a:srgbClr val="BFBFBF"/>
                </a:solidFill>
              </a:rPr>
              <a:t>Glaskörpers</a:t>
            </a:r>
            <a:endParaRPr dirty="0"/>
          </a:p>
          <a:p>
            <a:pPr marL="987425" lvl="2" indent="-293688" algn="l" rtl="0">
              <a:spcBef>
                <a:spcPts val="240"/>
              </a:spcBef>
              <a:spcAft>
                <a:spcPts val="0"/>
              </a:spcAft>
              <a:buSzPts val="840"/>
              <a:buChar char="●"/>
            </a:pPr>
            <a:r>
              <a:rPr lang="en-US" sz="1200" i="1" dirty="0" err="1">
                <a:solidFill>
                  <a:srgbClr val="BFBFBF"/>
                </a:solidFill>
              </a:rPr>
              <a:t>Sickerkissen-assoziierte</a:t>
            </a:r>
            <a:r>
              <a:rPr lang="en-US" sz="1200" i="1" dirty="0">
                <a:solidFill>
                  <a:srgbClr val="BFBFBF"/>
                </a:solidFill>
              </a:rPr>
              <a:t> Endophthalmitis</a:t>
            </a:r>
            <a:r>
              <a:rPr lang="en-US" sz="1200" dirty="0">
                <a:solidFill>
                  <a:srgbClr val="BFBFBF"/>
                </a:solidFill>
              </a:rPr>
              <a:t>: Bild </a:t>
            </a:r>
            <a:r>
              <a:rPr lang="en-US" sz="1200" dirty="0" err="1">
                <a:solidFill>
                  <a:srgbClr val="BFBFBF"/>
                </a:solidFill>
              </a:rPr>
              <a:t>einer</a:t>
            </a:r>
            <a:r>
              <a:rPr lang="en-US" sz="1200" dirty="0">
                <a:solidFill>
                  <a:srgbClr val="BFBFBF"/>
                </a:solidFill>
              </a:rPr>
              <a:t> </a:t>
            </a:r>
            <a:r>
              <a:rPr lang="en-US" sz="1200" dirty="0" err="1">
                <a:solidFill>
                  <a:srgbClr val="BFBFBF"/>
                </a:solidFill>
              </a:rPr>
              <a:t>akuten</a:t>
            </a:r>
            <a:r>
              <a:rPr lang="en-US" sz="1200" dirty="0">
                <a:solidFill>
                  <a:srgbClr val="BFBFBF"/>
                </a:solidFill>
              </a:rPr>
              <a:t> Endophthalmitis + </a:t>
            </a:r>
            <a:r>
              <a:rPr lang="en-US" sz="1200" dirty="0" err="1">
                <a:solidFill>
                  <a:srgbClr val="BFBFBF"/>
                </a:solidFill>
              </a:rPr>
              <a:t>eitriger</a:t>
            </a:r>
            <a:r>
              <a:rPr lang="en-US" sz="1200" dirty="0">
                <a:solidFill>
                  <a:srgbClr val="BFBFBF"/>
                </a:solidFill>
              </a:rPr>
              <a:t> Bleb</a:t>
            </a:r>
            <a:endParaRPr dirty="0"/>
          </a:p>
          <a:p>
            <a:pPr marL="692150" lvl="1" indent="-347663" algn="l" rtl="0">
              <a:spcBef>
                <a:spcPts val="240"/>
              </a:spcBef>
              <a:spcAft>
                <a:spcPts val="0"/>
              </a:spcAft>
              <a:buSzPts val="840"/>
              <a:buChar char="●"/>
            </a:pPr>
            <a:r>
              <a:rPr lang="en-US" sz="1200" dirty="0" err="1">
                <a:solidFill>
                  <a:srgbClr val="BFBFBF"/>
                </a:solidFill>
              </a:rPr>
              <a:t>Behandlung</a:t>
            </a:r>
            <a:r>
              <a:rPr lang="en-US" sz="1200" dirty="0">
                <a:solidFill>
                  <a:srgbClr val="BFBFBF"/>
                </a:solidFill>
              </a:rPr>
              <a:t>:</a:t>
            </a:r>
            <a:endParaRPr dirty="0"/>
          </a:p>
          <a:p>
            <a:pPr marL="987425" lvl="2" indent="-293688" algn="l" rtl="0">
              <a:spcBef>
                <a:spcPts val="240"/>
              </a:spcBef>
              <a:spcAft>
                <a:spcPts val="0"/>
              </a:spcAft>
              <a:buSzPts val="840"/>
              <a:buChar char="●"/>
            </a:pPr>
            <a:r>
              <a:rPr lang="en-US" sz="1200" dirty="0" err="1">
                <a:solidFill>
                  <a:srgbClr val="BFBFBF"/>
                </a:solidFill>
              </a:rPr>
              <a:t>Blebitis</a:t>
            </a:r>
            <a:r>
              <a:rPr lang="en-US" sz="1200" dirty="0">
                <a:solidFill>
                  <a:srgbClr val="BFBFBF"/>
                </a:solidFill>
              </a:rPr>
              <a:t>: </a:t>
            </a:r>
            <a:r>
              <a:rPr lang="en-US" sz="1200" dirty="0" err="1">
                <a:solidFill>
                  <a:srgbClr val="BFBFBF"/>
                </a:solidFill>
              </a:rPr>
              <a:t>Topische</a:t>
            </a:r>
            <a:r>
              <a:rPr lang="en-US" sz="1200" dirty="0">
                <a:solidFill>
                  <a:srgbClr val="BFBFBF"/>
                </a:solidFill>
              </a:rPr>
              <a:t> und </a:t>
            </a:r>
            <a:r>
              <a:rPr lang="en-US" sz="1200" dirty="0" err="1">
                <a:solidFill>
                  <a:srgbClr val="BFBFBF"/>
                </a:solidFill>
              </a:rPr>
              <a:t>subkonjunktivale</a:t>
            </a:r>
            <a:r>
              <a:rPr lang="en-US" sz="1200" dirty="0">
                <a:solidFill>
                  <a:srgbClr val="BFBFBF"/>
                </a:solidFill>
              </a:rPr>
              <a:t> </a:t>
            </a:r>
            <a:r>
              <a:rPr lang="en-US" sz="1200" dirty="0" err="1">
                <a:solidFill>
                  <a:srgbClr val="BFBFBF"/>
                </a:solidFill>
              </a:rPr>
              <a:t>Antibiotika</a:t>
            </a:r>
            <a:endParaRPr dirty="0"/>
          </a:p>
          <a:p>
            <a:pPr marL="987425" lvl="2" indent="-293688" algn="l" rtl="0">
              <a:spcBef>
                <a:spcPts val="240"/>
              </a:spcBef>
              <a:spcAft>
                <a:spcPts val="0"/>
              </a:spcAft>
              <a:buSzPts val="840"/>
              <a:buChar char="●"/>
            </a:pPr>
            <a:r>
              <a:rPr lang="en-US" sz="1200" dirty="0" err="1">
                <a:solidFill>
                  <a:srgbClr val="BFBFBF"/>
                </a:solidFill>
              </a:rPr>
              <a:t>Sickerkissen-assoziierte</a:t>
            </a:r>
            <a:r>
              <a:rPr lang="en-US" sz="1200" dirty="0">
                <a:solidFill>
                  <a:srgbClr val="BFBFBF"/>
                </a:solidFill>
              </a:rPr>
              <a:t> Endophthalmitis: </a:t>
            </a:r>
            <a:r>
              <a:rPr lang="en-US" sz="1200" dirty="0" err="1">
                <a:solidFill>
                  <a:srgbClr val="BFBFBF"/>
                </a:solidFill>
              </a:rPr>
              <a:t>Intravitreale</a:t>
            </a:r>
            <a:r>
              <a:rPr lang="en-US" sz="1200" dirty="0">
                <a:solidFill>
                  <a:srgbClr val="BFBFBF"/>
                </a:solidFill>
              </a:rPr>
              <a:t> </a:t>
            </a:r>
            <a:r>
              <a:rPr lang="en-US" sz="1200" dirty="0" err="1">
                <a:solidFill>
                  <a:srgbClr val="BFBFBF"/>
                </a:solidFill>
              </a:rPr>
              <a:t>Antibiotika</a:t>
            </a:r>
            <a:r>
              <a:rPr lang="en-US" sz="1200" dirty="0">
                <a:solidFill>
                  <a:srgbClr val="BFBFBF"/>
                </a:solidFill>
              </a:rPr>
              <a:t> +/- PPV</a:t>
            </a:r>
            <a:endParaRPr dirty="0"/>
          </a:p>
          <a:p>
            <a:pPr marL="1281113" lvl="3" indent="-292100" algn="l" rtl="0">
              <a:spcBef>
                <a:spcPts val="240"/>
              </a:spcBef>
              <a:spcAft>
                <a:spcPts val="0"/>
              </a:spcAft>
              <a:buSzPts val="900"/>
              <a:buChar char="▪"/>
            </a:pPr>
            <a:r>
              <a:rPr lang="en-US" sz="1200" dirty="0">
                <a:solidFill>
                  <a:srgbClr val="BFBFBF"/>
                </a:solidFill>
              </a:rPr>
              <a:t>Die </a:t>
            </a:r>
            <a:r>
              <a:rPr lang="en-US" sz="1200" dirty="0" err="1">
                <a:solidFill>
                  <a:srgbClr val="BFBFBF"/>
                </a:solidFill>
              </a:rPr>
              <a:t>endgültige</a:t>
            </a:r>
            <a:r>
              <a:rPr lang="en-US" sz="1200" dirty="0">
                <a:solidFill>
                  <a:srgbClr val="BFBFBF"/>
                </a:solidFill>
              </a:rPr>
              <a:t> </a:t>
            </a:r>
            <a:r>
              <a:rPr lang="en-US" sz="1200" dirty="0" err="1">
                <a:solidFill>
                  <a:srgbClr val="BFBFBF"/>
                </a:solidFill>
              </a:rPr>
              <a:t>Sehschärfe</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bei</a:t>
            </a:r>
            <a:r>
              <a:rPr lang="en-US" sz="1200" dirty="0">
                <a:solidFill>
                  <a:srgbClr val="BFBFBF"/>
                </a:solidFill>
              </a:rPr>
              <a:t> </a:t>
            </a:r>
            <a:r>
              <a:rPr lang="en-US" sz="1200" dirty="0" err="1">
                <a:solidFill>
                  <a:srgbClr val="BFBFBF"/>
                </a:solidFill>
              </a:rPr>
              <a:t>akuter</a:t>
            </a:r>
            <a:r>
              <a:rPr lang="en-US" sz="1200" dirty="0">
                <a:solidFill>
                  <a:srgbClr val="BFBFBF"/>
                </a:solidFill>
              </a:rPr>
              <a:t> </a:t>
            </a:r>
            <a:r>
              <a:rPr lang="en-US" sz="1200" dirty="0" err="1">
                <a:solidFill>
                  <a:srgbClr val="BFBFBF"/>
                </a:solidFill>
              </a:rPr>
              <a:t>postoperativer</a:t>
            </a:r>
            <a:r>
              <a:rPr lang="en-US" sz="1200" dirty="0">
                <a:solidFill>
                  <a:srgbClr val="BFBFBF"/>
                </a:solidFill>
              </a:rPr>
              <a:t> Endophthalmitis </a:t>
            </a:r>
            <a:r>
              <a:rPr lang="en-US" sz="1200" dirty="0" err="1">
                <a:solidFill>
                  <a:srgbClr val="BFBFBF"/>
                </a:solidFill>
              </a:rPr>
              <a:t>nach</a:t>
            </a:r>
            <a:r>
              <a:rPr lang="en-US" sz="1200" dirty="0">
                <a:solidFill>
                  <a:srgbClr val="BFBFBF"/>
                </a:solidFill>
              </a:rPr>
              <a:t> </a:t>
            </a:r>
            <a:r>
              <a:rPr lang="en-US" sz="1200" dirty="0" err="1">
                <a:solidFill>
                  <a:srgbClr val="BFBFBF"/>
                </a:solidFill>
              </a:rPr>
              <a:t>Kataraktoperation</a:t>
            </a:r>
            <a:r>
              <a:rPr lang="en-US" sz="1200" dirty="0">
                <a:solidFill>
                  <a:srgbClr val="BFBFBF"/>
                </a:solidFill>
              </a:rPr>
              <a:t> </a:t>
            </a:r>
            <a:r>
              <a:rPr lang="en-US" sz="1200" dirty="0" err="1">
                <a:solidFill>
                  <a:srgbClr val="BFBFBF"/>
                </a:solidFill>
              </a:rPr>
              <a:t>meist</a:t>
            </a:r>
            <a:r>
              <a:rPr lang="en-US" sz="1200" dirty="0">
                <a:solidFill>
                  <a:srgbClr val="BFBFBF"/>
                </a:solidFill>
              </a:rPr>
              <a:t> </a:t>
            </a:r>
            <a:r>
              <a:rPr lang="en-US" sz="1200" dirty="0" err="1">
                <a:solidFill>
                  <a:srgbClr val="BFBFBF"/>
                </a:solidFill>
              </a:rPr>
              <a:t>schlechter</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dirty="0" err="1">
                <a:solidFill>
                  <a:srgbClr val="BFBFBF"/>
                </a:solidFill>
              </a:rPr>
              <a:t>nach</a:t>
            </a:r>
            <a:r>
              <a:rPr lang="en-US" sz="1200" dirty="0">
                <a:solidFill>
                  <a:srgbClr val="BFBFBF"/>
                </a:solidFill>
              </a:rPr>
              <a:t> </a:t>
            </a:r>
            <a:r>
              <a:rPr lang="en-US" sz="1200" dirty="0" err="1">
                <a:solidFill>
                  <a:srgbClr val="BFBFBF"/>
                </a:solidFill>
              </a:rPr>
              <a:t>Therapie</a:t>
            </a:r>
            <a:endParaRPr dirty="0"/>
          </a:p>
        </p:txBody>
      </p:sp>
      <p:sp>
        <p:nvSpPr>
          <p:cNvPr id="577" name="Google Shape;577;p26"/>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26</a:t>
            </a:fld>
            <a:endParaRPr sz="1000" b="0" i="0" u="none" strike="noStrike" cap="none">
              <a:solidFill>
                <a:schemeClr val="dk1"/>
              </a:solidFill>
              <a:latin typeface="Arial"/>
              <a:ea typeface="Arial"/>
              <a:cs typeface="Arial"/>
              <a:sym typeface="Arial"/>
            </a:endParaRPr>
          </a:p>
        </p:txBody>
      </p:sp>
      <p:sp>
        <p:nvSpPr>
          <p:cNvPr id="578" name="Google Shape;578;p26"/>
          <p:cNvSpPr/>
          <p:nvPr/>
        </p:nvSpPr>
        <p:spPr>
          <a:xfrm>
            <a:off x="1524000" y="1676400"/>
            <a:ext cx="4495800" cy="12954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80" name="Google Shape;580;p26"/>
          <p:cNvSpPr txBox="1"/>
          <p:nvPr/>
        </p:nvSpPr>
        <p:spPr>
          <a:xfrm>
            <a:off x="1012448" y="3836539"/>
            <a:ext cx="5919787" cy="948978"/>
          </a:xfrm>
          <a:prstGeom prst="rect">
            <a:avLst/>
          </a:prstGeom>
          <a:solidFill>
            <a:srgbClr val="92D050"/>
          </a:solidFill>
          <a:ln>
            <a:noFill/>
          </a:ln>
        </p:spPr>
        <p:txBody>
          <a:bodyPr spcFirstLastPara="1" wrap="square" lIns="25400" tIns="12700" rIns="25400" bIns="12700" anchor="t" anchorCtr="0">
            <a:spAutoFit/>
          </a:bodyPr>
          <a:lstStyle/>
          <a:p>
            <a:pPr lvl="0"/>
            <a:r>
              <a:rPr lang="en-US" sz="1200" b="0" i="1" u="none" strike="noStrike" cap="none" dirty="0" err="1">
                <a:solidFill>
                  <a:srgbClr val="7F7F7F"/>
                </a:solidFill>
                <a:latin typeface="Arial"/>
                <a:ea typeface="Arial"/>
                <a:cs typeface="Arial"/>
                <a:sym typeface="Arial"/>
              </a:rPr>
              <a:t>Warum</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führt</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eine</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Sickerkissen-assoziierte</a:t>
            </a:r>
            <a:r>
              <a:rPr lang="en-US" sz="1200" b="0" i="1" u="none" strike="noStrike" cap="none" dirty="0">
                <a:solidFill>
                  <a:srgbClr val="7F7F7F"/>
                </a:solidFill>
                <a:latin typeface="Arial"/>
                <a:ea typeface="Arial"/>
                <a:cs typeface="Arial"/>
                <a:sym typeface="Arial"/>
              </a:rPr>
              <a:t> Endophthalmitis </a:t>
            </a:r>
            <a:r>
              <a:rPr lang="en-US" sz="1200" b="0" i="1" u="none" strike="noStrike" cap="none" dirty="0" err="1">
                <a:solidFill>
                  <a:srgbClr val="7F7F7F"/>
                </a:solidFill>
                <a:latin typeface="Arial"/>
                <a:ea typeface="Arial"/>
                <a:cs typeface="Arial"/>
                <a:sym typeface="Arial"/>
              </a:rPr>
              <a:t>tendenziell</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zu</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einem</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schlechteren</a:t>
            </a:r>
            <a:r>
              <a:rPr lang="en-US" sz="1200" b="0" i="1" u="none" strike="noStrike" cap="none" dirty="0">
                <a:solidFill>
                  <a:srgbClr val="7F7F7F"/>
                </a:solidFill>
                <a:latin typeface="Arial"/>
                <a:ea typeface="Arial"/>
                <a:cs typeface="Arial"/>
                <a:sym typeface="Arial"/>
              </a:rPr>
              <a:t> Sehergebnis </a:t>
            </a:r>
            <a:r>
              <a:rPr lang="en-US" sz="1200" b="0" i="1" u="none" strike="noStrike" cap="none" dirty="0" err="1">
                <a:solidFill>
                  <a:srgbClr val="7F7F7F"/>
                </a:solidFill>
                <a:latin typeface="Arial"/>
                <a:ea typeface="Arial"/>
                <a:cs typeface="Arial"/>
                <a:sym typeface="Arial"/>
              </a:rPr>
              <a:t>als</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eine</a:t>
            </a:r>
            <a:r>
              <a:rPr lang="en-US" sz="1200" b="0" i="1" u="none" strike="noStrike" cap="none" dirty="0">
                <a:solidFill>
                  <a:srgbClr val="7F7F7F"/>
                </a:solidFill>
                <a:latin typeface="Arial"/>
                <a:ea typeface="Arial"/>
                <a:cs typeface="Arial"/>
                <a:sym typeface="Arial"/>
              </a:rPr>
              <a:t> </a:t>
            </a:r>
            <a:r>
              <a:rPr lang="en-US" sz="1200" b="1" i="1" dirty="0" err="1">
                <a:solidFill>
                  <a:schemeClr val="tx1"/>
                </a:solidFill>
              </a:rPr>
              <a:t>akute</a:t>
            </a:r>
            <a:r>
              <a:rPr lang="en-US" sz="1200" b="1" i="1" dirty="0">
                <a:solidFill>
                  <a:schemeClr val="tx1"/>
                </a:solidFill>
              </a:rPr>
              <a:t> Endophthalmitis </a:t>
            </a:r>
            <a:r>
              <a:rPr lang="en-US" sz="1200" b="0" i="1" u="none" strike="noStrike" cap="none" dirty="0" err="1">
                <a:solidFill>
                  <a:srgbClr val="7F7F7F"/>
                </a:solidFill>
                <a:latin typeface="Arial"/>
                <a:ea typeface="Arial"/>
                <a:cs typeface="Arial"/>
                <a:sym typeface="Arial"/>
              </a:rPr>
              <a:t>nach</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Katarakt</a:t>
            </a:r>
            <a:r>
              <a:rPr lang="en-US" sz="1200" b="0" i="1" u="none" strike="noStrike" cap="none" dirty="0">
                <a:solidFill>
                  <a:srgbClr val="7F7F7F"/>
                </a:solidFill>
                <a:latin typeface="Arial"/>
                <a:ea typeface="Arial"/>
                <a:cs typeface="Arial"/>
                <a:sym typeface="Arial"/>
              </a:rPr>
              <a:t>-Operation?</a:t>
            </a:r>
            <a:endParaRPr dirty="0"/>
          </a:p>
          <a:p>
            <a:pPr marL="0" marR="0" lvl="0" indent="0" algn="l" rtl="0">
              <a:spcBef>
                <a:spcPts val="0"/>
              </a:spcBef>
              <a:spcAft>
                <a:spcPts val="0"/>
              </a:spcAft>
              <a:buNone/>
            </a:pPr>
            <a:r>
              <a:rPr lang="en-US" sz="1200" b="0" i="0" u="none" strike="noStrike" cap="none" dirty="0">
                <a:solidFill>
                  <a:srgbClr val="7F7F7F"/>
                </a:solidFill>
                <a:latin typeface="Arial"/>
                <a:ea typeface="Arial"/>
                <a:cs typeface="Arial"/>
                <a:sym typeface="Arial"/>
              </a:rPr>
              <a:t>Da die Keime, die </a:t>
            </a:r>
            <a:r>
              <a:rPr lang="en-US" sz="1200" b="0" i="0" u="none" strike="noStrike" cap="none" dirty="0" err="1">
                <a:solidFill>
                  <a:srgbClr val="7F7F7F"/>
                </a:solidFill>
                <a:latin typeface="Arial"/>
                <a:ea typeface="Arial"/>
                <a:cs typeface="Arial"/>
                <a:sym typeface="Arial"/>
              </a:rPr>
              <a:t>eine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Sickerkissen-assoziierte</a:t>
            </a:r>
            <a:r>
              <a:rPr lang="en-US" sz="1200" b="0" i="0" u="none" strike="noStrike" cap="none" dirty="0">
                <a:solidFill>
                  <a:srgbClr val="7F7F7F"/>
                </a:solidFill>
                <a:latin typeface="Arial"/>
                <a:ea typeface="Arial"/>
                <a:cs typeface="Arial"/>
                <a:sym typeface="Arial"/>
              </a:rPr>
              <a:t> Endophthalmitis </a:t>
            </a:r>
            <a:r>
              <a:rPr lang="en-US" sz="1200" b="0" i="0" u="none" strike="noStrike" cap="none" dirty="0" err="1">
                <a:solidFill>
                  <a:srgbClr val="7F7F7F"/>
                </a:solidFill>
                <a:latin typeface="Arial"/>
                <a:ea typeface="Arial"/>
                <a:cs typeface="Arial"/>
                <a:sym typeface="Arial"/>
              </a:rPr>
              <a:t>verursachen</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virulenter</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sind</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als</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jene</a:t>
            </a:r>
            <a:r>
              <a:rPr lang="en-US" sz="1200" b="0" i="0" u="none" strike="noStrike" cap="none" dirty="0">
                <a:solidFill>
                  <a:srgbClr val="7F7F7F"/>
                </a:solidFill>
                <a:latin typeface="Arial"/>
                <a:ea typeface="Arial"/>
                <a:cs typeface="Arial"/>
                <a:sym typeface="Arial"/>
              </a:rPr>
              <a:t>, die </a:t>
            </a:r>
            <a:r>
              <a:rPr lang="en-US" sz="1200" b="0" i="0" u="none" strike="noStrike" cap="none" dirty="0" err="1">
                <a:solidFill>
                  <a:srgbClr val="7F7F7F"/>
                </a:solidFill>
                <a:latin typeface="Arial"/>
                <a:ea typeface="Arial"/>
                <a:cs typeface="Arial"/>
                <a:sym typeface="Arial"/>
              </a:rPr>
              <a:t>typischerweise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eine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akute</a:t>
            </a:r>
            <a:r>
              <a:rPr lang="en-US" sz="1200" b="0" i="0" u="none" strike="noStrike" cap="none" dirty="0">
                <a:solidFill>
                  <a:srgbClr val="7F7F7F"/>
                </a:solidFill>
                <a:latin typeface="Arial"/>
                <a:ea typeface="Arial"/>
                <a:cs typeface="Arial"/>
                <a:sym typeface="Arial"/>
              </a:rPr>
              <a:t> postoperative Endophthalmitis </a:t>
            </a:r>
            <a:r>
              <a:rPr lang="en-US" sz="1200" b="0" i="0" u="none" strike="noStrike" cap="none" dirty="0" err="1">
                <a:solidFill>
                  <a:srgbClr val="7F7F7F"/>
                </a:solidFill>
                <a:latin typeface="Arial"/>
                <a:ea typeface="Arial"/>
                <a:cs typeface="Arial"/>
                <a:sym typeface="Arial"/>
              </a:rPr>
              <a:t>nach</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Katarakt-Extraktion</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auslösen</a:t>
            </a:r>
            <a:endParaRPr dirty="0"/>
          </a:p>
        </p:txBody>
      </p:sp>
      <p:sp>
        <p:nvSpPr>
          <p:cNvPr id="581" name="Google Shape;581;p26"/>
          <p:cNvSpPr/>
          <p:nvPr/>
        </p:nvSpPr>
        <p:spPr>
          <a:xfrm>
            <a:off x="2438400" y="3962400"/>
            <a:ext cx="31242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82" name="Google Shape;582;p26"/>
          <p:cNvSpPr txBox="1"/>
          <p:nvPr/>
        </p:nvSpPr>
        <p:spPr>
          <a:xfrm>
            <a:off x="167308" y="2137336"/>
            <a:ext cx="8809383" cy="1244443"/>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rgbClr val="BFBFBF"/>
              </a:buClr>
              <a:buSzPts val="1200"/>
              <a:buFont typeface="Noto Sans Symbols"/>
              <a:buNone/>
            </a:pPr>
            <a:r>
              <a:rPr lang="en-US" sz="1200" b="0" i="1" u="none" strike="noStrike" cap="none" dirty="0">
                <a:solidFill>
                  <a:srgbClr val="BFBFBF"/>
                </a:solidFill>
                <a:latin typeface="Arial"/>
                <a:ea typeface="Arial"/>
                <a:cs typeface="Arial"/>
                <a:sym typeface="Arial"/>
              </a:rPr>
              <a:t>Apropos </a:t>
            </a:r>
            <a:r>
              <a:rPr lang="en-US" sz="1200" b="0" i="1" u="none" strike="noStrike" cap="none" dirty="0" err="1">
                <a:solidFill>
                  <a:srgbClr val="BFBFBF"/>
                </a:solidFill>
                <a:latin typeface="Arial"/>
                <a:ea typeface="Arial"/>
                <a:cs typeface="Arial"/>
                <a:sym typeface="Arial"/>
              </a:rPr>
              <a:t>akute</a:t>
            </a:r>
            <a:r>
              <a:rPr lang="en-US" sz="1200" b="0" i="1" u="none" strike="noStrike" cap="none" dirty="0">
                <a:solidFill>
                  <a:srgbClr val="BFBFBF"/>
                </a:solidFill>
                <a:latin typeface="Arial"/>
                <a:ea typeface="Arial"/>
                <a:cs typeface="Arial"/>
                <a:sym typeface="Arial"/>
              </a:rPr>
              <a:t> Endophthalmitis </a:t>
            </a:r>
            <a:r>
              <a:rPr lang="en-US" sz="1200" b="0" i="1" u="none" strike="noStrike" cap="none" dirty="0" err="1">
                <a:solidFill>
                  <a:srgbClr val="BFBFBF"/>
                </a:solidFill>
                <a:latin typeface="Arial"/>
                <a:ea typeface="Arial"/>
                <a:cs typeface="Arial"/>
                <a:sym typeface="Arial"/>
              </a:rPr>
              <a:t>nach</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Katarakt</a:t>
            </a:r>
            <a:r>
              <a:rPr lang="en-US" sz="1200" b="0" i="1" u="none" strike="noStrike" cap="none" dirty="0">
                <a:solidFill>
                  <a:srgbClr val="BFBFBF"/>
                </a:solidFill>
                <a:latin typeface="Arial"/>
                <a:ea typeface="Arial"/>
                <a:cs typeface="Arial"/>
                <a:sym typeface="Arial"/>
              </a:rPr>
              <a:t>-Operation … </a:t>
            </a:r>
            <a:r>
              <a:rPr lang="en-US" sz="1200" b="0" i="1" u="none" strike="noStrike" cap="none" dirty="0" err="1">
                <a:solidFill>
                  <a:srgbClr val="BFBFBF"/>
                </a:solidFill>
                <a:latin typeface="Arial"/>
                <a:ea typeface="Arial"/>
                <a:cs typeface="Arial"/>
                <a:sym typeface="Arial"/>
              </a:rPr>
              <a:t>Wofür</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steht</a:t>
            </a:r>
            <a:r>
              <a:rPr lang="en-US" sz="1200" b="0" i="1" u="none" strike="noStrike" cap="none" dirty="0">
                <a:solidFill>
                  <a:srgbClr val="BFBFBF"/>
                </a:solidFill>
                <a:latin typeface="Arial"/>
                <a:ea typeface="Arial"/>
                <a:cs typeface="Arial"/>
                <a:sym typeface="Arial"/>
              </a:rPr>
              <a:t> in </a:t>
            </a:r>
            <a:r>
              <a:rPr lang="en-US" sz="1200" b="0" i="1" u="none" strike="noStrike" cap="none" dirty="0" err="1">
                <a:solidFill>
                  <a:srgbClr val="BFBFBF"/>
                </a:solidFill>
                <a:latin typeface="Arial"/>
                <a:ea typeface="Arial"/>
                <a:cs typeface="Arial"/>
                <a:sym typeface="Arial"/>
              </a:rPr>
              <a:t>diesem</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Zusammenhang</a:t>
            </a:r>
            <a:r>
              <a:rPr lang="en-US" sz="1200" b="0" i="1" u="none" strike="noStrike" cap="none" dirty="0">
                <a:solidFill>
                  <a:srgbClr val="BFBFBF"/>
                </a:solidFill>
                <a:latin typeface="Arial"/>
                <a:ea typeface="Arial"/>
                <a:cs typeface="Arial"/>
                <a:sym typeface="Arial"/>
              </a:rPr>
              <a:t> die </a:t>
            </a:r>
            <a:r>
              <a:rPr lang="en-US" sz="1200" b="0" i="1" u="none" strike="noStrike" cap="none" dirty="0" err="1">
                <a:solidFill>
                  <a:srgbClr val="BFBFBF"/>
                </a:solidFill>
                <a:latin typeface="Arial"/>
                <a:ea typeface="Arial"/>
                <a:cs typeface="Arial"/>
                <a:sym typeface="Arial"/>
              </a:rPr>
              <a:t>Abkürzung</a:t>
            </a:r>
            <a:r>
              <a:rPr lang="en-US" sz="1200" b="0" i="1" u="none" strike="noStrike" cap="none" dirty="0">
                <a:solidFill>
                  <a:srgbClr val="BFBFBF"/>
                </a:solidFill>
                <a:latin typeface="Arial"/>
                <a:ea typeface="Arial"/>
                <a:cs typeface="Arial"/>
                <a:sym typeface="Arial"/>
              </a:rPr>
              <a:t> EVS?</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b="0" i="0" u="none" strike="noStrike" cap="none" dirty="0">
                <a:solidFill>
                  <a:srgbClr val="BFBFBF"/>
                </a:solidFill>
                <a:latin typeface="Arial"/>
                <a:ea typeface="Arial"/>
                <a:cs typeface="Arial"/>
                <a:sym typeface="Arial"/>
              </a:rPr>
              <a:t>Endophthalmitis </a:t>
            </a:r>
            <a:r>
              <a:rPr lang="en-US" sz="1200" b="0" i="0" u="none" strike="noStrike" cap="none" dirty="0" err="1">
                <a:solidFill>
                  <a:srgbClr val="BFBFBF"/>
                </a:solidFill>
                <a:latin typeface="Arial"/>
                <a:ea typeface="Arial"/>
                <a:cs typeface="Arial"/>
                <a:sym typeface="Arial"/>
              </a:rPr>
              <a:t>Vitrektomie</a:t>
            </a:r>
            <a:r>
              <a:rPr lang="en-US" sz="1200" b="0" i="0" u="none" strike="noStrike" cap="none" dirty="0">
                <a:solidFill>
                  <a:srgbClr val="BFBFBF"/>
                </a:solidFill>
                <a:latin typeface="Arial"/>
                <a:ea typeface="Arial"/>
                <a:cs typeface="Arial"/>
                <a:sym typeface="Arial"/>
              </a:rPr>
              <a:t> Studie</a:t>
            </a:r>
            <a:endParaRPr dirty="0"/>
          </a:p>
          <a:p>
            <a:pPr marL="0" marR="0" lvl="0" indent="0" algn="l" rtl="0">
              <a:lnSpc>
                <a:spcPct val="90000"/>
              </a:lnSpc>
              <a:spcBef>
                <a:spcPts val="0"/>
              </a:spcBef>
              <a:spcAft>
                <a:spcPts val="0"/>
              </a:spcAft>
              <a:buClr>
                <a:schemeClr val="dk1"/>
              </a:buClr>
              <a:buSzPts val="1600"/>
              <a:buFont typeface="Noto Sans Symbols"/>
              <a:buNone/>
            </a:pPr>
            <a:endParaRPr sz="1600" b="0" i="1" u="none" strike="noStrike" cap="none" dirty="0">
              <a:solidFill>
                <a:srgbClr val="BFBFBF"/>
              </a:solidFill>
              <a:latin typeface="Arial"/>
              <a:ea typeface="Arial"/>
              <a:cs typeface="Arial"/>
              <a:sym typeface="Arial"/>
            </a:endParaRPr>
          </a:p>
          <a:p>
            <a:pPr marL="0" marR="0" lvl="0" indent="0" algn="l" rtl="0">
              <a:lnSpc>
                <a:spcPct val="90000"/>
              </a:lnSpc>
              <a:spcBef>
                <a:spcPts val="0"/>
              </a:spcBef>
              <a:spcAft>
                <a:spcPts val="0"/>
              </a:spcAft>
              <a:buClr>
                <a:srgbClr val="BFBFBF"/>
              </a:buClr>
              <a:buSzPts val="1200"/>
              <a:buFont typeface="Noto Sans Symbols"/>
              <a:buNone/>
            </a:pPr>
            <a:r>
              <a:rPr lang="en-US" sz="1200" b="0" i="1" u="none" strike="noStrike" cap="none" dirty="0">
                <a:solidFill>
                  <a:srgbClr val="BFBFBF"/>
                </a:solidFill>
                <a:latin typeface="Arial"/>
                <a:ea typeface="Arial"/>
                <a:cs typeface="Arial"/>
                <a:sym typeface="Arial"/>
              </a:rPr>
              <a:t>Die EVS </a:t>
            </a:r>
            <a:r>
              <a:rPr lang="en-US" sz="1200" b="0" i="1" u="none" strike="noStrike" cap="none" dirty="0" err="1">
                <a:solidFill>
                  <a:srgbClr val="BFBFBF"/>
                </a:solidFill>
                <a:latin typeface="Arial"/>
                <a:ea typeface="Arial"/>
                <a:cs typeface="Arial"/>
                <a:sym typeface="Arial"/>
              </a:rPr>
              <a:t>untersuchte</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zwei</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Aspekte</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hinsichtlich</a:t>
            </a:r>
            <a:r>
              <a:rPr lang="en-US" sz="1200" b="0" i="1" u="none" strike="noStrike" cap="none" dirty="0">
                <a:solidFill>
                  <a:srgbClr val="BFBFBF"/>
                </a:solidFill>
                <a:latin typeface="Arial"/>
                <a:ea typeface="Arial"/>
                <a:cs typeface="Arial"/>
                <a:sym typeface="Arial"/>
              </a:rPr>
              <a:t> der </a:t>
            </a:r>
            <a:r>
              <a:rPr lang="en-US" sz="1200" b="0" i="1" u="none" strike="noStrike" cap="none" dirty="0" err="1">
                <a:solidFill>
                  <a:srgbClr val="BFBFBF"/>
                </a:solidFill>
                <a:latin typeface="Arial"/>
                <a:ea typeface="Arial"/>
                <a:cs typeface="Arial"/>
                <a:sym typeface="Arial"/>
              </a:rPr>
              <a:t>Behandlung</a:t>
            </a:r>
            <a:r>
              <a:rPr lang="en-US" sz="1200" b="0" i="1" u="none" strike="noStrike" cap="none" dirty="0">
                <a:solidFill>
                  <a:srgbClr val="BFBFBF"/>
                </a:solidFill>
                <a:latin typeface="Arial"/>
                <a:ea typeface="Arial"/>
                <a:cs typeface="Arial"/>
                <a:sym typeface="Arial"/>
              </a:rPr>
              <a:t> der </a:t>
            </a:r>
            <a:r>
              <a:rPr lang="en-US" sz="1200" b="0" i="1" u="none" strike="noStrike" cap="none" dirty="0" err="1">
                <a:solidFill>
                  <a:srgbClr val="BFBFBF"/>
                </a:solidFill>
                <a:latin typeface="Arial"/>
                <a:ea typeface="Arial"/>
                <a:cs typeface="Arial"/>
                <a:sym typeface="Arial"/>
              </a:rPr>
              <a:t>akuten</a:t>
            </a:r>
            <a:r>
              <a:rPr lang="en-US" sz="1200" b="0" i="1" u="none" strike="noStrike" cap="none" dirty="0">
                <a:solidFill>
                  <a:srgbClr val="BFBFBF"/>
                </a:solidFill>
                <a:latin typeface="Arial"/>
                <a:ea typeface="Arial"/>
                <a:cs typeface="Arial"/>
                <a:sym typeface="Arial"/>
              </a:rPr>
              <a:t> Endophthalmitis </a:t>
            </a:r>
            <a:r>
              <a:rPr lang="en-US" sz="1200" b="0" i="1" u="none" strike="noStrike" cap="none" dirty="0" err="1">
                <a:solidFill>
                  <a:srgbClr val="BFBFBF"/>
                </a:solidFill>
                <a:latin typeface="Arial"/>
                <a:ea typeface="Arial"/>
                <a:cs typeface="Arial"/>
                <a:sym typeface="Arial"/>
              </a:rPr>
              <a:t>nach</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Katarakt</a:t>
            </a:r>
            <a:r>
              <a:rPr lang="en-US" sz="1200" b="0" i="1" u="none" strike="noStrike" cap="none" dirty="0">
                <a:solidFill>
                  <a:srgbClr val="BFBFBF"/>
                </a:solidFill>
                <a:latin typeface="Arial"/>
                <a:ea typeface="Arial"/>
                <a:cs typeface="Arial"/>
                <a:sym typeface="Arial"/>
              </a:rPr>
              <a:t>-Operation. </a:t>
            </a:r>
            <a:r>
              <a:rPr lang="en-US" sz="1200" b="0" i="1" u="none" strike="noStrike" cap="none" dirty="0" err="1">
                <a:solidFill>
                  <a:srgbClr val="BFBFBF"/>
                </a:solidFill>
                <a:latin typeface="Arial"/>
                <a:ea typeface="Arial"/>
                <a:cs typeface="Arial"/>
                <a:sym typeface="Arial"/>
              </a:rPr>
              <a:t>Welche</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waren</a:t>
            </a:r>
            <a:r>
              <a:rPr lang="en-US" sz="1200" b="0" i="1" u="none" strike="noStrike" cap="none" dirty="0">
                <a:solidFill>
                  <a:srgbClr val="BFBFBF"/>
                </a:solidFill>
                <a:latin typeface="Arial"/>
                <a:ea typeface="Arial"/>
                <a:cs typeface="Arial"/>
                <a:sym typeface="Arial"/>
              </a:rPr>
              <a:t> das?</a:t>
            </a:r>
            <a:endParaRPr dirty="0"/>
          </a:p>
          <a:p>
            <a:pPr marL="0" marR="0" lvl="0" indent="0" algn="l" rtl="0">
              <a:lnSpc>
                <a:spcPct val="90000"/>
              </a:lnSpc>
              <a:spcBef>
                <a:spcPts val="0"/>
              </a:spcBef>
              <a:spcAft>
                <a:spcPts val="0"/>
              </a:spcAft>
              <a:buClr>
                <a:srgbClr val="0000FF"/>
              </a:buClr>
              <a:buSzPts val="1200"/>
              <a:buFont typeface="Noto Sans Symbols"/>
              <a:buNone/>
            </a:pPr>
            <a:r>
              <a:rPr lang="en-US" sz="1200" b="0" i="0" u="none" strike="noStrike" cap="none" dirty="0">
                <a:solidFill>
                  <a:srgbClr val="0000FF"/>
                </a:solidFill>
                <a:latin typeface="Arial"/>
                <a:ea typeface="Arial"/>
                <a:cs typeface="Arial"/>
                <a:sym typeface="Arial"/>
              </a:rPr>
              <a:t>1) </a:t>
            </a:r>
            <a:r>
              <a:rPr lang="en-US" sz="1200" b="1" i="0" u="sng" strike="noStrike" cap="none" dirty="0" err="1">
                <a:solidFill>
                  <a:srgbClr val="0000FF"/>
                </a:solidFill>
                <a:latin typeface="Arial"/>
                <a:ea typeface="Arial"/>
                <a:cs typeface="Arial"/>
                <a:sym typeface="Arial"/>
              </a:rPr>
              <a:t>Welche</a:t>
            </a:r>
            <a:r>
              <a:rPr lang="en-US" sz="1200" b="1" i="0" u="sng" strike="noStrike" cap="none" dirty="0">
                <a:solidFill>
                  <a:srgbClr val="0000FF"/>
                </a:solidFill>
                <a:latin typeface="Arial"/>
                <a:ea typeface="Arial"/>
                <a:cs typeface="Arial"/>
                <a:sym typeface="Arial"/>
              </a:rPr>
              <a:t> Rolle </a:t>
            </a:r>
            <a:r>
              <a:rPr lang="en-US" sz="1200" b="1" i="0" u="sng" strike="noStrike" cap="none" dirty="0" err="1">
                <a:solidFill>
                  <a:srgbClr val="0000FF"/>
                </a:solidFill>
                <a:latin typeface="Arial"/>
                <a:ea typeface="Arial"/>
                <a:cs typeface="Arial"/>
                <a:sym typeface="Arial"/>
              </a:rPr>
              <a:t>spielt</a:t>
            </a:r>
            <a:r>
              <a:rPr lang="en-US" sz="1200" b="1" i="0" u="sng" strike="noStrike" cap="none" dirty="0">
                <a:solidFill>
                  <a:srgbClr val="0000FF"/>
                </a:solidFill>
                <a:latin typeface="Arial"/>
                <a:ea typeface="Arial"/>
                <a:cs typeface="Arial"/>
                <a:sym typeface="Arial"/>
              </a:rPr>
              <a:t> die PPV </a:t>
            </a:r>
            <a:r>
              <a:rPr lang="en-US" sz="1200" b="1" i="0" u="sng" strike="noStrike" cap="none" dirty="0" err="1">
                <a:solidFill>
                  <a:srgbClr val="0000FF"/>
                </a:solidFill>
                <a:latin typeface="Arial"/>
                <a:ea typeface="Arial"/>
                <a:cs typeface="Arial"/>
                <a:sym typeface="Arial"/>
              </a:rPr>
              <a:t>im</a:t>
            </a:r>
            <a:r>
              <a:rPr lang="en-US" sz="1200" b="1" i="0" u="sng" strike="noStrike" cap="none" dirty="0">
                <a:solidFill>
                  <a:srgbClr val="0000FF"/>
                </a:solidFill>
                <a:latin typeface="Arial"/>
                <a:ea typeface="Arial"/>
                <a:cs typeface="Arial"/>
                <a:sym typeface="Arial"/>
              </a:rPr>
              <a:t> </a:t>
            </a:r>
            <a:r>
              <a:rPr lang="en-US" sz="1200" b="1" i="0" u="sng" strike="noStrike" cap="none" dirty="0" err="1">
                <a:solidFill>
                  <a:srgbClr val="0000FF"/>
                </a:solidFill>
                <a:latin typeface="Arial"/>
                <a:ea typeface="Arial"/>
                <a:cs typeface="Arial"/>
                <a:sym typeface="Arial"/>
              </a:rPr>
              <a:t>Vergleich</a:t>
            </a:r>
            <a:r>
              <a:rPr lang="en-US" sz="1200" b="1" i="0" u="sng" strike="noStrike" cap="none" dirty="0">
                <a:solidFill>
                  <a:srgbClr val="0000FF"/>
                </a:solidFill>
                <a:latin typeface="Arial"/>
                <a:ea typeface="Arial"/>
                <a:cs typeface="Arial"/>
                <a:sym typeface="Arial"/>
              </a:rPr>
              <a:t> </a:t>
            </a:r>
            <a:r>
              <a:rPr lang="en-US" sz="1200" b="1" i="0" u="sng" strike="noStrike" cap="none" dirty="0" err="1">
                <a:solidFill>
                  <a:srgbClr val="0000FF"/>
                </a:solidFill>
                <a:latin typeface="Arial"/>
                <a:ea typeface="Arial"/>
                <a:cs typeface="Arial"/>
                <a:sym typeface="Arial"/>
              </a:rPr>
              <a:t>zur</a:t>
            </a:r>
            <a:r>
              <a:rPr lang="en-US" sz="1200" b="1" i="0" u="sng" strike="noStrike" cap="none" dirty="0">
                <a:solidFill>
                  <a:srgbClr val="0000FF"/>
                </a:solidFill>
                <a:latin typeface="Arial"/>
                <a:ea typeface="Arial"/>
                <a:cs typeface="Arial"/>
                <a:sym typeface="Arial"/>
              </a:rPr>
              <a:t> </a:t>
            </a:r>
            <a:r>
              <a:rPr lang="en-US" sz="1200" b="1" i="0" u="sng" strike="noStrike" cap="none" dirty="0" err="1">
                <a:solidFill>
                  <a:srgbClr val="0000FF"/>
                </a:solidFill>
                <a:latin typeface="Arial"/>
                <a:ea typeface="Arial"/>
                <a:cs typeface="Arial"/>
                <a:sym typeface="Arial"/>
              </a:rPr>
              <a:t>intravitrealen</a:t>
            </a:r>
            <a:r>
              <a:rPr lang="en-US" sz="1200" b="1" i="0" u="sng" strike="noStrike" cap="none" dirty="0">
                <a:solidFill>
                  <a:srgbClr val="0000FF"/>
                </a:solidFill>
                <a:latin typeface="Arial"/>
                <a:ea typeface="Arial"/>
                <a:cs typeface="Arial"/>
                <a:sym typeface="Arial"/>
              </a:rPr>
              <a:t> </a:t>
            </a:r>
            <a:r>
              <a:rPr lang="en-US" sz="1200" b="1" i="0" u="sng" strike="noStrike" cap="none" dirty="0" err="1">
                <a:solidFill>
                  <a:srgbClr val="0000FF"/>
                </a:solidFill>
                <a:latin typeface="Arial"/>
                <a:ea typeface="Arial"/>
                <a:cs typeface="Arial"/>
                <a:sym typeface="Arial"/>
              </a:rPr>
              <a:t>Antibiotika-Injektion</a:t>
            </a:r>
            <a:r>
              <a:rPr lang="en-US" sz="1200" b="1" i="0" u="sng" strike="noStrike" cap="none" dirty="0">
                <a:solidFill>
                  <a:srgbClr val="0000FF"/>
                </a:solidFill>
                <a:latin typeface="Arial"/>
                <a:ea typeface="Arial"/>
                <a:cs typeface="Arial"/>
                <a:sym typeface="Arial"/>
              </a:rPr>
              <a:t>?</a:t>
            </a:r>
            <a:endParaRPr sz="1600" b="1" i="0" u="sng" strike="noStrike" cap="none" dirty="0">
              <a:solidFill>
                <a:srgbClr val="BFBFBF"/>
              </a:solidFill>
              <a:latin typeface="Arial"/>
              <a:ea typeface="Arial"/>
              <a:cs typeface="Arial"/>
              <a:sym typeface="Arial"/>
            </a:endParaRPr>
          </a:p>
          <a:p>
            <a:pPr marL="0" marR="0" lvl="0" indent="0" algn="l" rtl="0">
              <a:lnSpc>
                <a:spcPct val="90000"/>
              </a:lnSpc>
              <a:spcBef>
                <a:spcPts val="0"/>
              </a:spcBef>
              <a:spcAft>
                <a:spcPts val="0"/>
              </a:spcAft>
              <a:buClr>
                <a:srgbClr val="BFBFBF"/>
              </a:buClr>
              <a:buSzPts val="1200"/>
              <a:buFont typeface="Noto Sans Symbols"/>
              <a:buNone/>
            </a:pPr>
            <a:r>
              <a:rPr lang="en-US" sz="1200" b="0" i="0" u="none" strike="noStrike" cap="none" dirty="0">
                <a:solidFill>
                  <a:srgbClr val="BFBFBF"/>
                </a:solidFill>
                <a:latin typeface="Arial"/>
                <a:ea typeface="Arial"/>
                <a:cs typeface="Arial"/>
                <a:sym typeface="Arial"/>
              </a:rPr>
              <a:t>2) Wie </a:t>
            </a:r>
            <a:r>
              <a:rPr lang="en-US" sz="1200" b="0" i="0" u="none" strike="noStrike" cap="none" dirty="0" err="1">
                <a:solidFill>
                  <a:srgbClr val="BFBFBF"/>
                </a:solidFill>
                <a:latin typeface="Arial"/>
                <a:ea typeface="Arial"/>
                <a:cs typeface="Arial"/>
                <a:sym typeface="Arial"/>
              </a:rPr>
              <a:t>wirksam</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sind</a:t>
            </a:r>
            <a:r>
              <a:rPr lang="en-US" sz="1200" b="0" i="0"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systemische</a:t>
            </a:r>
            <a:r>
              <a:rPr lang="en-US" sz="1200" b="0" i="1"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Antibiotika</a:t>
            </a:r>
            <a:r>
              <a:rPr lang="en-US" sz="1200" b="0" i="0" u="none" strike="noStrike" cap="none" dirty="0">
                <a:solidFill>
                  <a:srgbClr val="BFBFBF"/>
                </a:solidFill>
                <a:latin typeface="Arial"/>
                <a:ea typeface="Arial"/>
                <a:cs typeface="Arial"/>
                <a:sym typeface="Arial"/>
              </a:rPr>
              <a:t>?</a:t>
            </a:r>
            <a:endParaRPr dirty="0"/>
          </a:p>
        </p:txBody>
      </p:sp>
      <p:sp>
        <p:nvSpPr>
          <p:cNvPr id="583" name="Google Shape;583;p26"/>
          <p:cNvSpPr txBox="1"/>
          <p:nvPr/>
        </p:nvSpPr>
        <p:spPr>
          <a:xfrm>
            <a:off x="94421" y="1984000"/>
            <a:ext cx="8089200" cy="949200"/>
          </a:xfrm>
          <a:prstGeom prst="rect">
            <a:avLst/>
          </a:prstGeom>
          <a:solidFill>
            <a:srgbClr val="FFD243"/>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b="0" i="1" u="none" strike="noStrike" cap="none" dirty="0">
                <a:solidFill>
                  <a:srgbClr val="0000FF"/>
                </a:solidFill>
                <a:latin typeface="Arial"/>
                <a:ea typeface="Arial"/>
                <a:cs typeface="Arial"/>
                <a:sym typeface="Arial"/>
              </a:rPr>
              <a:t>Was </a:t>
            </a:r>
            <a:r>
              <a:rPr lang="en-US" sz="1200" b="0" i="1" u="none" strike="noStrike" cap="none" dirty="0" err="1">
                <a:solidFill>
                  <a:srgbClr val="0000FF"/>
                </a:solidFill>
                <a:latin typeface="Arial"/>
                <a:ea typeface="Arial"/>
                <a:cs typeface="Arial"/>
                <a:sym typeface="Arial"/>
              </a:rPr>
              <a:t>ergab</a:t>
            </a:r>
            <a:r>
              <a:rPr lang="en-US" sz="1200" b="0" i="1" u="none" strike="noStrike" cap="none" dirty="0">
                <a:solidFill>
                  <a:srgbClr val="0000FF"/>
                </a:solidFill>
                <a:latin typeface="Arial"/>
                <a:ea typeface="Arial"/>
                <a:cs typeface="Arial"/>
                <a:sym typeface="Arial"/>
              </a:rPr>
              <a:t> die Studie </a:t>
            </a:r>
            <a:r>
              <a:rPr lang="en-US" sz="1200" b="0" i="1" u="none" strike="noStrike" cap="none" dirty="0" err="1">
                <a:solidFill>
                  <a:srgbClr val="0000FF"/>
                </a:solidFill>
                <a:latin typeface="Arial"/>
                <a:ea typeface="Arial"/>
                <a:cs typeface="Arial"/>
                <a:sym typeface="Arial"/>
              </a:rPr>
              <a:t>hinsichtlich</a:t>
            </a:r>
            <a:r>
              <a:rPr lang="en-US" sz="1200" b="0" i="1" u="none" strike="noStrike" cap="none" dirty="0">
                <a:solidFill>
                  <a:srgbClr val="0000FF"/>
                </a:solidFill>
                <a:latin typeface="Arial"/>
                <a:ea typeface="Arial"/>
                <a:cs typeface="Arial"/>
                <a:sym typeface="Arial"/>
              </a:rPr>
              <a:t> der </a:t>
            </a:r>
            <a:r>
              <a:rPr lang="en-US" sz="1200" b="0" i="1" u="none" strike="noStrike" cap="none" dirty="0" err="1">
                <a:solidFill>
                  <a:srgbClr val="0000FF"/>
                </a:solidFill>
                <a:latin typeface="Arial"/>
                <a:ea typeface="Arial"/>
                <a:cs typeface="Arial"/>
                <a:sym typeface="Arial"/>
              </a:rPr>
              <a:t>Wirksamkeit</a:t>
            </a:r>
            <a:r>
              <a:rPr lang="en-US" sz="1200" b="0" i="1" u="none" strike="noStrike" cap="none" dirty="0">
                <a:solidFill>
                  <a:srgbClr val="0000FF"/>
                </a:solidFill>
                <a:latin typeface="Arial"/>
                <a:ea typeface="Arial"/>
                <a:cs typeface="Arial"/>
                <a:sym typeface="Arial"/>
              </a:rPr>
              <a:t> der PPV? Hat </a:t>
            </a:r>
            <a:r>
              <a:rPr lang="en-US" sz="1200" b="0" i="1" u="none" strike="noStrike" cap="none" dirty="0" err="1">
                <a:solidFill>
                  <a:srgbClr val="0000FF"/>
                </a:solidFill>
                <a:latin typeface="Arial"/>
                <a:ea typeface="Arial"/>
                <a:cs typeface="Arial"/>
                <a:sym typeface="Arial"/>
              </a:rPr>
              <a:t>sie</a:t>
            </a:r>
            <a:r>
              <a:rPr lang="en-US" sz="1200" b="0" i="1" u="none" strike="noStrike" cap="none" dirty="0">
                <a:solidFill>
                  <a:srgbClr val="0000FF"/>
                </a:solidFill>
                <a:latin typeface="Arial"/>
                <a:ea typeface="Arial"/>
                <a:cs typeface="Arial"/>
                <a:sym typeface="Arial"/>
              </a:rPr>
              <a:t> die </a:t>
            </a:r>
            <a:r>
              <a:rPr lang="en-US" sz="1200" b="0" i="1" u="none" strike="noStrike" cap="none" dirty="0" err="1">
                <a:solidFill>
                  <a:srgbClr val="0000FF"/>
                </a:solidFill>
                <a:latin typeface="Arial"/>
                <a:ea typeface="Arial"/>
                <a:cs typeface="Arial"/>
                <a:sym typeface="Arial"/>
              </a:rPr>
              <a:t>Sehergebnisse</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verbessert</a:t>
            </a:r>
            <a:r>
              <a:rPr lang="en-US" sz="1200" b="0" i="1" u="none" strike="noStrike" cap="none" dirty="0">
                <a:solidFill>
                  <a:srgbClr val="0000FF"/>
                </a:solidFill>
                <a:latin typeface="Arial"/>
                <a:ea typeface="Arial"/>
                <a:cs typeface="Arial"/>
                <a:sym typeface="Arial"/>
              </a:rPr>
              <a:t>?</a:t>
            </a:r>
            <a:endParaRPr dirty="0"/>
          </a:p>
          <a:p>
            <a:pPr marL="0" lvl="0" indent="0" algn="l" rtl="0">
              <a:spcBef>
                <a:spcPts val="0"/>
              </a:spcBef>
              <a:spcAft>
                <a:spcPts val="0"/>
              </a:spcAft>
              <a:buClr>
                <a:srgbClr val="0000FF"/>
              </a:buClr>
              <a:buSzPts val="1200"/>
              <a:buFont typeface="Noto Sans Symbols"/>
              <a:buNone/>
            </a:pPr>
            <a:r>
              <a:rPr lang="en-US" sz="1200" dirty="0" err="1">
                <a:solidFill>
                  <a:srgbClr val="0000FF"/>
                </a:solidFill>
              </a:rPr>
              <a:t>Abhängig</a:t>
            </a:r>
            <a:r>
              <a:rPr lang="en-US" sz="1200" dirty="0">
                <a:solidFill>
                  <a:srgbClr val="0000FF"/>
                </a:solidFill>
              </a:rPr>
              <a:t> </a:t>
            </a:r>
            <a:r>
              <a:rPr lang="en-US" sz="1200" dirty="0" err="1">
                <a:solidFill>
                  <a:srgbClr val="0000FF"/>
                </a:solidFill>
              </a:rPr>
              <a:t>davon</a:t>
            </a:r>
            <a:r>
              <a:rPr lang="en-US" sz="1200" dirty="0">
                <a:solidFill>
                  <a:srgbClr val="0000FF"/>
                </a:solidFill>
              </a:rPr>
              <a:t>: War die </a:t>
            </a:r>
            <a:r>
              <a:rPr lang="en-US" sz="1200" dirty="0" err="1">
                <a:solidFill>
                  <a:srgbClr val="0000FF"/>
                </a:solidFill>
              </a:rPr>
              <a:t>Sehschärfe</a:t>
            </a:r>
            <a:r>
              <a:rPr lang="en-US" sz="1200" dirty="0">
                <a:solidFill>
                  <a:srgbClr val="0000FF"/>
                </a:solidFill>
              </a:rPr>
              <a:t> </a:t>
            </a:r>
            <a:r>
              <a:rPr lang="en-US" sz="1200" dirty="0" err="1">
                <a:solidFill>
                  <a:srgbClr val="0000FF"/>
                </a:solidFill>
              </a:rPr>
              <a:t>bei</a:t>
            </a:r>
            <a:r>
              <a:rPr lang="en-US" sz="1200" dirty="0">
                <a:solidFill>
                  <a:srgbClr val="0000FF"/>
                </a:solidFill>
              </a:rPr>
              <a:t> </a:t>
            </a:r>
            <a:r>
              <a:rPr lang="en-US" sz="1200" dirty="0" err="1">
                <a:solidFill>
                  <a:srgbClr val="0000FF"/>
                </a:solidFill>
              </a:rPr>
              <a:t>Vorstellung</a:t>
            </a:r>
            <a:r>
              <a:rPr lang="en-US" sz="1200" dirty="0">
                <a:solidFill>
                  <a:srgbClr val="0000FF"/>
                </a:solidFill>
              </a:rPr>
              <a:t> </a:t>
            </a:r>
            <a:r>
              <a:rPr lang="en-US" sz="1200" dirty="0" err="1">
                <a:solidFill>
                  <a:srgbClr val="0000FF"/>
                </a:solidFill>
              </a:rPr>
              <a:t>nur</a:t>
            </a:r>
            <a:r>
              <a:rPr lang="en-US" sz="1200" dirty="0">
                <a:solidFill>
                  <a:srgbClr val="0000FF"/>
                </a:solidFill>
              </a:rPr>
              <a:t> </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
                  </a:ext>
                </a:extLst>
              </a:rPr>
              <a:t>Lichtwahrnehmung</a:t>
            </a:r>
            <a:r>
              <a:rPr lang="en-US" sz="1200" dirty="0">
                <a:solidFill>
                  <a:srgbClr val="0000FF"/>
                </a:solidFill>
              </a:rPr>
              <a:t> (Lux) </a:t>
            </a:r>
            <a:r>
              <a:rPr lang="en-US" sz="1200" dirty="0" err="1">
                <a:solidFill>
                  <a:srgbClr val="0000FF"/>
                </a:solidFill>
              </a:rPr>
              <a:t>oder</a:t>
            </a:r>
            <a:r>
              <a:rPr lang="en-US" sz="1200" dirty="0">
                <a:solidFill>
                  <a:srgbClr val="0000FF"/>
                </a:solidFill>
              </a:rPr>
              <a:t> </a:t>
            </a:r>
            <a:r>
              <a:rPr lang="en-US" sz="1200" dirty="0" err="1">
                <a:solidFill>
                  <a:srgbClr val="0000FF"/>
                </a:solidFill>
              </a:rPr>
              <a:t>schlechter</a:t>
            </a:r>
            <a:r>
              <a:rPr lang="en-US" sz="1200" dirty="0">
                <a:solidFill>
                  <a:srgbClr val="0000FF"/>
                </a:solidFill>
              </a:rPr>
              <a:t>, </a:t>
            </a:r>
            <a:r>
              <a:rPr lang="en-US" sz="1200" dirty="0" err="1">
                <a:solidFill>
                  <a:srgbClr val="0000FF"/>
                </a:solidFill>
              </a:rPr>
              <a:t>waren</a:t>
            </a:r>
            <a:r>
              <a:rPr lang="en-US" sz="1200" dirty="0">
                <a:solidFill>
                  <a:srgbClr val="0000FF"/>
                </a:solidFill>
              </a:rPr>
              <a:t> die </a:t>
            </a:r>
            <a:r>
              <a:rPr lang="en-US" sz="1200" dirty="0" err="1">
                <a:solidFill>
                  <a:srgbClr val="0000FF"/>
                </a:solidFill>
              </a:rPr>
              <a:t>visuellen</a:t>
            </a:r>
            <a:r>
              <a:rPr lang="en-US" sz="1200" dirty="0">
                <a:solidFill>
                  <a:srgbClr val="0000FF"/>
                </a:solidFill>
              </a:rPr>
              <a:t> </a:t>
            </a:r>
            <a:r>
              <a:rPr lang="en-US" sz="1200" dirty="0" err="1">
                <a:solidFill>
                  <a:srgbClr val="0000FF"/>
                </a:solidFill>
              </a:rPr>
              <a:t>Ergebnisse</a:t>
            </a:r>
            <a:r>
              <a:rPr lang="en-US" sz="1200" dirty="0">
                <a:solidFill>
                  <a:srgbClr val="0000FF"/>
                </a:solidFill>
              </a:rPr>
              <a:t> </a:t>
            </a:r>
            <a:r>
              <a:rPr lang="en-US" sz="1200" dirty="0" err="1">
                <a:solidFill>
                  <a:srgbClr val="0000FF"/>
                </a:solidFill>
              </a:rPr>
              <a:t>mit</a:t>
            </a:r>
            <a:r>
              <a:rPr lang="en-US" sz="1200" dirty="0">
                <a:solidFill>
                  <a:srgbClr val="0000FF"/>
                </a:solidFill>
              </a:rPr>
              <a:t> </a:t>
            </a:r>
            <a:r>
              <a:rPr lang="en-US" sz="1200" dirty="0" err="1">
                <a:solidFill>
                  <a:srgbClr val="0000FF"/>
                </a:solidFill>
              </a:rPr>
              <a:t>einer</a:t>
            </a:r>
            <a:r>
              <a:rPr lang="en-US" sz="1200" dirty="0">
                <a:solidFill>
                  <a:srgbClr val="0000FF"/>
                </a:solidFill>
              </a:rPr>
              <a:t> PPV </a:t>
            </a:r>
            <a:r>
              <a:rPr lang="en-US" sz="1200" dirty="0" err="1">
                <a:solidFill>
                  <a:srgbClr val="0000FF"/>
                </a:solidFill>
              </a:rPr>
              <a:t>besser</a:t>
            </a:r>
            <a:r>
              <a:rPr lang="en-US" sz="1200" dirty="0">
                <a:solidFill>
                  <a:srgbClr val="0000FF"/>
                </a:solidFill>
              </a:rPr>
              <a:t>.</a:t>
            </a:r>
            <a:endParaRPr dirty="0"/>
          </a:p>
          <a:p>
            <a:pPr marL="0" marR="0" lvl="0" indent="0" algn="l" rtl="0">
              <a:spcBef>
                <a:spcPts val="0"/>
              </a:spcBef>
              <a:spcAft>
                <a:spcPts val="0"/>
              </a:spcAft>
              <a:buClr>
                <a:schemeClr val="dk1"/>
              </a:buClr>
              <a:buSzPts val="1200"/>
              <a:buFont typeface="Noto Sans Symbols"/>
              <a:buNone/>
            </a:pPr>
            <a:r>
              <a:rPr lang="en-US" sz="1200" dirty="0">
                <a:solidFill>
                  <a:schemeClr val="dk1"/>
                </a:solidFill>
              </a:rPr>
              <a:t>War die </a:t>
            </a:r>
            <a:r>
              <a:rPr lang="en-US" sz="1200" dirty="0" err="1">
                <a:solidFill>
                  <a:schemeClr val="dk1"/>
                </a:solidFill>
              </a:rPr>
              <a:t>Sehschärfe</a:t>
            </a:r>
            <a:r>
              <a:rPr lang="en-US" sz="1200" dirty="0">
                <a:solidFill>
                  <a:schemeClr val="dk1"/>
                </a:solidFill>
              </a:rPr>
              <a:t> </a:t>
            </a:r>
            <a:r>
              <a:rPr lang="en-US" sz="1200" dirty="0" err="1">
                <a:solidFill>
                  <a:schemeClr val="dk1"/>
                </a:solidFill>
              </a:rPr>
              <a:t>jedoch</a:t>
            </a:r>
            <a:r>
              <a:rPr lang="en-US" sz="1200" dirty="0">
                <a:solidFill>
                  <a:schemeClr val="dk1"/>
                </a:solidFill>
              </a:rPr>
              <a:t> </a:t>
            </a:r>
            <a:r>
              <a:rPr lang="en-US" sz="1200" dirty="0" err="1">
                <a:solidFill>
                  <a:schemeClr val="dk1"/>
                </a:solidFill>
              </a:rPr>
              <a:t>besser</a:t>
            </a:r>
            <a:r>
              <a:rPr lang="en-US" sz="1200" dirty="0">
                <a:solidFill>
                  <a:schemeClr val="dk1"/>
                </a:solidFill>
              </a:rPr>
              <a:t> </a:t>
            </a:r>
            <a:r>
              <a:rPr lang="en-US" sz="1200" dirty="0" err="1">
                <a:solidFill>
                  <a:schemeClr val="dk1"/>
                </a:solidFill>
              </a:rPr>
              <a:t>als</a:t>
            </a:r>
            <a:r>
              <a:rPr lang="en-US" sz="1200" dirty="0">
                <a:solidFill>
                  <a:schemeClr val="dk1"/>
                </a:solidFill>
              </a:rPr>
              <a:t> </a:t>
            </a:r>
            <a:r>
              <a:rPr lang="en-US" sz="1200" dirty="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rPr>
              <a:t>Lux</a:t>
            </a:r>
            <a:r>
              <a:rPr lang="en-US" sz="1200" dirty="0">
                <a:solidFill>
                  <a:schemeClr val="dk1"/>
                </a:solidFill>
              </a:rPr>
              <a:t>, </a:t>
            </a:r>
            <a:r>
              <a:rPr lang="en-US" sz="1200" dirty="0" err="1">
                <a:solidFill>
                  <a:schemeClr val="dk1"/>
                </a:solidFill>
              </a:rPr>
              <a:t>zeigte</a:t>
            </a:r>
            <a:r>
              <a:rPr lang="en-US" sz="1200" dirty="0">
                <a:solidFill>
                  <a:schemeClr val="dk1"/>
                </a:solidFill>
              </a:rPr>
              <a:t> </a:t>
            </a:r>
            <a:r>
              <a:rPr lang="en-US" sz="1200" dirty="0" err="1">
                <a:solidFill>
                  <a:schemeClr val="dk1"/>
                </a:solidFill>
              </a:rPr>
              <a:t>sich</a:t>
            </a:r>
            <a:r>
              <a:rPr lang="en-US" sz="1200" dirty="0">
                <a:solidFill>
                  <a:schemeClr val="dk1"/>
                </a:solidFill>
              </a:rPr>
              <a:t> </a:t>
            </a:r>
            <a:r>
              <a:rPr lang="en-US" sz="1200" dirty="0" err="1">
                <a:solidFill>
                  <a:schemeClr val="dk1"/>
                </a:solidFill>
              </a:rPr>
              <a:t>kein</a:t>
            </a:r>
            <a:r>
              <a:rPr lang="en-US" sz="1200" dirty="0">
                <a:solidFill>
                  <a:schemeClr val="dk1"/>
                </a:solidFill>
              </a:rPr>
              <a:t> </a:t>
            </a:r>
            <a:r>
              <a:rPr lang="en-US" sz="1200" dirty="0" err="1">
                <a:solidFill>
                  <a:schemeClr val="dk1"/>
                </a:solidFill>
              </a:rPr>
              <a:t>Unterschied</a:t>
            </a:r>
            <a:r>
              <a:rPr lang="en-US" sz="1200" dirty="0">
                <a:solidFill>
                  <a:schemeClr val="dk1"/>
                </a:solidFill>
              </a:rPr>
              <a:t> </a:t>
            </a:r>
            <a:r>
              <a:rPr lang="en-US" sz="1200" dirty="0" err="1">
                <a:solidFill>
                  <a:schemeClr val="dk1"/>
                </a:solidFill>
              </a:rPr>
              <a:t>im</a:t>
            </a:r>
            <a:r>
              <a:rPr lang="en-US" sz="1200" dirty="0">
                <a:solidFill>
                  <a:schemeClr val="dk1"/>
                </a:solidFill>
              </a:rPr>
              <a:t> </a:t>
            </a:r>
            <a:r>
              <a:rPr lang="en-US" sz="1200" dirty="0" err="1">
                <a:solidFill>
                  <a:schemeClr val="dk1"/>
                </a:solidFill>
              </a:rPr>
              <a:t>finalen</a:t>
            </a:r>
            <a:r>
              <a:rPr lang="en-US" sz="1200" dirty="0">
                <a:solidFill>
                  <a:schemeClr val="dk1"/>
                </a:solidFill>
              </a:rPr>
              <a:t> </a:t>
            </a:r>
            <a:r>
              <a:rPr lang="en-US" sz="1200" dirty="0" err="1">
                <a:solidFill>
                  <a:schemeClr val="dk1"/>
                </a:solidFill>
              </a:rPr>
              <a:t>Visusergebnis</a:t>
            </a:r>
            <a:r>
              <a:rPr lang="en-US" sz="1200" dirty="0">
                <a:solidFill>
                  <a:schemeClr val="dk1"/>
                </a:solidFill>
              </a:rPr>
              <a:t> </a:t>
            </a:r>
            <a:r>
              <a:rPr lang="en-US" sz="1200" dirty="0" err="1">
                <a:solidFill>
                  <a:schemeClr val="dk1"/>
                </a:solidFill>
              </a:rPr>
              <a:t>zwischen</a:t>
            </a:r>
            <a:r>
              <a:rPr lang="en-US" sz="1200" dirty="0">
                <a:solidFill>
                  <a:schemeClr val="dk1"/>
                </a:solidFill>
              </a:rPr>
              <a:t> der PPV-Gruppe und der Gruppe </a:t>
            </a:r>
            <a:r>
              <a:rPr lang="en-US" sz="1200" dirty="0" err="1">
                <a:solidFill>
                  <a:schemeClr val="dk1"/>
                </a:solidFill>
              </a:rPr>
              <a:t>mit</a:t>
            </a:r>
            <a:r>
              <a:rPr lang="en-US" sz="1200" dirty="0">
                <a:solidFill>
                  <a:schemeClr val="dk1"/>
                </a:solidFill>
              </a:rPr>
              <a:t> </a:t>
            </a:r>
            <a:r>
              <a:rPr lang="en-US" sz="1200" dirty="0" err="1">
                <a:solidFill>
                  <a:schemeClr val="dk1"/>
                </a:solidFill>
              </a:rPr>
              <a:t>alleiniger</a:t>
            </a:r>
            <a:r>
              <a:rPr lang="en-US" sz="1200" dirty="0">
                <a:solidFill>
                  <a:schemeClr val="dk1"/>
                </a:solidFill>
              </a:rPr>
              <a:t> </a:t>
            </a:r>
            <a:r>
              <a:rPr lang="en-US" sz="1200" dirty="0" err="1">
                <a:solidFill>
                  <a:schemeClr val="dk1"/>
                </a:solidFill>
              </a:rPr>
              <a:t>intravitrealer</a:t>
            </a:r>
            <a:r>
              <a:rPr lang="en-US" sz="1200" dirty="0">
                <a:solidFill>
                  <a:schemeClr val="dk1"/>
                </a:solidFill>
              </a:rPr>
              <a:t> </a:t>
            </a:r>
            <a:r>
              <a:rPr lang="en-US" sz="1200" dirty="0" err="1">
                <a:solidFill>
                  <a:schemeClr val="dk1"/>
                </a:solidFill>
              </a:rPr>
              <a:t>Antibiotikatherapie</a:t>
            </a:r>
            <a:r>
              <a:rPr lang="en-US" sz="1200" dirty="0">
                <a:solidFill>
                  <a:schemeClr val="dk1"/>
                </a:solidFill>
              </a:rPr>
              <a:t>.</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p27"/>
          <p:cNvSpPr/>
          <p:nvPr/>
        </p:nvSpPr>
        <p:spPr>
          <a:xfrm>
            <a:off x="2667000" y="1676400"/>
            <a:ext cx="22098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b="0" i="0" u="none" strike="noStrike" cap="none">
              <a:solidFill>
                <a:schemeClr val="dk1"/>
              </a:solidFill>
              <a:latin typeface="Arial"/>
              <a:ea typeface="Arial"/>
              <a:cs typeface="Arial"/>
              <a:sym typeface="Arial"/>
            </a:endParaRPr>
          </a:p>
        </p:txBody>
      </p:sp>
      <p:sp>
        <p:nvSpPr>
          <p:cNvPr id="592" name="Google Shape;592;p27"/>
          <p:cNvSpPr/>
          <p:nvPr/>
        </p:nvSpPr>
        <p:spPr>
          <a:xfrm>
            <a:off x="2514600" y="4572000"/>
            <a:ext cx="990600" cy="3810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b="0" i="0" u="none" strike="noStrike" cap="none">
              <a:solidFill>
                <a:schemeClr val="dk1"/>
              </a:solidFill>
              <a:latin typeface="Arial"/>
              <a:ea typeface="Arial"/>
              <a:cs typeface="Arial"/>
              <a:sym typeface="Arial"/>
            </a:endParaRPr>
          </a:p>
        </p:txBody>
      </p:sp>
      <p:sp>
        <p:nvSpPr>
          <p:cNvPr id="594" name="Google Shape;594;p27"/>
          <p:cNvSpPr/>
          <p:nvPr/>
        </p:nvSpPr>
        <p:spPr>
          <a:xfrm>
            <a:off x="2057400" y="2057400"/>
            <a:ext cx="11430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595" name="Google Shape;595;p27"/>
          <p:cNvSpPr/>
          <p:nvPr/>
        </p:nvSpPr>
        <p:spPr>
          <a:xfrm>
            <a:off x="3352800" y="2057400"/>
            <a:ext cx="22098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596" name="Google Shape;596;p27"/>
          <p:cNvSpPr/>
          <p:nvPr/>
        </p:nvSpPr>
        <p:spPr>
          <a:xfrm>
            <a:off x="5715000" y="2057400"/>
            <a:ext cx="20574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597" name="Google Shape;597;p27"/>
          <p:cNvSpPr/>
          <p:nvPr/>
        </p:nvSpPr>
        <p:spPr>
          <a:xfrm>
            <a:off x="1524000" y="2971800"/>
            <a:ext cx="914400" cy="3810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b="0" i="0" u="none" strike="noStrike" cap="none">
              <a:solidFill>
                <a:schemeClr val="dk1"/>
              </a:solidFill>
              <a:latin typeface="Arial"/>
              <a:ea typeface="Arial"/>
              <a:cs typeface="Arial"/>
              <a:sym typeface="Arial"/>
            </a:endParaRPr>
          </a:p>
        </p:txBody>
      </p:sp>
      <p:sp>
        <p:nvSpPr>
          <p:cNvPr id="599" name="Google Shape;599;p2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600" name="Google Shape;600;p27"/>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solidFill>
                  <a:srgbClr val="BFBFBF"/>
                </a:solidFill>
              </a:rPr>
              <a:t>Infektion</a:t>
            </a:r>
            <a:r>
              <a:rPr lang="en-US" sz="1200" b="1" dirty="0">
                <a:solidFill>
                  <a:srgbClr val="BFBFBF"/>
                </a:solidFill>
              </a:rPr>
              <a:t> </a:t>
            </a:r>
            <a:r>
              <a:rPr lang="en-US" sz="1200" b="1" dirty="0" err="1">
                <a:solidFill>
                  <a:srgbClr val="BFBFBF"/>
                </a:solidFill>
              </a:rPr>
              <a:t>nach</a:t>
            </a:r>
            <a:r>
              <a:rPr lang="en-US" sz="1200" b="1" dirty="0">
                <a:solidFill>
                  <a:srgbClr val="BFBFBF"/>
                </a:solidFill>
              </a:rPr>
              <a:t> </a:t>
            </a:r>
            <a:r>
              <a:rPr lang="en-US" sz="1200" b="1" dirty="0" err="1">
                <a:solidFill>
                  <a:srgbClr val="BFBFBF"/>
                </a:solidFill>
              </a:rPr>
              <a:t>einer</a:t>
            </a:r>
            <a:r>
              <a:rPr lang="en-US" sz="1200" b="1" dirty="0">
                <a:solidFill>
                  <a:srgbClr val="BFBFBF"/>
                </a:solidFill>
              </a:rPr>
              <a:t> </a:t>
            </a:r>
            <a:r>
              <a:rPr lang="en-US" sz="1200" b="1" dirty="0" err="1">
                <a:solidFill>
                  <a:srgbClr val="BFBFBF"/>
                </a:solidFill>
              </a:rPr>
              <a:t>Filteroperation</a:t>
            </a:r>
            <a:endParaRPr dirty="0"/>
          </a:p>
          <a:p>
            <a:pPr marL="692150" lvl="1" indent="-347663" algn="l" rtl="0">
              <a:spcBef>
                <a:spcPts val="240"/>
              </a:spcBef>
              <a:spcAft>
                <a:spcPts val="0"/>
              </a:spcAft>
              <a:buSzPts val="840"/>
              <a:buChar char="●"/>
            </a:pPr>
            <a:r>
              <a:rPr lang="en-US" sz="1200" dirty="0">
                <a:solidFill>
                  <a:srgbClr val="BFBFBF"/>
                </a:solidFill>
              </a:rPr>
              <a:t>Kann </a:t>
            </a:r>
            <a:r>
              <a:rPr lang="en-US" sz="1200" dirty="0" err="1">
                <a:solidFill>
                  <a:srgbClr val="BFBFBF"/>
                </a:solidFill>
              </a:rPr>
              <a:t>Monate</a:t>
            </a:r>
            <a:r>
              <a:rPr lang="en-US" sz="1200" dirty="0">
                <a:solidFill>
                  <a:srgbClr val="BFBFBF"/>
                </a:solidFill>
              </a:rPr>
              <a:t> bis Jahre </a:t>
            </a:r>
            <a:r>
              <a:rPr lang="en-US" sz="1200" dirty="0" err="1">
                <a:solidFill>
                  <a:srgbClr val="BFBFBF"/>
                </a:solidFill>
              </a:rPr>
              <a:t>nach</a:t>
            </a:r>
            <a:r>
              <a:rPr lang="en-US" sz="1200" dirty="0">
                <a:solidFill>
                  <a:srgbClr val="BFBFBF"/>
                </a:solidFill>
              </a:rPr>
              <a:t> der Operation </a:t>
            </a:r>
            <a:r>
              <a:rPr lang="en-US" sz="1200" dirty="0" err="1">
                <a:solidFill>
                  <a:srgbClr val="BFBFBF"/>
                </a:solidFill>
              </a:rPr>
              <a:t>auftreten</a:t>
            </a:r>
            <a:endParaRPr dirty="0"/>
          </a:p>
          <a:p>
            <a:pPr marL="692150" lvl="1" indent="-347663" algn="l" rtl="0">
              <a:spcBef>
                <a:spcPts val="240"/>
              </a:spcBef>
              <a:spcAft>
                <a:spcPts val="0"/>
              </a:spcAft>
              <a:buSzPts val="840"/>
              <a:buChar char="●"/>
            </a:pPr>
            <a:r>
              <a:rPr lang="en-US" sz="1200" dirty="0" err="1">
                <a:solidFill>
                  <a:srgbClr val="BFBFBF"/>
                </a:solidFill>
              </a:rPr>
              <a:t>Erreger</a:t>
            </a:r>
            <a:r>
              <a:rPr lang="en-US" sz="1200" dirty="0">
                <a:solidFill>
                  <a:srgbClr val="BFBFBF"/>
                </a:solidFill>
              </a:rPr>
              <a:t>: </a:t>
            </a:r>
            <a:r>
              <a:rPr lang="en-US" sz="1200" i="1" dirty="0" err="1">
                <a:solidFill>
                  <a:srgbClr val="BFBFBF"/>
                </a:solidFill>
              </a:rPr>
              <a:t>Streptokokken</a:t>
            </a:r>
            <a:r>
              <a:rPr lang="en-US" sz="1200" dirty="0">
                <a:solidFill>
                  <a:srgbClr val="BFBFBF"/>
                </a:solidFill>
              </a:rPr>
              <a:t>, </a:t>
            </a:r>
            <a:r>
              <a:rPr lang="en-US" sz="1200" i="1" dirty="0" err="1">
                <a:solidFill>
                  <a:srgbClr val="BFBFBF"/>
                </a:solidFill>
              </a:rPr>
              <a:t>Haemophilus</a:t>
            </a:r>
            <a:r>
              <a:rPr lang="en-US" sz="1200" dirty="0" err="1">
                <a:solidFill>
                  <a:srgbClr val="BFBFBF"/>
                </a:solidFill>
              </a:rPr>
              <a:t>-Arten</a:t>
            </a:r>
            <a:r>
              <a:rPr lang="en-US" sz="1200" dirty="0">
                <a:solidFill>
                  <a:srgbClr val="BFBFBF"/>
                </a:solidFill>
              </a:rPr>
              <a:t>, </a:t>
            </a:r>
            <a:r>
              <a:rPr lang="en-US" sz="1200" dirty="0" err="1">
                <a:solidFill>
                  <a:srgbClr val="BFBFBF"/>
                </a:solidFill>
              </a:rPr>
              <a:t>grampositive</a:t>
            </a:r>
            <a:r>
              <a:rPr lang="en-US" sz="1200" dirty="0">
                <a:solidFill>
                  <a:srgbClr val="BFBFBF"/>
                </a:solidFill>
              </a:rPr>
              <a:t> </a:t>
            </a:r>
            <a:r>
              <a:rPr lang="en-US" sz="1200" dirty="0" err="1">
                <a:solidFill>
                  <a:srgbClr val="BFBFBF"/>
                </a:solidFill>
              </a:rPr>
              <a:t>Bakterien</a:t>
            </a:r>
            <a:endParaRPr dirty="0"/>
          </a:p>
          <a:p>
            <a:pPr marL="692150" lvl="1" indent="-347663" algn="l" rtl="0">
              <a:spcBef>
                <a:spcPts val="240"/>
              </a:spcBef>
              <a:spcAft>
                <a:spcPts val="0"/>
              </a:spcAft>
              <a:buSzPts val="840"/>
              <a:buChar char="●"/>
            </a:pPr>
            <a:r>
              <a:rPr lang="en-US" sz="1200" dirty="0">
                <a:solidFill>
                  <a:srgbClr val="BFBFBF"/>
                </a:solidFill>
              </a:rPr>
              <a:t>Zwei </a:t>
            </a:r>
            <a:r>
              <a:rPr lang="en-US" sz="1200" dirty="0" err="1">
                <a:solidFill>
                  <a:srgbClr val="BFBFBF"/>
                </a:solidFill>
              </a:rPr>
              <a:t>klinische</a:t>
            </a:r>
            <a:r>
              <a:rPr lang="en-US" sz="1200" dirty="0">
                <a:solidFill>
                  <a:srgbClr val="BFBFBF"/>
                </a:solidFill>
              </a:rPr>
              <a:t> </a:t>
            </a:r>
            <a:r>
              <a:rPr lang="en-US" sz="1200" dirty="0" err="1">
                <a:solidFill>
                  <a:srgbClr val="BFBFBF"/>
                </a:solidFill>
              </a:rPr>
              <a:t>Entitäten</a:t>
            </a:r>
            <a:r>
              <a:rPr lang="en-US" sz="1200" dirty="0">
                <a:solidFill>
                  <a:srgbClr val="BFBFBF"/>
                </a:solidFill>
              </a:rPr>
              <a:t>:</a:t>
            </a:r>
            <a:endParaRPr dirty="0"/>
          </a:p>
          <a:p>
            <a:pPr marL="987425" lvl="2" indent="-293688" algn="l" rtl="0">
              <a:spcBef>
                <a:spcPts val="240"/>
              </a:spcBef>
              <a:spcAft>
                <a:spcPts val="0"/>
              </a:spcAft>
              <a:buSzPts val="840"/>
              <a:buChar char="●"/>
            </a:pPr>
            <a:r>
              <a:rPr lang="en-US" sz="1200" i="1" dirty="0" err="1">
                <a:solidFill>
                  <a:srgbClr val="BFBFBF"/>
                </a:solidFill>
              </a:rPr>
              <a:t>Blebitis</a:t>
            </a:r>
            <a:r>
              <a:rPr lang="en-US" sz="1200" dirty="0">
                <a:solidFill>
                  <a:srgbClr val="BFBFBF"/>
                </a:solidFill>
              </a:rPr>
              <a:t>: </a:t>
            </a:r>
            <a:r>
              <a:rPr lang="en-US" sz="1200" dirty="0" err="1">
                <a:solidFill>
                  <a:srgbClr val="BFBFBF"/>
                </a:solidFill>
              </a:rPr>
              <a:t>Infizierter</a:t>
            </a:r>
            <a:r>
              <a:rPr lang="en-US" sz="1200" dirty="0">
                <a:solidFill>
                  <a:srgbClr val="BFBFBF"/>
                </a:solidFill>
              </a:rPr>
              <a:t> Bleb </a:t>
            </a:r>
            <a:r>
              <a:rPr lang="en-US" sz="1200" dirty="0" err="1">
                <a:solidFill>
                  <a:srgbClr val="BFBFBF"/>
                </a:solidFill>
              </a:rPr>
              <a:t>ohne</a:t>
            </a:r>
            <a:r>
              <a:rPr lang="en-US" sz="1200" dirty="0">
                <a:solidFill>
                  <a:srgbClr val="BFBFBF"/>
                </a:solidFill>
              </a:rPr>
              <a:t> </a:t>
            </a:r>
            <a:r>
              <a:rPr lang="en-US" sz="1200" dirty="0" err="1">
                <a:solidFill>
                  <a:srgbClr val="BFBFBF"/>
                </a:solidFill>
              </a:rPr>
              <a:t>Beteiligung</a:t>
            </a:r>
            <a:r>
              <a:rPr lang="en-US" sz="1200" dirty="0">
                <a:solidFill>
                  <a:srgbClr val="BFBFBF"/>
                </a:solidFill>
              </a:rPr>
              <a:t> der </a:t>
            </a:r>
            <a:r>
              <a:rPr lang="en-US" sz="1200" dirty="0" err="1">
                <a:solidFill>
                  <a:srgbClr val="BFBFBF"/>
                </a:solidFill>
              </a:rPr>
              <a:t>Vorderkammer</a:t>
            </a:r>
            <a:r>
              <a:rPr lang="en-US" sz="1200" dirty="0">
                <a:solidFill>
                  <a:srgbClr val="BFBFBF"/>
                </a:solidFill>
              </a:rPr>
              <a:t> </a:t>
            </a:r>
            <a:r>
              <a:rPr lang="en-US" sz="1200" dirty="0" err="1">
                <a:solidFill>
                  <a:srgbClr val="BFBFBF"/>
                </a:solidFill>
              </a:rPr>
              <a:t>oder</a:t>
            </a:r>
            <a:r>
              <a:rPr lang="en-US" sz="1200" dirty="0">
                <a:solidFill>
                  <a:srgbClr val="BFBFBF"/>
                </a:solidFill>
              </a:rPr>
              <a:t> des </a:t>
            </a:r>
            <a:r>
              <a:rPr lang="en-US" sz="1200" dirty="0" err="1">
                <a:solidFill>
                  <a:srgbClr val="BFBFBF"/>
                </a:solidFill>
              </a:rPr>
              <a:t>Glaskörpers</a:t>
            </a:r>
            <a:endParaRPr dirty="0"/>
          </a:p>
          <a:p>
            <a:pPr marL="987425" lvl="2" indent="-293688" algn="l" rtl="0">
              <a:spcBef>
                <a:spcPts val="240"/>
              </a:spcBef>
              <a:spcAft>
                <a:spcPts val="0"/>
              </a:spcAft>
              <a:buSzPts val="840"/>
              <a:buChar char="●"/>
            </a:pPr>
            <a:r>
              <a:rPr lang="en-US" sz="1200" i="1" dirty="0" err="1">
                <a:solidFill>
                  <a:srgbClr val="BFBFBF"/>
                </a:solidFill>
              </a:rPr>
              <a:t>Sickerkissen-assoziierte</a:t>
            </a:r>
            <a:r>
              <a:rPr lang="en-US" sz="1200" i="1" dirty="0">
                <a:solidFill>
                  <a:srgbClr val="BFBFBF"/>
                </a:solidFill>
              </a:rPr>
              <a:t> Endophthalmitis</a:t>
            </a:r>
            <a:r>
              <a:rPr lang="en-US" sz="1200" dirty="0">
                <a:solidFill>
                  <a:srgbClr val="BFBFBF"/>
                </a:solidFill>
              </a:rPr>
              <a:t>: Bild </a:t>
            </a:r>
            <a:r>
              <a:rPr lang="en-US" sz="1200" dirty="0" err="1">
                <a:solidFill>
                  <a:srgbClr val="BFBFBF"/>
                </a:solidFill>
              </a:rPr>
              <a:t>einer</a:t>
            </a:r>
            <a:r>
              <a:rPr lang="en-US" sz="1200" dirty="0">
                <a:solidFill>
                  <a:srgbClr val="BFBFBF"/>
                </a:solidFill>
              </a:rPr>
              <a:t> </a:t>
            </a:r>
            <a:r>
              <a:rPr lang="en-US" sz="1200" dirty="0" err="1">
                <a:solidFill>
                  <a:srgbClr val="BFBFBF"/>
                </a:solidFill>
              </a:rPr>
              <a:t>akuten</a:t>
            </a:r>
            <a:r>
              <a:rPr lang="en-US" sz="1200" dirty="0">
                <a:solidFill>
                  <a:srgbClr val="BFBFBF"/>
                </a:solidFill>
              </a:rPr>
              <a:t> Endophthalmitis + </a:t>
            </a:r>
            <a:r>
              <a:rPr lang="en-US" sz="1200" dirty="0" err="1">
                <a:solidFill>
                  <a:srgbClr val="BFBFBF"/>
                </a:solidFill>
              </a:rPr>
              <a:t>eitriger</a:t>
            </a:r>
            <a:r>
              <a:rPr lang="en-US" sz="1200" dirty="0">
                <a:solidFill>
                  <a:srgbClr val="BFBFBF"/>
                </a:solidFill>
              </a:rPr>
              <a:t> Bleb</a:t>
            </a:r>
            <a:endParaRPr dirty="0"/>
          </a:p>
          <a:p>
            <a:pPr marL="692150" lvl="1" indent="-347663" algn="l" rtl="0">
              <a:spcBef>
                <a:spcPts val="240"/>
              </a:spcBef>
              <a:spcAft>
                <a:spcPts val="0"/>
              </a:spcAft>
              <a:buSzPts val="840"/>
              <a:buChar char="●"/>
            </a:pPr>
            <a:r>
              <a:rPr lang="en-US" sz="1200" dirty="0" err="1">
                <a:solidFill>
                  <a:srgbClr val="BFBFBF"/>
                </a:solidFill>
              </a:rPr>
              <a:t>Behandlung</a:t>
            </a:r>
            <a:r>
              <a:rPr lang="en-US" sz="1200" dirty="0">
                <a:solidFill>
                  <a:srgbClr val="BFBFBF"/>
                </a:solidFill>
              </a:rPr>
              <a:t>:</a:t>
            </a:r>
            <a:endParaRPr dirty="0"/>
          </a:p>
          <a:p>
            <a:pPr marL="987425" lvl="2" indent="-293688" algn="l" rtl="0">
              <a:spcBef>
                <a:spcPts val="240"/>
              </a:spcBef>
              <a:spcAft>
                <a:spcPts val="0"/>
              </a:spcAft>
              <a:buSzPts val="840"/>
              <a:buChar char="●"/>
            </a:pPr>
            <a:r>
              <a:rPr lang="en-US" sz="1200" dirty="0" err="1">
                <a:solidFill>
                  <a:srgbClr val="BFBFBF"/>
                </a:solidFill>
              </a:rPr>
              <a:t>Blebitis</a:t>
            </a:r>
            <a:r>
              <a:rPr lang="en-US" sz="1200" dirty="0">
                <a:solidFill>
                  <a:srgbClr val="BFBFBF"/>
                </a:solidFill>
              </a:rPr>
              <a:t>: </a:t>
            </a:r>
            <a:r>
              <a:rPr lang="en-US" sz="1200" dirty="0" err="1">
                <a:solidFill>
                  <a:srgbClr val="BFBFBF"/>
                </a:solidFill>
              </a:rPr>
              <a:t>Topische</a:t>
            </a:r>
            <a:r>
              <a:rPr lang="en-US" sz="1200" dirty="0">
                <a:solidFill>
                  <a:srgbClr val="BFBFBF"/>
                </a:solidFill>
              </a:rPr>
              <a:t> und </a:t>
            </a:r>
            <a:r>
              <a:rPr lang="en-US" sz="1200" dirty="0" err="1">
                <a:solidFill>
                  <a:srgbClr val="BFBFBF"/>
                </a:solidFill>
              </a:rPr>
              <a:t>subkonjunktivale</a:t>
            </a:r>
            <a:r>
              <a:rPr lang="en-US" sz="1200" dirty="0">
                <a:solidFill>
                  <a:srgbClr val="BFBFBF"/>
                </a:solidFill>
              </a:rPr>
              <a:t> </a:t>
            </a:r>
            <a:r>
              <a:rPr lang="en-US" sz="1200" dirty="0" err="1">
                <a:solidFill>
                  <a:srgbClr val="BFBFBF"/>
                </a:solidFill>
              </a:rPr>
              <a:t>Antibiotika</a:t>
            </a:r>
            <a:endParaRPr dirty="0"/>
          </a:p>
          <a:p>
            <a:pPr marL="987425" lvl="2" indent="-293688" algn="l" rtl="0">
              <a:spcBef>
                <a:spcPts val="240"/>
              </a:spcBef>
              <a:spcAft>
                <a:spcPts val="0"/>
              </a:spcAft>
              <a:buSzPts val="840"/>
              <a:buChar char="●"/>
            </a:pPr>
            <a:r>
              <a:rPr lang="en-US" sz="1200" dirty="0" err="1">
                <a:solidFill>
                  <a:srgbClr val="BFBFBF"/>
                </a:solidFill>
              </a:rPr>
              <a:t>Sickerkissen-assoziierte</a:t>
            </a:r>
            <a:r>
              <a:rPr lang="en-US" sz="1200" dirty="0">
                <a:solidFill>
                  <a:srgbClr val="BFBFBF"/>
                </a:solidFill>
              </a:rPr>
              <a:t> Endophthalmitis: </a:t>
            </a:r>
            <a:r>
              <a:rPr lang="en-US" sz="1200" dirty="0" err="1">
                <a:solidFill>
                  <a:srgbClr val="BFBFBF"/>
                </a:solidFill>
              </a:rPr>
              <a:t>Intravitreale</a:t>
            </a:r>
            <a:r>
              <a:rPr lang="en-US" sz="1200" dirty="0">
                <a:solidFill>
                  <a:srgbClr val="BFBFBF"/>
                </a:solidFill>
              </a:rPr>
              <a:t> </a:t>
            </a:r>
            <a:r>
              <a:rPr lang="en-US" sz="1200" dirty="0" err="1">
                <a:solidFill>
                  <a:srgbClr val="BFBFBF"/>
                </a:solidFill>
              </a:rPr>
              <a:t>Antibiotika</a:t>
            </a:r>
            <a:r>
              <a:rPr lang="en-US" sz="1200" dirty="0">
                <a:solidFill>
                  <a:srgbClr val="BFBFBF"/>
                </a:solidFill>
              </a:rPr>
              <a:t> +/- PPV</a:t>
            </a:r>
            <a:endParaRPr dirty="0"/>
          </a:p>
          <a:p>
            <a:pPr marL="1281113" lvl="3" indent="-292100" algn="l" rtl="0">
              <a:spcBef>
                <a:spcPts val="240"/>
              </a:spcBef>
              <a:spcAft>
                <a:spcPts val="0"/>
              </a:spcAft>
              <a:buSzPts val="900"/>
              <a:buChar char="▪"/>
            </a:pPr>
            <a:r>
              <a:rPr lang="en-US" sz="1200" dirty="0">
                <a:solidFill>
                  <a:srgbClr val="BFBFBF"/>
                </a:solidFill>
              </a:rPr>
              <a:t>Die </a:t>
            </a:r>
            <a:r>
              <a:rPr lang="en-US" sz="1200" dirty="0" err="1">
                <a:solidFill>
                  <a:srgbClr val="BFBFBF"/>
                </a:solidFill>
              </a:rPr>
              <a:t>endgültige</a:t>
            </a:r>
            <a:r>
              <a:rPr lang="en-US" sz="1200" dirty="0">
                <a:solidFill>
                  <a:srgbClr val="BFBFBF"/>
                </a:solidFill>
              </a:rPr>
              <a:t> </a:t>
            </a:r>
            <a:r>
              <a:rPr lang="en-US" sz="1200" dirty="0" err="1">
                <a:solidFill>
                  <a:srgbClr val="BFBFBF"/>
                </a:solidFill>
              </a:rPr>
              <a:t>Sehschärfe</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bei</a:t>
            </a:r>
            <a:r>
              <a:rPr lang="en-US" sz="1200" dirty="0">
                <a:solidFill>
                  <a:srgbClr val="BFBFBF"/>
                </a:solidFill>
              </a:rPr>
              <a:t> </a:t>
            </a:r>
            <a:r>
              <a:rPr lang="en-US" sz="1200" dirty="0" err="1">
                <a:solidFill>
                  <a:srgbClr val="BFBFBF"/>
                </a:solidFill>
              </a:rPr>
              <a:t>akuter</a:t>
            </a:r>
            <a:r>
              <a:rPr lang="en-US" sz="1200" dirty="0">
                <a:solidFill>
                  <a:srgbClr val="BFBFBF"/>
                </a:solidFill>
              </a:rPr>
              <a:t> </a:t>
            </a:r>
            <a:r>
              <a:rPr lang="en-US" sz="1200" dirty="0" err="1">
                <a:solidFill>
                  <a:srgbClr val="BFBFBF"/>
                </a:solidFill>
              </a:rPr>
              <a:t>postoperativer</a:t>
            </a:r>
            <a:r>
              <a:rPr lang="en-US" sz="1200" dirty="0">
                <a:solidFill>
                  <a:srgbClr val="BFBFBF"/>
                </a:solidFill>
              </a:rPr>
              <a:t> Endophthalmitis </a:t>
            </a:r>
            <a:r>
              <a:rPr lang="en-US" sz="1200" dirty="0" err="1">
                <a:solidFill>
                  <a:srgbClr val="BFBFBF"/>
                </a:solidFill>
              </a:rPr>
              <a:t>nach</a:t>
            </a:r>
            <a:r>
              <a:rPr lang="en-US" sz="1200" dirty="0">
                <a:solidFill>
                  <a:srgbClr val="BFBFBF"/>
                </a:solidFill>
              </a:rPr>
              <a:t> </a:t>
            </a:r>
            <a:r>
              <a:rPr lang="en-US" sz="1200" dirty="0" err="1">
                <a:solidFill>
                  <a:srgbClr val="BFBFBF"/>
                </a:solidFill>
              </a:rPr>
              <a:t>Kataraktoperation</a:t>
            </a:r>
            <a:r>
              <a:rPr lang="en-US" sz="1200" dirty="0">
                <a:solidFill>
                  <a:srgbClr val="BFBFBF"/>
                </a:solidFill>
              </a:rPr>
              <a:t> </a:t>
            </a:r>
            <a:r>
              <a:rPr lang="en-US" sz="1200" dirty="0" err="1">
                <a:solidFill>
                  <a:srgbClr val="BFBFBF"/>
                </a:solidFill>
              </a:rPr>
              <a:t>meist</a:t>
            </a:r>
            <a:r>
              <a:rPr lang="en-US" sz="1200" dirty="0">
                <a:solidFill>
                  <a:srgbClr val="BFBFBF"/>
                </a:solidFill>
              </a:rPr>
              <a:t> </a:t>
            </a:r>
            <a:r>
              <a:rPr lang="en-US" sz="1200" dirty="0" err="1">
                <a:solidFill>
                  <a:srgbClr val="BFBFBF"/>
                </a:solidFill>
              </a:rPr>
              <a:t>schlechter</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dirty="0" err="1">
                <a:solidFill>
                  <a:srgbClr val="BFBFBF"/>
                </a:solidFill>
              </a:rPr>
              <a:t>nach</a:t>
            </a:r>
            <a:r>
              <a:rPr lang="en-US" sz="1200" dirty="0">
                <a:solidFill>
                  <a:srgbClr val="BFBFBF"/>
                </a:solidFill>
              </a:rPr>
              <a:t> </a:t>
            </a:r>
            <a:r>
              <a:rPr lang="en-US" sz="1200" dirty="0" err="1">
                <a:solidFill>
                  <a:srgbClr val="BFBFBF"/>
                </a:solidFill>
              </a:rPr>
              <a:t>Therapie</a:t>
            </a:r>
            <a:endParaRPr dirty="0"/>
          </a:p>
        </p:txBody>
      </p:sp>
      <p:sp>
        <p:nvSpPr>
          <p:cNvPr id="601" name="Google Shape;601;p27"/>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27</a:t>
            </a:fld>
            <a:endParaRPr sz="1000" b="0" i="0" u="none" strike="noStrike" cap="none">
              <a:solidFill>
                <a:schemeClr val="dk1"/>
              </a:solidFill>
              <a:latin typeface="Arial"/>
              <a:ea typeface="Arial"/>
              <a:cs typeface="Arial"/>
              <a:sym typeface="Arial"/>
            </a:endParaRPr>
          </a:p>
        </p:txBody>
      </p:sp>
      <p:sp>
        <p:nvSpPr>
          <p:cNvPr id="602" name="Google Shape;602;p27"/>
          <p:cNvSpPr/>
          <p:nvPr/>
        </p:nvSpPr>
        <p:spPr>
          <a:xfrm>
            <a:off x="1524000" y="1676400"/>
            <a:ext cx="4495800" cy="12954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604" name="Google Shape;604;p27"/>
          <p:cNvSpPr txBox="1"/>
          <p:nvPr/>
        </p:nvSpPr>
        <p:spPr>
          <a:xfrm>
            <a:off x="1012448" y="3836539"/>
            <a:ext cx="5919787" cy="1133644"/>
          </a:xfrm>
          <a:prstGeom prst="rect">
            <a:avLst/>
          </a:prstGeom>
          <a:solidFill>
            <a:srgbClr val="92D05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i="1" u="none" strike="noStrike" cap="none" dirty="0" err="1">
                <a:solidFill>
                  <a:srgbClr val="7F7F7F"/>
                </a:solidFill>
                <a:latin typeface="Arial"/>
                <a:ea typeface="Arial"/>
                <a:cs typeface="Arial"/>
                <a:sym typeface="Arial"/>
              </a:rPr>
              <a:t>Warum</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führt</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eine</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Sickerkissen-assoziierte</a:t>
            </a:r>
            <a:r>
              <a:rPr lang="en-US" sz="1200" b="0" i="1" u="none" strike="noStrike" cap="none" dirty="0">
                <a:solidFill>
                  <a:srgbClr val="7F7F7F"/>
                </a:solidFill>
                <a:latin typeface="Arial"/>
                <a:ea typeface="Arial"/>
                <a:cs typeface="Arial"/>
                <a:sym typeface="Arial"/>
              </a:rPr>
              <a:t> Endophthalmitis </a:t>
            </a:r>
            <a:r>
              <a:rPr lang="en-US" sz="1200" b="0" i="1" u="none" strike="noStrike" cap="none" dirty="0" err="1">
                <a:solidFill>
                  <a:srgbClr val="7F7F7F"/>
                </a:solidFill>
                <a:latin typeface="Arial"/>
                <a:ea typeface="Arial"/>
                <a:cs typeface="Arial"/>
                <a:sym typeface="Arial"/>
              </a:rPr>
              <a:t>tendenziell</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zu</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einem</a:t>
            </a:r>
            <a:r>
              <a:rPr lang="en-US" sz="1200" b="0" i="1" u="none" strike="noStrike" cap="none" dirty="0">
                <a:solidFill>
                  <a:srgbClr val="7F7F7F"/>
                </a:solidFill>
                <a:latin typeface="Arial"/>
                <a:ea typeface="Arial"/>
                <a:cs typeface="Arial"/>
                <a:sym typeface="Arial"/>
              </a:rPr>
              <a:t> </a:t>
            </a:r>
            <a:r>
              <a:rPr lang="en-US" sz="1200" b="0" i="1" u="none" strike="noStrike" cap="none" dirty="0" err="1">
                <a:solidFill>
                  <a:srgbClr val="7F7F7F"/>
                </a:solidFill>
                <a:latin typeface="Arial"/>
                <a:ea typeface="Arial"/>
                <a:cs typeface="Arial"/>
                <a:sym typeface="Arial"/>
              </a:rPr>
              <a:t>schlechteren</a:t>
            </a:r>
            <a:r>
              <a:rPr lang="en-US" sz="1200" b="0" i="1" u="none" strike="noStrike" cap="none" dirty="0">
                <a:solidFill>
                  <a:srgbClr val="7F7F7F"/>
                </a:solidFill>
                <a:latin typeface="Arial"/>
                <a:ea typeface="Arial"/>
                <a:cs typeface="Arial"/>
                <a:sym typeface="Arial"/>
              </a:rPr>
              <a:t> Sehergebnis </a:t>
            </a:r>
            <a:r>
              <a:rPr lang="en-US" sz="1200" b="0" i="1" u="none" strike="noStrike" cap="none" dirty="0" err="1">
                <a:solidFill>
                  <a:srgbClr val="7F7F7F"/>
                </a:solidFill>
                <a:latin typeface="Arial"/>
                <a:ea typeface="Arial"/>
                <a:cs typeface="Arial"/>
                <a:sym typeface="Arial"/>
              </a:rPr>
              <a:t>als</a:t>
            </a:r>
            <a:r>
              <a:rPr lang="en-US" sz="1200" b="0" i="1" u="none" strike="noStrike" cap="none" dirty="0">
                <a:solidFill>
                  <a:srgbClr val="7F7F7F"/>
                </a:solidFill>
                <a:latin typeface="Arial"/>
                <a:ea typeface="Arial"/>
                <a:cs typeface="Arial"/>
                <a:sym typeface="Arial"/>
              </a:rPr>
              <a:t> </a:t>
            </a:r>
            <a:r>
              <a:rPr lang="en-US" sz="1200" b="1" i="1" u="none" strike="noStrike" cap="none" dirty="0" err="1">
                <a:solidFill>
                  <a:srgbClr val="0000FF"/>
                </a:solidFill>
                <a:latin typeface="Arial"/>
                <a:ea typeface="Arial"/>
                <a:cs typeface="Arial"/>
                <a:sym typeface="Arial"/>
              </a:rPr>
              <a:t>eine</a:t>
            </a:r>
            <a:r>
              <a:rPr lang="en-US" sz="1200" b="1" i="1" u="none" strike="noStrike" cap="none" dirty="0">
                <a:solidFill>
                  <a:srgbClr val="0000FF"/>
                </a:solidFill>
                <a:latin typeface="Arial"/>
                <a:ea typeface="Arial"/>
                <a:cs typeface="Arial"/>
                <a:sym typeface="Arial"/>
              </a:rPr>
              <a:t> </a:t>
            </a:r>
            <a:r>
              <a:rPr lang="en-US" sz="1200" b="1" i="1" u="none" strike="noStrike" cap="none" dirty="0" err="1">
                <a:solidFill>
                  <a:srgbClr val="0000FF"/>
                </a:solidFill>
                <a:latin typeface="Arial"/>
                <a:ea typeface="Arial"/>
                <a:cs typeface="Arial"/>
                <a:sym typeface="Arial"/>
              </a:rPr>
              <a:t>akute</a:t>
            </a:r>
            <a:r>
              <a:rPr lang="en-US" sz="1200" b="1" i="1" u="none" strike="noStrike" cap="none" dirty="0">
                <a:solidFill>
                  <a:srgbClr val="0000FF"/>
                </a:solidFill>
                <a:latin typeface="Arial"/>
                <a:ea typeface="Arial"/>
                <a:cs typeface="Arial"/>
                <a:sym typeface="Arial"/>
              </a:rPr>
              <a:t> Endophthalmitis </a:t>
            </a:r>
            <a:r>
              <a:rPr lang="en-US" sz="1200" b="1" i="1" u="none" strike="noStrike" cap="none" dirty="0" err="1">
                <a:solidFill>
                  <a:srgbClr val="0000FF"/>
                </a:solidFill>
                <a:latin typeface="Arial"/>
                <a:ea typeface="Arial"/>
                <a:cs typeface="Arial"/>
                <a:sym typeface="Arial"/>
              </a:rPr>
              <a:t>nach</a:t>
            </a:r>
            <a:r>
              <a:rPr lang="en-US" sz="1200" b="1" i="1" u="none" strike="noStrike" cap="none" dirty="0">
                <a:solidFill>
                  <a:srgbClr val="0000FF"/>
                </a:solidFill>
                <a:latin typeface="Arial"/>
                <a:ea typeface="Arial"/>
                <a:cs typeface="Arial"/>
                <a:sym typeface="Arial"/>
              </a:rPr>
              <a:t> </a:t>
            </a:r>
            <a:r>
              <a:rPr lang="en-US" sz="1200" b="1" i="1" u="none" strike="noStrike" cap="none" dirty="0" err="1">
                <a:solidFill>
                  <a:srgbClr val="0000FF"/>
                </a:solidFill>
                <a:latin typeface="Arial"/>
                <a:ea typeface="Arial"/>
                <a:cs typeface="Arial"/>
                <a:sym typeface="Arial"/>
              </a:rPr>
              <a:t>Kataraktextraktion</a:t>
            </a:r>
            <a:r>
              <a:rPr lang="en-US" sz="1200" b="0" i="1" u="none" strike="noStrike" cap="none" dirty="0">
                <a:solidFill>
                  <a:srgbClr val="7F7F7F"/>
                </a:solidFill>
                <a:latin typeface="Arial"/>
                <a:ea typeface="Arial"/>
                <a:cs typeface="Arial"/>
                <a:sym typeface="Arial"/>
              </a:rPr>
              <a:t>?</a:t>
            </a:r>
            <a:endParaRPr dirty="0"/>
          </a:p>
          <a:p>
            <a:pPr marL="0" marR="0" lvl="0" indent="0" algn="l" rtl="0">
              <a:spcBef>
                <a:spcPts val="0"/>
              </a:spcBef>
              <a:spcAft>
                <a:spcPts val="0"/>
              </a:spcAft>
              <a:buNone/>
            </a:pPr>
            <a:r>
              <a:rPr lang="en-US" sz="1200" b="0" i="0" u="none" strike="noStrike" cap="none" dirty="0">
                <a:solidFill>
                  <a:srgbClr val="7F7F7F"/>
                </a:solidFill>
                <a:latin typeface="Arial"/>
                <a:ea typeface="Arial"/>
                <a:cs typeface="Arial"/>
                <a:sym typeface="Arial"/>
              </a:rPr>
              <a:t>Da die Keime, die </a:t>
            </a:r>
            <a:r>
              <a:rPr lang="en-US" sz="1200" b="0" i="0" u="none" strike="noStrike" cap="none" dirty="0" err="1">
                <a:solidFill>
                  <a:srgbClr val="7F7F7F"/>
                </a:solidFill>
                <a:latin typeface="Arial"/>
                <a:ea typeface="Arial"/>
                <a:cs typeface="Arial"/>
                <a:sym typeface="Arial"/>
              </a:rPr>
              <a:t>eine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Sickerkissen-assoziierte</a:t>
            </a:r>
            <a:r>
              <a:rPr lang="en-US" sz="1200" b="0" i="0" u="none" strike="noStrike" cap="none" dirty="0">
                <a:solidFill>
                  <a:srgbClr val="7F7F7F"/>
                </a:solidFill>
                <a:latin typeface="Arial"/>
                <a:ea typeface="Arial"/>
                <a:cs typeface="Arial"/>
                <a:sym typeface="Arial"/>
              </a:rPr>
              <a:t> Endophthalmitis </a:t>
            </a:r>
            <a:r>
              <a:rPr lang="en-US" sz="1200" b="0" i="0" u="none" strike="noStrike" cap="none" dirty="0" err="1">
                <a:solidFill>
                  <a:srgbClr val="7F7F7F"/>
                </a:solidFill>
                <a:latin typeface="Arial"/>
                <a:ea typeface="Arial"/>
                <a:cs typeface="Arial"/>
                <a:sym typeface="Arial"/>
              </a:rPr>
              <a:t>verursachen</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virulenter</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sind</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als</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jene</a:t>
            </a:r>
            <a:r>
              <a:rPr lang="en-US" sz="1200" b="0" i="0" u="none" strike="noStrike" cap="none" dirty="0">
                <a:solidFill>
                  <a:srgbClr val="7F7F7F"/>
                </a:solidFill>
                <a:latin typeface="Arial"/>
                <a:ea typeface="Arial"/>
                <a:cs typeface="Arial"/>
                <a:sym typeface="Arial"/>
              </a:rPr>
              <a:t>, die </a:t>
            </a:r>
            <a:r>
              <a:rPr lang="en-US" sz="1200" b="0" i="0" u="none" strike="noStrike" cap="none" dirty="0" err="1">
                <a:solidFill>
                  <a:srgbClr val="7F7F7F"/>
                </a:solidFill>
                <a:latin typeface="Arial"/>
                <a:ea typeface="Arial"/>
                <a:cs typeface="Arial"/>
                <a:sym typeface="Arial"/>
              </a:rPr>
              <a:t>typischerweise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eine</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akute</a:t>
            </a:r>
            <a:r>
              <a:rPr lang="en-US" sz="1200" b="0" i="0" u="none" strike="noStrike" cap="none" dirty="0">
                <a:solidFill>
                  <a:srgbClr val="7F7F7F"/>
                </a:solidFill>
                <a:latin typeface="Arial"/>
                <a:ea typeface="Arial"/>
                <a:cs typeface="Arial"/>
                <a:sym typeface="Arial"/>
              </a:rPr>
              <a:t> postoperative Endophthalmitis </a:t>
            </a:r>
            <a:r>
              <a:rPr lang="en-US" sz="1200" b="0" i="0" u="none" strike="noStrike" cap="none" dirty="0" err="1">
                <a:solidFill>
                  <a:srgbClr val="7F7F7F"/>
                </a:solidFill>
                <a:latin typeface="Arial"/>
                <a:ea typeface="Arial"/>
                <a:cs typeface="Arial"/>
                <a:sym typeface="Arial"/>
              </a:rPr>
              <a:t>nach</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Katarakt-Extraktion</a:t>
            </a:r>
            <a:r>
              <a:rPr lang="en-US" sz="1200" b="0" i="0" u="none" strike="noStrike" cap="none" dirty="0">
                <a:solidFill>
                  <a:srgbClr val="7F7F7F"/>
                </a:solidFill>
                <a:latin typeface="Arial"/>
                <a:ea typeface="Arial"/>
                <a:cs typeface="Arial"/>
                <a:sym typeface="Arial"/>
              </a:rPr>
              <a:t> </a:t>
            </a:r>
            <a:r>
              <a:rPr lang="en-US" sz="1200" b="0" i="0" u="none" strike="noStrike" cap="none" dirty="0" err="1">
                <a:solidFill>
                  <a:srgbClr val="7F7F7F"/>
                </a:solidFill>
                <a:latin typeface="Arial"/>
                <a:ea typeface="Arial"/>
                <a:cs typeface="Arial"/>
                <a:sym typeface="Arial"/>
              </a:rPr>
              <a:t>auslösen</a:t>
            </a:r>
            <a:endParaRPr dirty="0"/>
          </a:p>
        </p:txBody>
      </p:sp>
      <p:sp>
        <p:nvSpPr>
          <p:cNvPr id="605" name="Google Shape;605;p27"/>
          <p:cNvSpPr/>
          <p:nvPr/>
        </p:nvSpPr>
        <p:spPr>
          <a:xfrm>
            <a:off x="2438400" y="3962400"/>
            <a:ext cx="31242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606" name="Google Shape;606;p27"/>
          <p:cNvSpPr txBox="1"/>
          <p:nvPr/>
        </p:nvSpPr>
        <p:spPr>
          <a:xfrm>
            <a:off x="167308" y="2137336"/>
            <a:ext cx="8809383" cy="1244443"/>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rgbClr val="BFBFBF"/>
              </a:buClr>
              <a:buSzPts val="1200"/>
              <a:buFont typeface="Noto Sans Symbols"/>
              <a:buNone/>
            </a:pPr>
            <a:r>
              <a:rPr lang="en-US" sz="1200" b="0" i="1" u="none" strike="noStrike" cap="none" dirty="0">
                <a:solidFill>
                  <a:srgbClr val="BFBFBF"/>
                </a:solidFill>
                <a:latin typeface="Arial"/>
                <a:ea typeface="Arial"/>
                <a:cs typeface="Arial"/>
                <a:sym typeface="Arial"/>
              </a:rPr>
              <a:t>Apropos </a:t>
            </a:r>
            <a:r>
              <a:rPr lang="en-US" sz="1200" b="0" i="1" u="none" strike="noStrike" cap="none" dirty="0" err="1">
                <a:solidFill>
                  <a:srgbClr val="BFBFBF"/>
                </a:solidFill>
                <a:latin typeface="Arial"/>
                <a:ea typeface="Arial"/>
                <a:cs typeface="Arial"/>
                <a:sym typeface="Arial"/>
              </a:rPr>
              <a:t>akute</a:t>
            </a:r>
            <a:r>
              <a:rPr lang="en-US" sz="1200" b="0" i="1" u="none" strike="noStrike" cap="none" dirty="0">
                <a:solidFill>
                  <a:srgbClr val="BFBFBF"/>
                </a:solidFill>
                <a:latin typeface="Arial"/>
                <a:ea typeface="Arial"/>
                <a:cs typeface="Arial"/>
                <a:sym typeface="Arial"/>
              </a:rPr>
              <a:t> Endophthalmitis </a:t>
            </a:r>
            <a:r>
              <a:rPr lang="en-US" sz="1200" b="0" i="1" u="none" strike="noStrike" cap="none" dirty="0" err="1">
                <a:solidFill>
                  <a:srgbClr val="BFBFBF"/>
                </a:solidFill>
                <a:latin typeface="Arial"/>
                <a:ea typeface="Arial"/>
                <a:cs typeface="Arial"/>
                <a:sym typeface="Arial"/>
              </a:rPr>
              <a:t>nach</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Katarakt</a:t>
            </a:r>
            <a:r>
              <a:rPr lang="en-US" sz="1200" b="0" i="1" u="none" strike="noStrike" cap="none" dirty="0">
                <a:solidFill>
                  <a:srgbClr val="BFBFBF"/>
                </a:solidFill>
                <a:latin typeface="Arial"/>
                <a:ea typeface="Arial"/>
                <a:cs typeface="Arial"/>
                <a:sym typeface="Arial"/>
              </a:rPr>
              <a:t>-Operation … </a:t>
            </a:r>
            <a:r>
              <a:rPr lang="en-US" sz="1200" b="0" i="1" u="none" strike="noStrike" cap="none" dirty="0" err="1">
                <a:solidFill>
                  <a:srgbClr val="BFBFBF"/>
                </a:solidFill>
                <a:latin typeface="Arial"/>
                <a:ea typeface="Arial"/>
                <a:cs typeface="Arial"/>
                <a:sym typeface="Arial"/>
              </a:rPr>
              <a:t>Wofür</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steht</a:t>
            </a:r>
            <a:r>
              <a:rPr lang="en-US" sz="1200" b="0" i="1" u="none" strike="noStrike" cap="none" dirty="0">
                <a:solidFill>
                  <a:srgbClr val="BFBFBF"/>
                </a:solidFill>
                <a:latin typeface="Arial"/>
                <a:ea typeface="Arial"/>
                <a:cs typeface="Arial"/>
                <a:sym typeface="Arial"/>
              </a:rPr>
              <a:t> in </a:t>
            </a:r>
            <a:r>
              <a:rPr lang="en-US" sz="1200" b="0" i="1" u="none" strike="noStrike" cap="none" dirty="0" err="1">
                <a:solidFill>
                  <a:srgbClr val="BFBFBF"/>
                </a:solidFill>
                <a:latin typeface="Arial"/>
                <a:ea typeface="Arial"/>
                <a:cs typeface="Arial"/>
                <a:sym typeface="Arial"/>
              </a:rPr>
              <a:t>diesem</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Zusammenhang</a:t>
            </a:r>
            <a:r>
              <a:rPr lang="en-US" sz="1200" b="0" i="1" u="none" strike="noStrike" cap="none" dirty="0">
                <a:solidFill>
                  <a:srgbClr val="BFBFBF"/>
                </a:solidFill>
                <a:latin typeface="Arial"/>
                <a:ea typeface="Arial"/>
                <a:cs typeface="Arial"/>
                <a:sym typeface="Arial"/>
              </a:rPr>
              <a:t> die </a:t>
            </a:r>
            <a:r>
              <a:rPr lang="en-US" sz="1200" b="0" i="1" u="none" strike="noStrike" cap="none" dirty="0" err="1">
                <a:solidFill>
                  <a:srgbClr val="BFBFBF"/>
                </a:solidFill>
                <a:latin typeface="Arial"/>
                <a:ea typeface="Arial"/>
                <a:cs typeface="Arial"/>
                <a:sym typeface="Arial"/>
              </a:rPr>
              <a:t>Abkürzung</a:t>
            </a:r>
            <a:r>
              <a:rPr lang="en-US" sz="1200" b="0" i="1" u="none" strike="noStrike" cap="none" dirty="0">
                <a:solidFill>
                  <a:srgbClr val="BFBFBF"/>
                </a:solidFill>
                <a:latin typeface="Arial"/>
                <a:ea typeface="Arial"/>
                <a:cs typeface="Arial"/>
                <a:sym typeface="Arial"/>
              </a:rPr>
              <a:t> EVS?</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b="0" i="0" u="none" strike="noStrike" cap="none" dirty="0">
                <a:solidFill>
                  <a:srgbClr val="BFBFBF"/>
                </a:solidFill>
                <a:latin typeface="Arial"/>
                <a:ea typeface="Arial"/>
                <a:cs typeface="Arial"/>
                <a:sym typeface="Arial"/>
              </a:rPr>
              <a:t>Endophthalmitis </a:t>
            </a:r>
            <a:r>
              <a:rPr lang="en-US" sz="1200" b="0" i="0" u="none" strike="noStrike" cap="none" dirty="0" err="1">
                <a:solidFill>
                  <a:srgbClr val="BFBFBF"/>
                </a:solidFill>
                <a:latin typeface="Arial"/>
                <a:ea typeface="Arial"/>
                <a:cs typeface="Arial"/>
                <a:sym typeface="Arial"/>
              </a:rPr>
              <a:t>Vitrektomie</a:t>
            </a:r>
            <a:r>
              <a:rPr lang="en-US" sz="1200" b="0" i="0" u="none" strike="noStrike" cap="none" dirty="0">
                <a:solidFill>
                  <a:srgbClr val="BFBFBF"/>
                </a:solidFill>
                <a:latin typeface="Arial"/>
                <a:ea typeface="Arial"/>
                <a:cs typeface="Arial"/>
                <a:sym typeface="Arial"/>
              </a:rPr>
              <a:t> Studie</a:t>
            </a:r>
            <a:endParaRPr dirty="0"/>
          </a:p>
          <a:p>
            <a:pPr marL="0" marR="0" lvl="0" indent="0" algn="l" rtl="0">
              <a:lnSpc>
                <a:spcPct val="90000"/>
              </a:lnSpc>
              <a:spcBef>
                <a:spcPts val="0"/>
              </a:spcBef>
              <a:spcAft>
                <a:spcPts val="0"/>
              </a:spcAft>
              <a:buClr>
                <a:schemeClr val="dk1"/>
              </a:buClr>
              <a:buSzPts val="1600"/>
              <a:buFont typeface="Noto Sans Symbols"/>
              <a:buNone/>
            </a:pPr>
            <a:endParaRPr sz="1600" b="0" i="1" u="none" strike="noStrike" cap="none" dirty="0">
              <a:solidFill>
                <a:srgbClr val="BFBFBF"/>
              </a:solidFill>
              <a:latin typeface="Arial"/>
              <a:ea typeface="Arial"/>
              <a:cs typeface="Arial"/>
              <a:sym typeface="Arial"/>
            </a:endParaRPr>
          </a:p>
          <a:p>
            <a:pPr marL="0" marR="0" lvl="0" indent="0" algn="l" rtl="0">
              <a:lnSpc>
                <a:spcPct val="90000"/>
              </a:lnSpc>
              <a:spcBef>
                <a:spcPts val="0"/>
              </a:spcBef>
              <a:spcAft>
                <a:spcPts val="0"/>
              </a:spcAft>
              <a:buClr>
                <a:srgbClr val="BFBFBF"/>
              </a:buClr>
              <a:buSzPts val="1200"/>
              <a:buFont typeface="Noto Sans Symbols"/>
              <a:buNone/>
            </a:pPr>
            <a:r>
              <a:rPr lang="en-US" sz="1200" b="0" i="1" u="none" strike="noStrike" cap="none" dirty="0">
                <a:solidFill>
                  <a:srgbClr val="BFBFBF"/>
                </a:solidFill>
                <a:latin typeface="Arial"/>
                <a:ea typeface="Arial"/>
                <a:cs typeface="Arial"/>
                <a:sym typeface="Arial"/>
              </a:rPr>
              <a:t>Die EVS </a:t>
            </a:r>
            <a:r>
              <a:rPr lang="en-US" sz="1200" b="0" i="1" u="none" strike="noStrike" cap="none" dirty="0" err="1">
                <a:solidFill>
                  <a:srgbClr val="BFBFBF"/>
                </a:solidFill>
                <a:latin typeface="Arial"/>
                <a:ea typeface="Arial"/>
                <a:cs typeface="Arial"/>
                <a:sym typeface="Arial"/>
              </a:rPr>
              <a:t>untersuchte</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zwei</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Aspekte</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hinsichtlich</a:t>
            </a:r>
            <a:r>
              <a:rPr lang="en-US" sz="1200" b="0" i="1" u="none" strike="noStrike" cap="none" dirty="0">
                <a:solidFill>
                  <a:srgbClr val="BFBFBF"/>
                </a:solidFill>
                <a:latin typeface="Arial"/>
                <a:ea typeface="Arial"/>
                <a:cs typeface="Arial"/>
                <a:sym typeface="Arial"/>
              </a:rPr>
              <a:t> der </a:t>
            </a:r>
            <a:r>
              <a:rPr lang="en-US" sz="1200" b="0" i="1" u="none" strike="noStrike" cap="none" dirty="0" err="1">
                <a:solidFill>
                  <a:srgbClr val="BFBFBF"/>
                </a:solidFill>
                <a:latin typeface="Arial"/>
                <a:ea typeface="Arial"/>
                <a:cs typeface="Arial"/>
                <a:sym typeface="Arial"/>
              </a:rPr>
              <a:t>Behandlung</a:t>
            </a:r>
            <a:r>
              <a:rPr lang="en-US" sz="1200" b="0" i="1" u="none" strike="noStrike" cap="none" dirty="0">
                <a:solidFill>
                  <a:srgbClr val="BFBFBF"/>
                </a:solidFill>
                <a:latin typeface="Arial"/>
                <a:ea typeface="Arial"/>
                <a:cs typeface="Arial"/>
                <a:sym typeface="Arial"/>
              </a:rPr>
              <a:t> der </a:t>
            </a:r>
            <a:r>
              <a:rPr lang="en-US" sz="1200" b="0" i="1" u="none" strike="noStrike" cap="none" dirty="0" err="1">
                <a:solidFill>
                  <a:srgbClr val="BFBFBF"/>
                </a:solidFill>
                <a:latin typeface="Arial"/>
                <a:ea typeface="Arial"/>
                <a:cs typeface="Arial"/>
                <a:sym typeface="Arial"/>
              </a:rPr>
              <a:t>akuten</a:t>
            </a:r>
            <a:r>
              <a:rPr lang="en-US" sz="1200" b="0" i="1" u="none" strike="noStrike" cap="none" dirty="0">
                <a:solidFill>
                  <a:srgbClr val="BFBFBF"/>
                </a:solidFill>
                <a:latin typeface="Arial"/>
                <a:ea typeface="Arial"/>
                <a:cs typeface="Arial"/>
                <a:sym typeface="Arial"/>
              </a:rPr>
              <a:t> Endophthalmitis </a:t>
            </a:r>
            <a:r>
              <a:rPr lang="en-US" sz="1200" b="0" i="1" u="none" strike="noStrike" cap="none" dirty="0" err="1">
                <a:solidFill>
                  <a:srgbClr val="BFBFBF"/>
                </a:solidFill>
                <a:latin typeface="Arial"/>
                <a:ea typeface="Arial"/>
                <a:cs typeface="Arial"/>
                <a:sym typeface="Arial"/>
              </a:rPr>
              <a:t>nach</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Katarakt</a:t>
            </a:r>
            <a:r>
              <a:rPr lang="en-US" sz="1200" b="0" i="1" u="none" strike="noStrike" cap="none" dirty="0">
                <a:solidFill>
                  <a:srgbClr val="BFBFBF"/>
                </a:solidFill>
                <a:latin typeface="Arial"/>
                <a:ea typeface="Arial"/>
                <a:cs typeface="Arial"/>
                <a:sym typeface="Arial"/>
              </a:rPr>
              <a:t>-Operation. </a:t>
            </a:r>
            <a:r>
              <a:rPr lang="en-US" sz="1200" b="0" i="1" u="none" strike="noStrike" cap="none" dirty="0" err="1">
                <a:solidFill>
                  <a:srgbClr val="BFBFBF"/>
                </a:solidFill>
                <a:latin typeface="Arial"/>
                <a:ea typeface="Arial"/>
                <a:cs typeface="Arial"/>
                <a:sym typeface="Arial"/>
              </a:rPr>
              <a:t>Welche</a:t>
            </a:r>
            <a:r>
              <a:rPr lang="en-US" sz="1200" b="0" i="1" u="none" strike="noStrike" cap="none" dirty="0">
                <a:solidFill>
                  <a:srgbClr val="BFBFBF"/>
                </a:solidFill>
                <a:latin typeface="Arial"/>
                <a:ea typeface="Arial"/>
                <a:cs typeface="Arial"/>
                <a:sym typeface="Arial"/>
              </a:rPr>
              <a:t> </a:t>
            </a:r>
            <a:r>
              <a:rPr lang="en-US" sz="1200" b="0" i="1" u="none" strike="noStrike" cap="none" dirty="0" err="1">
                <a:solidFill>
                  <a:srgbClr val="BFBFBF"/>
                </a:solidFill>
                <a:latin typeface="Arial"/>
                <a:ea typeface="Arial"/>
                <a:cs typeface="Arial"/>
                <a:sym typeface="Arial"/>
              </a:rPr>
              <a:t>waren</a:t>
            </a:r>
            <a:r>
              <a:rPr lang="en-US" sz="1200" b="0" i="1" u="none" strike="noStrike" cap="none" dirty="0">
                <a:solidFill>
                  <a:srgbClr val="BFBFBF"/>
                </a:solidFill>
                <a:latin typeface="Arial"/>
                <a:ea typeface="Arial"/>
                <a:cs typeface="Arial"/>
                <a:sym typeface="Arial"/>
              </a:rPr>
              <a:t> das?</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b="0" i="0" u="none" strike="noStrike" cap="none" dirty="0">
                <a:solidFill>
                  <a:srgbClr val="BFBFBF"/>
                </a:solidFill>
                <a:latin typeface="Arial"/>
                <a:ea typeface="Arial"/>
                <a:cs typeface="Arial"/>
                <a:sym typeface="Arial"/>
              </a:rPr>
              <a:t>1) </a:t>
            </a:r>
            <a:r>
              <a:rPr lang="en-US" sz="1200" b="0" i="0" u="none" strike="noStrike" cap="none" dirty="0" err="1">
                <a:solidFill>
                  <a:srgbClr val="BFBFBF"/>
                </a:solidFill>
                <a:latin typeface="Arial"/>
                <a:ea typeface="Arial"/>
                <a:cs typeface="Arial"/>
                <a:sym typeface="Arial"/>
              </a:rPr>
              <a:t>Welche</a:t>
            </a:r>
            <a:r>
              <a:rPr lang="en-US" sz="1200" b="0" i="0" u="none" strike="noStrike" cap="none" dirty="0">
                <a:solidFill>
                  <a:srgbClr val="BFBFBF"/>
                </a:solidFill>
                <a:latin typeface="Arial"/>
                <a:ea typeface="Arial"/>
                <a:cs typeface="Arial"/>
                <a:sym typeface="Arial"/>
              </a:rPr>
              <a:t> Rolle </a:t>
            </a:r>
            <a:r>
              <a:rPr lang="en-US" sz="1200" b="0" i="0" u="none" strike="noStrike" cap="none" dirty="0" err="1">
                <a:solidFill>
                  <a:srgbClr val="BFBFBF"/>
                </a:solidFill>
                <a:latin typeface="Arial"/>
                <a:ea typeface="Arial"/>
                <a:cs typeface="Arial"/>
                <a:sym typeface="Arial"/>
              </a:rPr>
              <a:t>spielt</a:t>
            </a:r>
            <a:r>
              <a:rPr lang="en-US" sz="1200" b="0" i="0" u="none" strike="noStrike" cap="none" dirty="0">
                <a:solidFill>
                  <a:srgbClr val="BFBFBF"/>
                </a:solidFill>
                <a:latin typeface="Arial"/>
                <a:ea typeface="Arial"/>
                <a:cs typeface="Arial"/>
                <a:sym typeface="Arial"/>
              </a:rPr>
              <a:t> die PPV </a:t>
            </a:r>
            <a:r>
              <a:rPr lang="en-US" sz="1200" b="0" i="0" u="none" strike="noStrike" cap="none" dirty="0" err="1">
                <a:solidFill>
                  <a:srgbClr val="BFBFBF"/>
                </a:solidFill>
                <a:latin typeface="Arial"/>
                <a:ea typeface="Arial"/>
                <a:cs typeface="Arial"/>
                <a:sym typeface="Arial"/>
              </a:rPr>
              <a:t>im</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Vergleich</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zur</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intravitrealen</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Antibiotika-Injektion</a:t>
            </a:r>
            <a:r>
              <a:rPr lang="en-US" sz="1200" b="0" i="0" u="none" strike="noStrike" cap="none" dirty="0">
                <a:solidFill>
                  <a:srgbClr val="BFBFBF"/>
                </a:solidFill>
                <a:latin typeface="Arial"/>
                <a:ea typeface="Arial"/>
                <a:cs typeface="Arial"/>
                <a:sym typeface="Arial"/>
              </a:rPr>
              <a:t>?</a:t>
            </a:r>
            <a:endParaRPr dirty="0"/>
          </a:p>
          <a:p>
            <a:pPr marL="0" marR="0" lvl="0" indent="0" algn="l" rtl="0">
              <a:lnSpc>
                <a:spcPct val="90000"/>
              </a:lnSpc>
              <a:spcBef>
                <a:spcPts val="0"/>
              </a:spcBef>
              <a:spcAft>
                <a:spcPts val="0"/>
              </a:spcAft>
              <a:buClr>
                <a:srgbClr val="0000FF"/>
              </a:buClr>
              <a:buSzPts val="1200"/>
              <a:buFont typeface="Noto Sans Symbols"/>
              <a:buNone/>
            </a:pPr>
            <a:r>
              <a:rPr lang="en-US" sz="1200" b="0" i="0" u="none" strike="noStrike" cap="none" dirty="0">
                <a:solidFill>
                  <a:srgbClr val="0000FF"/>
                </a:solidFill>
                <a:latin typeface="Arial"/>
                <a:ea typeface="Arial"/>
                <a:cs typeface="Arial"/>
                <a:sym typeface="Arial"/>
              </a:rPr>
              <a:t>2) </a:t>
            </a:r>
            <a:r>
              <a:rPr lang="en-US" sz="1200" b="1" i="0" u="sng" strike="noStrike" cap="none" dirty="0">
                <a:solidFill>
                  <a:srgbClr val="0000FF"/>
                </a:solidFill>
                <a:latin typeface="Arial"/>
                <a:ea typeface="Arial"/>
                <a:cs typeface="Arial"/>
                <a:sym typeface="Arial"/>
              </a:rPr>
              <a:t>Wie </a:t>
            </a:r>
            <a:r>
              <a:rPr lang="en-US" sz="1200" b="1" i="0" u="sng" strike="noStrike" cap="none" dirty="0" err="1">
                <a:solidFill>
                  <a:srgbClr val="0000FF"/>
                </a:solidFill>
                <a:latin typeface="Arial"/>
                <a:ea typeface="Arial"/>
                <a:cs typeface="Arial"/>
                <a:sym typeface="Arial"/>
              </a:rPr>
              <a:t>wirksam</a:t>
            </a:r>
            <a:r>
              <a:rPr lang="en-US" sz="1200" b="1" i="0" u="sng" strike="noStrike" cap="none" dirty="0">
                <a:solidFill>
                  <a:srgbClr val="0000FF"/>
                </a:solidFill>
                <a:latin typeface="Arial"/>
                <a:ea typeface="Arial"/>
                <a:cs typeface="Arial"/>
                <a:sym typeface="Arial"/>
              </a:rPr>
              <a:t> </a:t>
            </a:r>
            <a:r>
              <a:rPr lang="en-US" sz="1200" b="1" i="0" u="sng" strike="noStrike" cap="none" dirty="0" err="1">
                <a:solidFill>
                  <a:srgbClr val="0000FF"/>
                </a:solidFill>
                <a:latin typeface="Arial"/>
                <a:ea typeface="Arial"/>
                <a:cs typeface="Arial"/>
                <a:sym typeface="Arial"/>
              </a:rPr>
              <a:t>sind</a:t>
            </a:r>
            <a:r>
              <a:rPr lang="en-US" sz="1200" b="1" i="0" u="sng" strike="noStrike" cap="none" dirty="0">
                <a:solidFill>
                  <a:srgbClr val="0000FF"/>
                </a:solidFill>
                <a:latin typeface="Arial"/>
                <a:ea typeface="Arial"/>
                <a:cs typeface="Arial"/>
                <a:sym typeface="Arial"/>
              </a:rPr>
              <a:t> </a:t>
            </a:r>
            <a:r>
              <a:rPr lang="en-US" sz="1200" b="1" i="1" u="sng" strike="noStrike" cap="none" dirty="0" err="1">
                <a:solidFill>
                  <a:srgbClr val="0000FF"/>
                </a:solidFill>
                <a:latin typeface="Arial"/>
                <a:ea typeface="Arial"/>
                <a:cs typeface="Arial"/>
                <a:sym typeface="Arial"/>
              </a:rPr>
              <a:t>systemische</a:t>
            </a:r>
            <a:r>
              <a:rPr lang="en-US" sz="1200" b="1" i="1" u="sng" strike="noStrike" cap="none" dirty="0">
                <a:solidFill>
                  <a:srgbClr val="0000FF"/>
                </a:solidFill>
                <a:latin typeface="Arial"/>
                <a:ea typeface="Arial"/>
                <a:cs typeface="Arial"/>
                <a:sym typeface="Arial"/>
              </a:rPr>
              <a:t> </a:t>
            </a:r>
            <a:r>
              <a:rPr lang="en-US" sz="1200" b="1" i="0" u="sng" strike="noStrike" cap="none" dirty="0" err="1">
                <a:solidFill>
                  <a:srgbClr val="0000FF"/>
                </a:solidFill>
                <a:latin typeface="Arial"/>
                <a:ea typeface="Arial"/>
                <a:cs typeface="Arial"/>
                <a:sym typeface="Arial"/>
              </a:rPr>
              <a:t>Antibiotika</a:t>
            </a:r>
            <a:r>
              <a:rPr lang="en-US" sz="1200" b="1" i="0" u="sng" strike="noStrike" cap="none" dirty="0">
                <a:solidFill>
                  <a:srgbClr val="0000FF"/>
                </a:solidFill>
                <a:latin typeface="Arial"/>
                <a:ea typeface="Arial"/>
                <a:cs typeface="Arial"/>
                <a:sym typeface="Arial"/>
              </a:rPr>
              <a:t>?</a:t>
            </a:r>
            <a:endParaRPr dirty="0"/>
          </a:p>
        </p:txBody>
      </p:sp>
      <p:sp>
        <p:nvSpPr>
          <p:cNvPr id="607" name="Google Shape;607;p27"/>
          <p:cNvSpPr txBox="1"/>
          <p:nvPr/>
        </p:nvSpPr>
        <p:spPr>
          <a:xfrm>
            <a:off x="147430" y="1429060"/>
            <a:ext cx="8229600" cy="1815882"/>
          </a:xfrm>
          <a:prstGeom prst="rect">
            <a:avLst/>
          </a:prstGeom>
          <a:solidFill>
            <a:srgbClr val="D1D1D1"/>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i="1" u="none" strike="noStrike" cap="none">
                <a:solidFill>
                  <a:srgbClr val="0000FF"/>
                </a:solidFill>
                <a:latin typeface="Arial"/>
                <a:ea typeface="Arial"/>
                <a:cs typeface="Arial"/>
                <a:sym typeface="Arial"/>
              </a:rPr>
              <a:t>Was ergab die Studie in Bezug auf systemische Antibiotika und das Sehergebnis?</a:t>
            </a:r>
            <a:endParaRPr/>
          </a:p>
          <a:p>
            <a:pPr marL="0" marR="0" lvl="0" indent="0" algn="l" rtl="0">
              <a:spcBef>
                <a:spcPts val="0"/>
              </a:spcBef>
              <a:spcAft>
                <a:spcPts val="0"/>
              </a:spcAft>
              <a:buNone/>
            </a:pPr>
            <a:r>
              <a:rPr lang="en-US" sz="1200" b="0" i="0" u="none" strike="noStrike" cap="none">
                <a:solidFill>
                  <a:srgbClr val="D1D1D1"/>
                </a:solidFill>
                <a:latin typeface="Arial"/>
                <a:ea typeface="Arial"/>
                <a:cs typeface="Arial"/>
                <a:sym typeface="Arial"/>
              </a:rPr>
              <a:t>Intravenöse Antibiotika verbesserten das endgültige Sehergebnis nicht </a:t>
            </a:r>
            <a:endParaRPr/>
          </a:p>
          <a:p>
            <a:pPr marL="0" marR="0" lvl="0" indent="0" algn="l" rtl="0">
              <a:spcBef>
                <a:spcPts val="0"/>
              </a:spcBef>
              <a:spcAft>
                <a:spcPts val="0"/>
              </a:spcAft>
              <a:buNone/>
            </a:pPr>
            <a:endParaRPr sz="1600" b="0" i="0" u="none" strike="noStrike" cap="none">
              <a:solidFill>
                <a:srgbClr val="D1D1D1"/>
              </a:solidFill>
              <a:latin typeface="Arial"/>
              <a:ea typeface="Arial"/>
              <a:cs typeface="Arial"/>
              <a:sym typeface="Arial"/>
            </a:endParaRPr>
          </a:p>
          <a:p>
            <a:pPr marL="0" marR="0" lvl="0" indent="0" algn="l" rtl="0">
              <a:spcBef>
                <a:spcPts val="0"/>
              </a:spcBef>
              <a:spcAft>
                <a:spcPts val="0"/>
              </a:spcAft>
              <a:buNone/>
            </a:pPr>
            <a:r>
              <a:rPr lang="en-US" sz="1200" b="0" i="1" u="none" strike="noStrike" cap="none">
                <a:solidFill>
                  <a:srgbClr val="D1D1D1"/>
                </a:solidFill>
                <a:latin typeface="Arial"/>
                <a:ea typeface="Arial"/>
                <a:cs typeface="Arial"/>
                <a:sym typeface="Arial"/>
              </a:rPr>
              <a:t>Warum war diese Schlussfolgerung umstritten?</a:t>
            </a:r>
            <a:endParaRPr sz="1600">
              <a:solidFill>
                <a:srgbClr val="D1D1D1"/>
              </a:solidFill>
              <a:latin typeface="Arial"/>
              <a:ea typeface="Arial"/>
              <a:cs typeface="Arial"/>
              <a:sym typeface="Arial"/>
            </a:endParaRPr>
          </a:p>
          <a:p>
            <a:pPr marL="0" marR="0" lvl="0" indent="0" algn="l" rtl="0">
              <a:spcBef>
                <a:spcPts val="0"/>
              </a:spcBef>
              <a:spcAft>
                <a:spcPts val="0"/>
              </a:spcAft>
              <a:buNone/>
            </a:pPr>
            <a:r>
              <a:rPr lang="en-US" sz="1200">
                <a:solidFill>
                  <a:srgbClr val="D1D1D1"/>
                </a:solidFill>
                <a:latin typeface="Arial"/>
                <a:ea typeface="Arial"/>
                <a:cs typeface="Arial"/>
                <a:sym typeface="Arial"/>
              </a:rPr>
              <a:t>Die in der EVS verwendeten Antibiotika waren Ceftaz und Amikacin. Die EVS wurde für die Wahl von Ceftaz anstelle von Vanc kritisiert, da Vanc eine bessere Abdeckung von grampositiven Kokken bietet. Aus diesem Grund bleibt die Wirksamkeit intravenöser Antibiotika für viele Kliniker eine offene Frage.</a:t>
            </a:r>
            <a:endParaRPr sz="1600">
              <a:solidFill>
                <a:srgbClr val="D1D1D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28"/>
          <p:cNvSpPr/>
          <p:nvPr/>
        </p:nvSpPr>
        <p:spPr>
          <a:xfrm>
            <a:off x="2667000" y="1676400"/>
            <a:ext cx="22098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619" name="Google Shape;619;p28"/>
          <p:cNvSpPr/>
          <p:nvPr/>
        </p:nvSpPr>
        <p:spPr>
          <a:xfrm>
            <a:off x="3352800" y="2057400"/>
            <a:ext cx="22098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20" name="Google Shape;620;p28"/>
          <p:cNvSpPr/>
          <p:nvPr/>
        </p:nvSpPr>
        <p:spPr>
          <a:xfrm>
            <a:off x="5715000" y="2057400"/>
            <a:ext cx="20574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23" name="Google Shape;623;p2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624" name="Google Shape;624;p28"/>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solidFill>
                  <a:srgbClr val="BFBFBF"/>
                </a:solidFill>
              </a:rPr>
              <a:t>Infektion</a:t>
            </a:r>
            <a:r>
              <a:rPr lang="en-US" sz="1200" b="1" dirty="0">
                <a:solidFill>
                  <a:srgbClr val="BFBFBF"/>
                </a:solidFill>
              </a:rPr>
              <a:t> </a:t>
            </a:r>
            <a:r>
              <a:rPr lang="en-US" sz="1200" b="1" dirty="0" err="1">
                <a:solidFill>
                  <a:srgbClr val="BFBFBF"/>
                </a:solidFill>
              </a:rPr>
              <a:t>nach</a:t>
            </a:r>
            <a:r>
              <a:rPr lang="en-US" sz="1200" b="1" dirty="0">
                <a:solidFill>
                  <a:srgbClr val="BFBFBF"/>
                </a:solidFill>
              </a:rPr>
              <a:t> </a:t>
            </a:r>
            <a:r>
              <a:rPr lang="en-US" sz="1200" b="1" dirty="0" err="1">
                <a:solidFill>
                  <a:srgbClr val="BFBFBF"/>
                </a:solidFill>
              </a:rPr>
              <a:t>einer</a:t>
            </a:r>
            <a:r>
              <a:rPr lang="en-US" sz="1200" b="1" dirty="0">
                <a:solidFill>
                  <a:srgbClr val="BFBFBF"/>
                </a:solidFill>
              </a:rPr>
              <a:t> </a:t>
            </a:r>
            <a:r>
              <a:rPr lang="en-US" sz="1200" b="1" dirty="0" err="1">
                <a:solidFill>
                  <a:srgbClr val="BFBFBF"/>
                </a:solidFill>
              </a:rPr>
              <a:t>Filteroperation</a:t>
            </a:r>
            <a:endParaRPr dirty="0"/>
          </a:p>
          <a:p>
            <a:pPr marL="692150" lvl="1" indent="-347663" algn="l" rtl="0">
              <a:spcBef>
                <a:spcPts val="240"/>
              </a:spcBef>
              <a:spcAft>
                <a:spcPts val="0"/>
              </a:spcAft>
              <a:buSzPts val="840"/>
              <a:buChar char="●"/>
            </a:pPr>
            <a:r>
              <a:rPr lang="en-US" sz="1200" dirty="0">
                <a:solidFill>
                  <a:srgbClr val="BFBFBF"/>
                </a:solidFill>
              </a:rPr>
              <a:t>Kann </a:t>
            </a:r>
            <a:r>
              <a:rPr lang="en-US" sz="1200" dirty="0" err="1">
                <a:solidFill>
                  <a:srgbClr val="BFBFBF"/>
                </a:solidFill>
              </a:rPr>
              <a:t>Monate</a:t>
            </a:r>
            <a:r>
              <a:rPr lang="en-US" sz="1200" dirty="0">
                <a:solidFill>
                  <a:srgbClr val="BFBFBF"/>
                </a:solidFill>
              </a:rPr>
              <a:t> bis Jahre </a:t>
            </a:r>
            <a:r>
              <a:rPr lang="en-US" sz="1200" dirty="0" err="1">
                <a:solidFill>
                  <a:srgbClr val="BFBFBF"/>
                </a:solidFill>
              </a:rPr>
              <a:t>nach</a:t>
            </a:r>
            <a:r>
              <a:rPr lang="en-US" sz="1200" dirty="0">
                <a:solidFill>
                  <a:srgbClr val="BFBFBF"/>
                </a:solidFill>
              </a:rPr>
              <a:t> der Operation </a:t>
            </a:r>
            <a:r>
              <a:rPr lang="en-US" sz="1200" dirty="0" err="1">
                <a:solidFill>
                  <a:srgbClr val="BFBFBF"/>
                </a:solidFill>
              </a:rPr>
              <a:t>auftreten</a:t>
            </a:r>
            <a:endParaRPr dirty="0"/>
          </a:p>
          <a:p>
            <a:pPr marL="692150" lvl="1" indent="-347663" algn="l" rtl="0">
              <a:spcBef>
                <a:spcPts val="240"/>
              </a:spcBef>
              <a:spcAft>
                <a:spcPts val="0"/>
              </a:spcAft>
              <a:buSzPts val="840"/>
              <a:buChar char="●"/>
            </a:pPr>
            <a:r>
              <a:rPr lang="en-US" sz="1200" dirty="0" err="1">
                <a:solidFill>
                  <a:srgbClr val="BFBFBF"/>
                </a:solidFill>
              </a:rPr>
              <a:t>Erreger</a:t>
            </a:r>
            <a:r>
              <a:rPr lang="en-US" sz="1200" dirty="0">
                <a:solidFill>
                  <a:srgbClr val="BFBFBF"/>
                </a:solidFill>
              </a:rPr>
              <a:t>: </a:t>
            </a:r>
            <a:r>
              <a:rPr lang="en-US" sz="1200" i="1" dirty="0" err="1">
                <a:solidFill>
                  <a:srgbClr val="BFBFBF"/>
                </a:solidFill>
              </a:rPr>
              <a:t>Streptokokken</a:t>
            </a:r>
            <a:r>
              <a:rPr lang="en-US" sz="1200" dirty="0">
                <a:solidFill>
                  <a:srgbClr val="BFBFBF"/>
                </a:solidFill>
              </a:rPr>
              <a:t>, </a:t>
            </a:r>
            <a:r>
              <a:rPr lang="en-US" sz="1200" i="1" dirty="0" err="1">
                <a:solidFill>
                  <a:srgbClr val="BFBFBF"/>
                </a:solidFill>
              </a:rPr>
              <a:t>Haemophilus</a:t>
            </a:r>
            <a:r>
              <a:rPr lang="en-US" sz="1200" dirty="0" err="1">
                <a:solidFill>
                  <a:srgbClr val="BFBFBF"/>
                </a:solidFill>
              </a:rPr>
              <a:t>-Arten</a:t>
            </a:r>
            <a:r>
              <a:rPr lang="en-US" sz="1200" dirty="0">
                <a:solidFill>
                  <a:srgbClr val="BFBFBF"/>
                </a:solidFill>
              </a:rPr>
              <a:t>, </a:t>
            </a:r>
            <a:r>
              <a:rPr lang="en-US" sz="1200" dirty="0" err="1">
                <a:solidFill>
                  <a:srgbClr val="BFBFBF"/>
                </a:solidFill>
              </a:rPr>
              <a:t>grampositive</a:t>
            </a:r>
            <a:r>
              <a:rPr lang="en-US" sz="1200" dirty="0">
                <a:solidFill>
                  <a:srgbClr val="BFBFBF"/>
                </a:solidFill>
              </a:rPr>
              <a:t> </a:t>
            </a:r>
            <a:r>
              <a:rPr lang="en-US" sz="1200" dirty="0" err="1">
                <a:solidFill>
                  <a:srgbClr val="BFBFBF"/>
                </a:solidFill>
              </a:rPr>
              <a:t>Bakterien</a:t>
            </a:r>
            <a:endParaRPr dirty="0"/>
          </a:p>
          <a:p>
            <a:pPr marL="692150" lvl="1" indent="-347663" algn="l" rtl="0">
              <a:spcBef>
                <a:spcPts val="240"/>
              </a:spcBef>
              <a:spcAft>
                <a:spcPts val="0"/>
              </a:spcAft>
              <a:buSzPts val="840"/>
              <a:buChar char="●"/>
            </a:pPr>
            <a:r>
              <a:rPr lang="en-US" sz="1200" dirty="0">
                <a:solidFill>
                  <a:srgbClr val="BFBFBF"/>
                </a:solidFill>
              </a:rPr>
              <a:t>Zwei </a:t>
            </a:r>
            <a:r>
              <a:rPr lang="en-US" sz="1200" dirty="0" err="1">
                <a:solidFill>
                  <a:srgbClr val="BFBFBF"/>
                </a:solidFill>
              </a:rPr>
              <a:t>klinische</a:t>
            </a:r>
            <a:r>
              <a:rPr lang="en-US" sz="1200" dirty="0">
                <a:solidFill>
                  <a:srgbClr val="BFBFBF"/>
                </a:solidFill>
              </a:rPr>
              <a:t> </a:t>
            </a:r>
            <a:r>
              <a:rPr lang="en-US" sz="1200" dirty="0" err="1">
                <a:solidFill>
                  <a:srgbClr val="BFBFBF"/>
                </a:solidFill>
              </a:rPr>
              <a:t>Entitäten</a:t>
            </a:r>
            <a:r>
              <a:rPr lang="en-US" sz="1200" dirty="0">
                <a:solidFill>
                  <a:srgbClr val="BFBFBF"/>
                </a:solidFill>
              </a:rPr>
              <a:t>:</a:t>
            </a:r>
            <a:endParaRPr dirty="0"/>
          </a:p>
          <a:p>
            <a:pPr marL="987425" lvl="2" indent="-293688" algn="l" rtl="0">
              <a:spcBef>
                <a:spcPts val="240"/>
              </a:spcBef>
              <a:spcAft>
                <a:spcPts val="0"/>
              </a:spcAft>
              <a:buSzPts val="840"/>
              <a:buChar char="●"/>
            </a:pPr>
            <a:r>
              <a:rPr lang="en-US" sz="1200" i="1" dirty="0" err="1">
                <a:solidFill>
                  <a:srgbClr val="BFBFBF"/>
                </a:solidFill>
              </a:rPr>
              <a:t>Blebitis</a:t>
            </a:r>
            <a:r>
              <a:rPr lang="en-US" sz="1200" dirty="0">
                <a:solidFill>
                  <a:srgbClr val="BFBFBF"/>
                </a:solidFill>
              </a:rPr>
              <a:t>: </a:t>
            </a:r>
            <a:r>
              <a:rPr lang="en-US" sz="1200" dirty="0" err="1">
                <a:solidFill>
                  <a:srgbClr val="BFBFBF"/>
                </a:solidFill>
              </a:rPr>
              <a:t>Infizierter</a:t>
            </a:r>
            <a:r>
              <a:rPr lang="en-US" sz="1200" dirty="0">
                <a:solidFill>
                  <a:srgbClr val="BFBFBF"/>
                </a:solidFill>
              </a:rPr>
              <a:t> Bleb </a:t>
            </a:r>
            <a:r>
              <a:rPr lang="en-US" sz="1200" dirty="0" err="1">
                <a:solidFill>
                  <a:srgbClr val="BFBFBF"/>
                </a:solidFill>
              </a:rPr>
              <a:t>ohne</a:t>
            </a:r>
            <a:r>
              <a:rPr lang="en-US" sz="1200" dirty="0">
                <a:solidFill>
                  <a:srgbClr val="BFBFBF"/>
                </a:solidFill>
              </a:rPr>
              <a:t> </a:t>
            </a:r>
            <a:r>
              <a:rPr lang="en-US" sz="1200" dirty="0" err="1">
                <a:solidFill>
                  <a:srgbClr val="BFBFBF"/>
                </a:solidFill>
              </a:rPr>
              <a:t>Beteiligung</a:t>
            </a:r>
            <a:r>
              <a:rPr lang="en-US" sz="1200" dirty="0">
                <a:solidFill>
                  <a:srgbClr val="BFBFBF"/>
                </a:solidFill>
              </a:rPr>
              <a:t> der </a:t>
            </a:r>
            <a:r>
              <a:rPr lang="en-US" sz="1200" dirty="0" err="1">
                <a:solidFill>
                  <a:srgbClr val="BFBFBF"/>
                </a:solidFill>
              </a:rPr>
              <a:t>Vorderkammer</a:t>
            </a:r>
            <a:r>
              <a:rPr lang="en-US" sz="1200" dirty="0">
                <a:solidFill>
                  <a:srgbClr val="BFBFBF"/>
                </a:solidFill>
              </a:rPr>
              <a:t> </a:t>
            </a:r>
            <a:r>
              <a:rPr lang="en-US" sz="1200" dirty="0" err="1">
                <a:solidFill>
                  <a:srgbClr val="BFBFBF"/>
                </a:solidFill>
              </a:rPr>
              <a:t>oder</a:t>
            </a:r>
            <a:r>
              <a:rPr lang="en-US" sz="1200" dirty="0">
                <a:solidFill>
                  <a:srgbClr val="BFBFBF"/>
                </a:solidFill>
              </a:rPr>
              <a:t> des </a:t>
            </a:r>
            <a:r>
              <a:rPr lang="en-US" sz="1200" dirty="0" err="1">
                <a:solidFill>
                  <a:srgbClr val="BFBFBF"/>
                </a:solidFill>
              </a:rPr>
              <a:t>Glaskörpers</a:t>
            </a:r>
            <a:endParaRPr dirty="0"/>
          </a:p>
          <a:p>
            <a:pPr marL="987425" lvl="2" indent="-293688" algn="l" rtl="0">
              <a:spcBef>
                <a:spcPts val="240"/>
              </a:spcBef>
              <a:spcAft>
                <a:spcPts val="0"/>
              </a:spcAft>
              <a:buSzPts val="840"/>
              <a:buChar char="●"/>
            </a:pPr>
            <a:r>
              <a:rPr lang="en-US" sz="1200" i="1" dirty="0" err="1">
                <a:solidFill>
                  <a:srgbClr val="BFBFBF"/>
                </a:solidFill>
              </a:rPr>
              <a:t>Sickerkissen-assoziierte</a:t>
            </a:r>
            <a:r>
              <a:rPr lang="en-US" sz="1200" i="1" dirty="0">
                <a:solidFill>
                  <a:srgbClr val="BFBFBF"/>
                </a:solidFill>
              </a:rPr>
              <a:t> Endophthalmitis</a:t>
            </a:r>
            <a:r>
              <a:rPr lang="en-US" sz="1200" dirty="0">
                <a:solidFill>
                  <a:srgbClr val="BFBFBF"/>
                </a:solidFill>
              </a:rPr>
              <a:t>: Bild </a:t>
            </a:r>
            <a:r>
              <a:rPr lang="en-US" sz="1200" dirty="0" err="1">
                <a:solidFill>
                  <a:srgbClr val="BFBFBF"/>
                </a:solidFill>
              </a:rPr>
              <a:t>einer</a:t>
            </a:r>
            <a:r>
              <a:rPr lang="en-US" sz="1200" dirty="0">
                <a:solidFill>
                  <a:srgbClr val="BFBFBF"/>
                </a:solidFill>
              </a:rPr>
              <a:t> </a:t>
            </a:r>
            <a:r>
              <a:rPr lang="en-US" sz="1200" dirty="0" err="1">
                <a:solidFill>
                  <a:srgbClr val="BFBFBF"/>
                </a:solidFill>
              </a:rPr>
              <a:t>akuten</a:t>
            </a:r>
            <a:r>
              <a:rPr lang="en-US" sz="1200" dirty="0">
                <a:solidFill>
                  <a:srgbClr val="BFBFBF"/>
                </a:solidFill>
              </a:rPr>
              <a:t> Endophthalmitis + </a:t>
            </a:r>
            <a:r>
              <a:rPr lang="en-US" sz="1200" dirty="0" err="1">
                <a:solidFill>
                  <a:srgbClr val="BFBFBF"/>
                </a:solidFill>
              </a:rPr>
              <a:t>eitriger</a:t>
            </a:r>
            <a:r>
              <a:rPr lang="en-US" sz="1200" dirty="0">
                <a:solidFill>
                  <a:srgbClr val="BFBFBF"/>
                </a:solidFill>
              </a:rPr>
              <a:t> Bleb</a:t>
            </a:r>
            <a:endParaRPr dirty="0"/>
          </a:p>
          <a:p>
            <a:pPr marL="692150" lvl="1" indent="-347663" algn="l" rtl="0">
              <a:spcBef>
                <a:spcPts val="240"/>
              </a:spcBef>
              <a:spcAft>
                <a:spcPts val="0"/>
              </a:spcAft>
              <a:buSzPts val="840"/>
              <a:buChar char="●"/>
            </a:pPr>
            <a:r>
              <a:rPr lang="en-US" sz="1200" dirty="0" err="1">
                <a:solidFill>
                  <a:srgbClr val="BFBFBF"/>
                </a:solidFill>
              </a:rPr>
              <a:t>Behandlung</a:t>
            </a:r>
            <a:r>
              <a:rPr lang="en-US" sz="1200" dirty="0">
                <a:solidFill>
                  <a:srgbClr val="BFBFBF"/>
                </a:solidFill>
              </a:rPr>
              <a:t>:</a:t>
            </a:r>
            <a:endParaRPr dirty="0"/>
          </a:p>
          <a:p>
            <a:pPr marL="987425" lvl="2" indent="-293688" algn="l" rtl="0">
              <a:spcBef>
                <a:spcPts val="240"/>
              </a:spcBef>
              <a:spcAft>
                <a:spcPts val="0"/>
              </a:spcAft>
              <a:buSzPts val="840"/>
              <a:buChar char="●"/>
            </a:pPr>
            <a:r>
              <a:rPr lang="en-US" sz="1200" dirty="0" err="1">
                <a:solidFill>
                  <a:srgbClr val="BFBFBF"/>
                </a:solidFill>
              </a:rPr>
              <a:t>Blebitis</a:t>
            </a:r>
            <a:r>
              <a:rPr lang="en-US" sz="1200" dirty="0">
                <a:solidFill>
                  <a:srgbClr val="BFBFBF"/>
                </a:solidFill>
              </a:rPr>
              <a:t>: </a:t>
            </a:r>
            <a:r>
              <a:rPr lang="en-US" sz="1200" dirty="0" err="1">
                <a:solidFill>
                  <a:srgbClr val="BFBFBF"/>
                </a:solidFill>
              </a:rPr>
              <a:t>Topische</a:t>
            </a:r>
            <a:r>
              <a:rPr lang="en-US" sz="1200" dirty="0">
                <a:solidFill>
                  <a:srgbClr val="BFBFBF"/>
                </a:solidFill>
              </a:rPr>
              <a:t> und </a:t>
            </a:r>
            <a:r>
              <a:rPr lang="en-US" sz="1200" dirty="0" err="1">
                <a:solidFill>
                  <a:srgbClr val="BFBFBF"/>
                </a:solidFill>
              </a:rPr>
              <a:t>subkonjunktivale</a:t>
            </a:r>
            <a:r>
              <a:rPr lang="en-US" sz="1200" dirty="0">
                <a:solidFill>
                  <a:srgbClr val="BFBFBF"/>
                </a:solidFill>
              </a:rPr>
              <a:t> </a:t>
            </a:r>
            <a:r>
              <a:rPr lang="en-US" sz="1200" dirty="0" err="1">
                <a:solidFill>
                  <a:srgbClr val="BFBFBF"/>
                </a:solidFill>
              </a:rPr>
              <a:t>Antibiotika</a:t>
            </a:r>
            <a:endParaRPr dirty="0"/>
          </a:p>
          <a:p>
            <a:pPr marL="987425" lvl="2" indent="-293688" algn="l" rtl="0">
              <a:spcBef>
                <a:spcPts val="240"/>
              </a:spcBef>
              <a:spcAft>
                <a:spcPts val="0"/>
              </a:spcAft>
              <a:buSzPts val="840"/>
              <a:buChar char="●"/>
            </a:pPr>
            <a:r>
              <a:rPr lang="en-US" sz="1200" dirty="0" err="1">
                <a:solidFill>
                  <a:srgbClr val="BFBFBF"/>
                </a:solidFill>
              </a:rPr>
              <a:t>Sickerkissen-assoziierte</a:t>
            </a:r>
            <a:r>
              <a:rPr lang="en-US" sz="1200" dirty="0">
                <a:solidFill>
                  <a:srgbClr val="BFBFBF"/>
                </a:solidFill>
              </a:rPr>
              <a:t> Endophthalmitis: </a:t>
            </a:r>
            <a:r>
              <a:rPr lang="en-US" sz="1200" dirty="0" err="1">
                <a:solidFill>
                  <a:srgbClr val="BFBFBF"/>
                </a:solidFill>
              </a:rPr>
              <a:t>Intravitreale</a:t>
            </a:r>
            <a:r>
              <a:rPr lang="en-US" sz="1200" dirty="0">
                <a:solidFill>
                  <a:srgbClr val="BFBFBF"/>
                </a:solidFill>
              </a:rPr>
              <a:t> </a:t>
            </a:r>
            <a:r>
              <a:rPr lang="en-US" sz="1200" dirty="0" err="1">
                <a:solidFill>
                  <a:srgbClr val="BFBFBF"/>
                </a:solidFill>
              </a:rPr>
              <a:t>Antibiotika</a:t>
            </a:r>
            <a:r>
              <a:rPr lang="en-US" sz="1200" dirty="0">
                <a:solidFill>
                  <a:srgbClr val="BFBFBF"/>
                </a:solidFill>
              </a:rPr>
              <a:t> +/- PPV</a:t>
            </a:r>
            <a:endParaRPr dirty="0"/>
          </a:p>
          <a:p>
            <a:pPr marL="1281113" lvl="3" indent="-292100" algn="l" rtl="0">
              <a:spcBef>
                <a:spcPts val="240"/>
              </a:spcBef>
              <a:spcAft>
                <a:spcPts val="0"/>
              </a:spcAft>
              <a:buSzPts val="900"/>
              <a:buChar char="▪"/>
            </a:pPr>
            <a:r>
              <a:rPr lang="en-US" sz="1200" dirty="0">
                <a:solidFill>
                  <a:srgbClr val="BFBFBF"/>
                </a:solidFill>
              </a:rPr>
              <a:t>Die </a:t>
            </a:r>
            <a:r>
              <a:rPr lang="en-US" sz="1200" dirty="0" err="1">
                <a:solidFill>
                  <a:srgbClr val="BFBFBF"/>
                </a:solidFill>
              </a:rPr>
              <a:t>endgültige</a:t>
            </a:r>
            <a:r>
              <a:rPr lang="en-US" sz="1200" dirty="0">
                <a:solidFill>
                  <a:srgbClr val="BFBFBF"/>
                </a:solidFill>
              </a:rPr>
              <a:t> </a:t>
            </a:r>
            <a:r>
              <a:rPr lang="en-US" sz="1200" dirty="0" err="1">
                <a:solidFill>
                  <a:srgbClr val="BFBFBF"/>
                </a:solidFill>
              </a:rPr>
              <a:t>Sehschärfe</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bei</a:t>
            </a:r>
            <a:r>
              <a:rPr lang="en-US" sz="1200" dirty="0">
                <a:solidFill>
                  <a:srgbClr val="BFBFBF"/>
                </a:solidFill>
              </a:rPr>
              <a:t> </a:t>
            </a:r>
            <a:r>
              <a:rPr lang="en-US" sz="1200" dirty="0" err="1">
                <a:solidFill>
                  <a:srgbClr val="BFBFBF"/>
                </a:solidFill>
              </a:rPr>
              <a:t>akuter</a:t>
            </a:r>
            <a:r>
              <a:rPr lang="en-US" sz="1200" dirty="0">
                <a:solidFill>
                  <a:srgbClr val="BFBFBF"/>
                </a:solidFill>
              </a:rPr>
              <a:t> </a:t>
            </a:r>
            <a:r>
              <a:rPr lang="en-US" sz="1200" dirty="0" err="1">
                <a:solidFill>
                  <a:srgbClr val="BFBFBF"/>
                </a:solidFill>
              </a:rPr>
              <a:t>postoperativer</a:t>
            </a:r>
            <a:r>
              <a:rPr lang="en-US" sz="1200" dirty="0">
                <a:solidFill>
                  <a:srgbClr val="BFBFBF"/>
                </a:solidFill>
              </a:rPr>
              <a:t> Endophthalmitis </a:t>
            </a:r>
            <a:r>
              <a:rPr lang="en-US" sz="1200" dirty="0" err="1">
                <a:solidFill>
                  <a:srgbClr val="BFBFBF"/>
                </a:solidFill>
              </a:rPr>
              <a:t>nach</a:t>
            </a:r>
            <a:r>
              <a:rPr lang="en-US" sz="1200" dirty="0">
                <a:solidFill>
                  <a:srgbClr val="BFBFBF"/>
                </a:solidFill>
              </a:rPr>
              <a:t> </a:t>
            </a:r>
            <a:r>
              <a:rPr lang="en-US" sz="1200" dirty="0" err="1">
                <a:solidFill>
                  <a:srgbClr val="BFBFBF"/>
                </a:solidFill>
              </a:rPr>
              <a:t>Kataraktoperation</a:t>
            </a:r>
            <a:r>
              <a:rPr lang="en-US" sz="1200" dirty="0">
                <a:solidFill>
                  <a:srgbClr val="BFBFBF"/>
                </a:solidFill>
              </a:rPr>
              <a:t> </a:t>
            </a:r>
            <a:r>
              <a:rPr lang="en-US" sz="1200" dirty="0" err="1">
                <a:solidFill>
                  <a:srgbClr val="BFBFBF"/>
                </a:solidFill>
              </a:rPr>
              <a:t>meist</a:t>
            </a:r>
            <a:r>
              <a:rPr lang="en-US" sz="1200" dirty="0">
                <a:solidFill>
                  <a:srgbClr val="BFBFBF"/>
                </a:solidFill>
              </a:rPr>
              <a:t> </a:t>
            </a:r>
            <a:r>
              <a:rPr lang="en-US" sz="1200" dirty="0" err="1">
                <a:solidFill>
                  <a:srgbClr val="BFBFBF"/>
                </a:solidFill>
              </a:rPr>
              <a:t>schlechter</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dirty="0" err="1">
                <a:solidFill>
                  <a:srgbClr val="BFBFBF"/>
                </a:solidFill>
              </a:rPr>
              <a:t>nach</a:t>
            </a:r>
            <a:r>
              <a:rPr lang="en-US" sz="1200" dirty="0">
                <a:solidFill>
                  <a:srgbClr val="BFBFBF"/>
                </a:solidFill>
              </a:rPr>
              <a:t> </a:t>
            </a:r>
            <a:r>
              <a:rPr lang="en-US" sz="1200" dirty="0" err="1">
                <a:solidFill>
                  <a:srgbClr val="BFBFBF"/>
                </a:solidFill>
              </a:rPr>
              <a:t>Therapie</a:t>
            </a:r>
            <a:endParaRPr dirty="0"/>
          </a:p>
        </p:txBody>
      </p:sp>
      <p:sp>
        <p:nvSpPr>
          <p:cNvPr id="625" name="Google Shape;625;p28"/>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28</a:t>
            </a:fld>
            <a:endParaRPr sz="1000">
              <a:solidFill>
                <a:schemeClr val="dk1"/>
              </a:solidFill>
              <a:latin typeface="Arial"/>
              <a:ea typeface="Arial"/>
              <a:cs typeface="Arial"/>
              <a:sym typeface="Arial"/>
            </a:endParaRPr>
          </a:p>
        </p:txBody>
      </p:sp>
      <p:sp>
        <p:nvSpPr>
          <p:cNvPr id="626" name="Google Shape;626;p28"/>
          <p:cNvSpPr/>
          <p:nvPr/>
        </p:nvSpPr>
        <p:spPr>
          <a:xfrm>
            <a:off x="1524000" y="1676400"/>
            <a:ext cx="4495800" cy="12954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28" name="Google Shape;628;p28"/>
          <p:cNvSpPr txBox="1"/>
          <p:nvPr/>
        </p:nvSpPr>
        <p:spPr>
          <a:xfrm>
            <a:off x="1012448" y="3836539"/>
            <a:ext cx="5919787" cy="948978"/>
          </a:xfrm>
          <a:prstGeom prst="rect">
            <a:avLst/>
          </a:prstGeom>
          <a:solidFill>
            <a:srgbClr val="92D050"/>
          </a:solidFill>
          <a:ln>
            <a:noFill/>
          </a:ln>
        </p:spPr>
        <p:txBody>
          <a:bodyPr spcFirstLastPara="1" wrap="square" lIns="25400" tIns="12700" rIns="25400" bIns="12700" anchor="t" anchorCtr="0">
            <a:spAutoFit/>
          </a:bodyPr>
          <a:lstStyle/>
          <a:p>
            <a:pPr lvl="0"/>
            <a:r>
              <a:rPr lang="en-US" sz="1200" i="1" dirty="0" err="1">
                <a:solidFill>
                  <a:srgbClr val="7F7F7F"/>
                </a:solidFill>
                <a:latin typeface="Arial"/>
                <a:ea typeface="Arial"/>
                <a:cs typeface="Arial"/>
                <a:sym typeface="Arial"/>
              </a:rPr>
              <a:t>Warum</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führt</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eine</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Sickerkissen-assoziierte</a:t>
            </a:r>
            <a:r>
              <a:rPr lang="en-US" sz="1200" i="1" dirty="0">
                <a:solidFill>
                  <a:srgbClr val="7F7F7F"/>
                </a:solidFill>
                <a:latin typeface="Arial"/>
                <a:ea typeface="Arial"/>
                <a:cs typeface="Arial"/>
                <a:sym typeface="Arial"/>
              </a:rPr>
              <a:t> Endophthalmitis </a:t>
            </a:r>
            <a:r>
              <a:rPr lang="en-US" sz="1200" i="1" dirty="0" err="1">
                <a:solidFill>
                  <a:srgbClr val="7F7F7F"/>
                </a:solidFill>
                <a:latin typeface="Arial"/>
                <a:ea typeface="Arial"/>
                <a:cs typeface="Arial"/>
                <a:sym typeface="Arial"/>
              </a:rPr>
              <a:t>tendenziell</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zu</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einem</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schlechteren</a:t>
            </a:r>
            <a:r>
              <a:rPr lang="en-US" sz="1200" i="1" dirty="0">
                <a:solidFill>
                  <a:srgbClr val="7F7F7F"/>
                </a:solidFill>
                <a:latin typeface="Arial"/>
                <a:ea typeface="Arial"/>
                <a:cs typeface="Arial"/>
                <a:sym typeface="Arial"/>
              </a:rPr>
              <a:t> Sehergebnis </a:t>
            </a:r>
            <a:r>
              <a:rPr lang="en-US" sz="1200" i="1" dirty="0" err="1">
                <a:solidFill>
                  <a:srgbClr val="7F7F7F"/>
                </a:solidFill>
                <a:latin typeface="Arial"/>
                <a:ea typeface="Arial"/>
                <a:cs typeface="Arial"/>
                <a:sym typeface="Arial"/>
              </a:rPr>
              <a:t>als</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eine</a:t>
            </a:r>
            <a:r>
              <a:rPr lang="en-US" sz="1200" i="1" dirty="0">
                <a:solidFill>
                  <a:srgbClr val="7F7F7F"/>
                </a:solidFill>
                <a:latin typeface="Arial"/>
                <a:ea typeface="Arial"/>
                <a:cs typeface="Arial"/>
                <a:sym typeface="Arial"/>
              </a:rPr>
              <a:t> </a:t>
            </a:r>
            <a:r>
              <a:rPr lang="en-US" sz="1200" b="1" i="1" dirty="0" err="1">
                <a:solidFill>
                  <a:schemeClr val="tx1"/>
                </a:solidFill>
              </a:rPr>
              <a:t>akute</a:t>
            </a:r>
            <a:r>
              <a:rPr lang="en-US" sz="1200" b="1" i="1" dirty="0">
                <a:solidFill>
                  <a:schemeClr val="tx1"/>
                </a:solidFill>
              </a:rPr>
              <a:t> Endophthalmitis </a:t>
            </a:r>
            <a:r>
              <a:rPr lang="en-US" sz="1200" i="1" dirty="0" err="1">
                <a:solidFill>
                  <a:srgbClr val="7F7F7F"/>
                </a:solidFill>
                <a:latin typeface="Arial"/>
                <a:ea typeface="Arial"/>
                <a:cs typeface="Arial"/>
                <a:sym typeface="Arial"/>
              </a:rPr>
              <a:t>nach</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Katarakt</a:t>
            </a:r>
            <a:r>
              <a:rPr lang="en-US" sz="1200" i="1" dirty="0">
                <a:solidFill>
                  <a:srgbClr val="7F7F7F"/>
                </a:solidFill>
                <a:latin typeface="Arial"/>
                <a:ea typeface="Arial"/>
                <a:cs typeface="Arial"/>
                <a:sym typeface="Arial"/>
              </a:rPr>
              <a:t>-Operation?</a:t>
            </a:r>
            <a:endParaRPr dirty="0"/>
          </a:p>
          <a:p>
            <a:pPr marL="0" marR="0" lvl="0" indent="0" algn="l" rtl="0">
              <a:spcBef>
                <a:spcPts val="0"/>
              </a:spcBef>
              <a:spcAft>
                <a:spcPts val="0"/>
              </a:spcAft>
              <a:buNone/>
            </a:pPr>
            <a:r>
              <a:rPr lang="en-US" sz="1200" dirty="0">
                <a:solidFill>
                  <a:srgbClr val="7F7F7F"/>
                </a:solidFill>
                <a:latin typeface="Arial"/>
                <a:ea typeface="Arial"/>
                <a:cs typeface="Arial"/>
                <a:sym typeface="Arial"/>
              </a:rPr>
              <a:t>Da die Keime, die </a:t>
            </a:r>
            <a:r>
              <a:rPr lang="en-US" sz="1200" dirty="0" err="1">
                <a:solidFill>
                  <a:srgbClr val="7F7F7F"/>
                </a:solidFill>
                <a:latin typeface="Arial"/>
                <a:ea typeface="Arial"/>
                <a:cs typeface="Arial"/>
                <a:sym typeface="Arial"/>
              </a:rPr>
              <a:t>eine</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Sickerkissen-assoziierte</a:t>
            </a:r>
            <a:r>
              <a:rPr lang="en-US" sz="1200" dirty="0">
                <a:solidFill>
                  <a:srgbClr val="7F7F7F"/>
                </a:solidFill>
                <a:latin typeface="Arial"/>
                <a:ea typeface="Arial"/>
                <a:cs typeface="Arial"/>
                <a:sym typeface="Arial"/>
              </a:rPr>
              <a:t> Endophthalmitis </a:t>
            </a:r>
            <a:r>
              <a:rPr lang="en-US" sz="1200" dirty="0" err="1">
                <a:solidFill>
                  <a:srgbClr val="7F7F7F"/>
                </a:solidFill>
                <a:latin typeface="Arial"/>
                <a:ea typeface="Arial"/>
                <a:cs typeface="Arial"/>
                <a:sym typeface="Arial"/>
              </a:rPr>
              <a:t>verursachen</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virulenter</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sind</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als</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jene</a:t>
            </a:r>
            <a:r>
              <a:rPr lang="en-US" sz="1200" dirty="0">
                <a:solidFill>
                  <a:srgbClr val="7F7F7F"/>
                </a:solidFill>
                <a:latin typeface="Arial"/>
                <a:ea typeface="Arial"/>
                <a:cs typeface="Arial"/>
                <a:sym typeface="Arial"/>
              </a:rPr>
              <a:t>, die </a:t>
            </a:r>
            <a:r>
              <a:rPr lang="en-US" sz="1200" dirty="0" err="1">
                <a:solidFill>
                  <a:srgbClr val="7F7F7F"/>
                </a:solidFill>
                <a:latin typeface="Arial"/>
                <a:ea typeface="Arial"/>
                <a:cs typeface="Arial"/>
                <a:sym typeface="Arial"/>
              </a:rPr>
              <a:t>typischerweise</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eine</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akute</a:t>
            </a:r>
            <a:r>
              <a:rPr lang="en-US" sz="1200" dirty="0">
                <a:solidFill>
                  <a:srgbClr val="7F7F7F"/>
                </a:solidFill>
                <a:latin typeface="Arial"/>
                <a:ea typeface="Arial"/>
                <a:cs typeface="Arial"/>
                <a:sym typeface="Arial"/>
              </a:rPr>
              <a:t> postoperative Endophthalmitis </a:t>
            </a:r>
            <a:r>
              <a:rPr lang="en-US" sz="1200" dirty="0" err="1">
                <a:solidFill>
                  <a:srgbClr val="7F7F7F"/>
                </a:solidFill>
                <a:latin typeface="Arial"/>
                <a:ea typeface="Arial"/>
                <a:cs typeface="Arial"/>
                <a:sym typeface="Arial"/>
              </a:rPr>
              <a:t>nach</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Katarakt-Extraktion</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auslösen</a:t>
            </a:r>
            <a:endParaRPr dirty="0"/>
          </a:p>
        </p:txBody>
      </p:sp>
      <p:sp>
        <p:nvSpPr>
          <p:cNvPr id="629" name="Google Shape;629;p28"/>
          <p:cNvSpPr/>
          <p:nvPr/>
        </p:nvSpPr>
        <p:spPr>
          <a:xfrm>
            <a:off x="2438400" y="3962400"/>
            <a:ext cx="31242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30" name="Google Shape;630;p28"/>
          <p:cNvSpPr txBox="1"/>
          <p:nvPr/>
        </p:nvSpPr>
        <p:spPr>
          <a:xfrm>
            <a:off x="167308" y="2137336"/>
            <a:ext cx="8809383" cy="1244443"/>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Apropos </a:t>
            </a:r>
            <a:r>
              <a:rPr lang="en-US" sz="1200" i="1" dirty="0" err="1">
                <a:solidFill>
                  <a:srgbClr val="BFBFBF"/>
                </a:solidFill>
                <a:latin typeface="Arial"/>
                <a:ea typeface="Arial"/>
                <a:cs typeface="Arial"/>
                <a:sym typeface="Arial"/>
              </a:rPr>
              <a:t>akute</a:t>
            </a:r>
            <a:r>
              <a:rPr lang="en-US" sz="1200" i="1" dirty="0">
                <a:solidFill>
                  <a:srgbClr val="BFBFBF"/>
                </a:solidFill>
                <a:latin typeface="Arial"/>
                <a:ea typeface="Arial"/>
                <a:cs typeface="Arial"/>
                <a:sym typeface="Arial"/>
              </a:rPr>
              <a:t> Endophthalmitis </a:t>
            </a:r>
            <a:r>
              <a:rPr lang="en-US" sz="1200" i="1" dirty="0" err="1">
                <a:solidFill>
                  <a:srgbClr val="BFBFBF"/>
                </a:solidFill>
                <a:latin typeface="Arial"/>
                <a:ea typeface="Arial"/>
                <a:cs typeface="Arial"/>
                <a:sym typeface="Arial"/>
              </a:rPr>
              <a:t>nach</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Katarakt</a:t>
            </a:r>
            <a:r>
              <a:rPr lang="en-US" sz="1200" i="1" dirty="0">
                <a:solidFill>
                  <a:srgbClr val="BFBFBF"/>
                </a:solidFill>
                <a:latin typeface="Arial"/>
                <a:ea typeface="Arial"/>
                <a:cs typeface="Arial"/>
                <a:sym typeface="Arial"/>
              </a:rPr>
              <a:t>-Operation … </a:t>
            </a:r>
            <a:r>
              <a:rPr lang="en-US" sz="1200" i="1" dirty="0" err="1">
                <a:solidFill>
                  <a:srgbClr val="BFBFBF"/>
                </a:solidFill>
                <a:latin typeface="Arial"/>
                <a:ea typeface="Arial"/>
                <a:cs typeface="Arial"/>
                <a:sym typeface="Arial"/>
              </a:rPr>
              <a:t>Wofür</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steht</a:t>
            </a:r>
            <a:r>
              <a:rPr lang="en-US" sz="1200" i="1" dirty="0">
                <a:solidFill>
                  <a:srgbClr val="BFBFBF"/>
                </a:solidFill>
                <a:latin typeface="Arial"/>
                <a:ea typeface="Arial"/>
                <a:cs typeface="Arial"/>
                <a:sym typeface="Arial"/>
              </a:rPr>
              <a:t> in </a:t>
            </a:r>
            <a:r>
              <a:rPr lang="en-US" sz="1200" i="1" dirty="0" err="1">
                <a:solidFill>
                  <a:srgbClr val="BFBFBF"/>
                </a:solidFill>
                <a:latin typeface="Arial"/>
                <a:ea typeface="Arial"/>
                <a:cs typeface="Arial"/>
                <a:sym typeface="Arial"/>
              </a:rPr>
              <a:t>diesem</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Zusammenhang</a:t>
            </a:r>
            <a:r>
              <a:rPr lang="en-US" sz="1200" i="1" dirty="0">
                <a:solidFill>
                  <a:srgbClr val="BFBFBF"/>
                </a:solidFill>
                <a:latin typeface="Arial"/>
                <a:ea typeface="Arial"/>
                <a:cs typeface="Arial"/>
                <a:sym typeface="Arial"/>
              </a:rPr>
              <a:t> die </a:t>
            </a:r>
            <a:r>
              <a:rPr lang="en-US" sz="1200" i="1" dirty="0" err="1">
                <a:solidFill>
                  <a:srgbClr val="BFBFBF"/>
                </a:solidFill>
                <a:latin typeface="Arial"/>
                <a:ea typeface="Arial"/>
                <a:cs typeface="Arial"/>
                <a:sym typeface="Arial"/>
              </a:rPr>
              <a:t>Abkürzung</a:t>
            </a:r>
            <a:r>
              <a:rPr lang="en-US" sz="1200" i="1" dirty="0">
                <a:solidFill>
                  <a:srgbClr val="BFBFBF"/>
                </a:solidFill>
                <a:latin typeface="Arial"/>
                <a:ea typeface="Arial"/>
                <a:cs typeface="Arial"/>
                <a:sym typeface="Arial"/>
              </a:rPr>
              <a:t> EVS?</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Endophthalmitis </a:t>
            </a:r>
            <a:r>
              <a:rPr lang="en-US" sz="1200" dirty="0" err="1">
                <a:solidFill>
                  <a:srgbClr val="BFBFBF"/>
                </a:solidFill>
                <a:latin typeface="Arial"/>
                <a:ea typeface="Arial"/>
                <a:cs typeface="Arial"/>
                <a:sym typeface="Arial"/>
              </a:rPr>
              <a:t>Vitrektomie</a:t>
            </a:r>
            <a:r>
              <a:rPr lang="en-US" sz="1200" dirty="0">
                <a:solidFill>
                  <a:srgbClr val="BFBFBF"/>
                </a:solidFill>
                <a:latin typeface="Arial"/>
                <a:ea typeface="Arial"/>
                <a:cs typeface="Arial"/>
                <a:sym typeface="Arial"/>
              </a:rPr>
              <a:t> Studie</a:t>
            </a:r>
            <a:endParaRPr dirty="0"/>
          </a:p>
          <a:p>
            <a:pPr marL="0" marR="0" lvl="0" indent="0" algn="l" rtl="0">
              <a:lnSpc>
                <a:spcPct val="90000"/>
              </a:lnSpc>
              <a:spcBef>
                <a:spcPts val="0"/>
              </a:spcBef>
              <a:spcAft>
                <a:spcPts val="0"/>
              </a:spcAft>
              <a:buClr>
                <a:schemeClr val="dk1"/>
              </a:buClr>
              <a:buSzPts val="1600"/>
              <a:buFont typeface="Noto Sans Symbols"/>
              <a:buNone/>
            </a:pPr>
            <a:endParaRPr sz="1600" i="1" dirty="0">
              <a:solidFill>
                <a:srgbClr val="BFBFBF"/>
              </a:solidFill>
              <a:latin typeface="Arial"/>
              <a:ea typeface="Arial"/>
              <a:cs typeface="Arial"/>
              <a:sym typeface="Arial"/>
            </a:endParaRPr>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Die EVS </a:t>
            </a:r>
            <a:r>
              <a:rPr lang="en-US" sz="1200" i="1" dirty="0" err="1">
                <a:solidFill>
                  <a:srgbClr val="BFBFBF"/>
                </a:solidFill>
                <a:latin typeface="Arial"/>
                <a:ea typeface="Arial"/>
                <a:cs typeface="Arial"/>
                <a:sym typeface="Arial"/>
              </a:rPr>
              <a:t>untersuchte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zwei</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Aspekte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hinsichtlich</a:t>
            </a:r>
            <a:r>
              <a:rPr lang="en-US" sz="1200" i="1" dirty="0">
                <a:solidFill>
                  <a:srgbClr val="BFBFBF"/>
                </a:solidFill>
                <a:latin typeface="Arial"/>
                <a:ea typeface="Arial"/>
                <a:cs typeface="Arial"/>
                <a:sym typeface="Arial"/>
              </a:rPr>
              <a:t> der </a:t>
            </a:r>
            <a:r>
              <a:rPr lang="en-US" sz="1200" i="1" dirty="0" err="1">
                <a:solidFill>
                  <a:srgbClr val="BFBFBF"/>
                </a:solidFill>
                <a:latin typeface="Arial"/>
                <a:ea typeface="Arial"/>
                <a:cs typeface="Arial"/>
                <a:sym typeface="Arial"/>
              </a:rPr>
              <a:t>Behandlung</a:t>
            </a:r>
            <a:r>
              <a:rPr lang="en-US" sz="1200" i="1" dirty="0">
                <a:solidFill>
                  <a:srgbClr val="BFBFBF"/>
                </a:solidFill>
                <a:latin typeface="Arial"/>
                <a:ea typeface="Arial"/>
                <a:cs typeface="Arial"/>
                <a:sym typeface="Arial"/>
              </a:rPr>
              <a:t> der </a:t>
            </a:r>
            <a:r>
              <a:rPr lang="en-US" sz="1200" i="1" dirty="0" err="1">
                <a:solidFill>
                  <a:srgbClr val="BFBFBF"/>
                </a:solidFill>
                <a:latin typeface="Arial"/>
                <a:ea typeface="Arial"/>
                <a:cs typeface="Arial"/>
                <a:sym typeface="Arial"/>
              </a:rPr>
              <a:t>akuten</a:t>
            </a:r>
            <a:r>
              <a:rPr lang="en-US" sz="1200" i="1" dirty="0">
                <a:solidFill>
                  <a:srgbClr val="BFBFBF"/>
                </a:solidFill>
                <a:latin typeface="Arial"/>
                <a:ea typeface="Arial"/>
                <a:cs typeface="Arial"/>
                <a:sym typeface="Arial"/>
              </a:rPr>
              <a:t> Endophthalmitis </a:t>
            </a:r>
            <a:r>
              <a:rPr lang="en-US" sz="1200" i="1" dirty="0" err="1">
                <a:solidFill>
                  <a:srgbClr val="BFBFBF"/>
                </a:solidFill>
                <a:latin typeface="Arial"/>
                <a:ea typeface="Arial"/>
                <a:cs typeface="Arial"/>
                <a:sym typeface="Arial"/>
              </a:rPr>
              <a:t>nach</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Katarakt</a:t>
            </a:r>
            <a:r>
              <a:rPr lang="en-US" sz="1200" i="1" dirty="0">
                <a:solidFill>
                  <a:srgbClr val="BFBFBF"/>
                </a:solidFill>
                <a:latin typeface="Arial"/>
                <a:ea typeface="Arial"/>
                <a:cs typeface="Arial"/>
                <a:sym typeface="Arial"/>
              </a:rPr>
              <a:t>-Operation. </a:t>
            </a:r>
            <a:r>
              <a:rPr lang="en-US" sz="1200" i="1" dirty="0" err="1">
                <a:solidFill>
                  <a:srgbClr val="BFBFBF"/>
                </a:solidFill>
                <a:latin typeface="Arial"/>
                <a:ea typeface="Arial"/>
                <a:cs typeface="Arial"/>
                <a:sym typeface="Arial"/>
              </a:rPr>
              <a:t>Welche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waren</a:t>
            </a:r>
            <a:r>
              <a:rPr lang="en-US" sz="1200" i="1" dirty="0">
                <a:solidFill>
                  <a:srgbClr val="BFBFBF"/>
                </a:solidFill>
                <a:latin typeface="Arial"/>
                <a:ea typeface="Arial"/>
                <a:cs typeface="Arial"/>
                <a:sym typeface="Arial"/>
              </a:rPr>
              <a:t> das?</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1) </a:t>
            </a:r>
            <a:r>
              <a:rPr lang="en-US" sz="1200" dirty="0" err="1">
                <a:solidFill>
                  <a:srgbClr val="BFBFBF"/>
                </a:solidFill>
                <a:latin typeface="Arial"/>
                <a:ea typeface="Arial"/>
                <a:cs typeface="Arial"/>
                <a:sym typeface="Arial"/>
              </a:rPr>
              <a:t>Welche</a:t>
            </a:r>
            <a:r>
              <a:rPr lang="en-US" sz="1200" dirty="0">
                <a:solidFill>
                  <a:srgbClr val="BFBFBF"/>
                </a:solidFill>
                <a:latin typeface="Arial"/>
                <a:ea typeface="Arial"/>
                <a:cs typeface="Arial"/>
                <a:sym typeface="Arial"/>
              </a:rPr>
              <a:t> Rolle </a:t>
            </a:r>
            <a:r>
              <a:rPr lang="en-US" sz="1200" dirty="0" err="1">
                <a:solidFill>
                  <a:srgbClr val="BFBFBF"/>
                </a:solidFill>
                <a:latin typeface="Arial"/>
                <a:ea typeface="Arial"/>
                <a:cs typeface="Arial"/>
                <a:sym typeface="Arial"/>
              </a:rPr>
              <a:t>spielt</a:t>
            </a:r>
            <a:r>
              <a:rPr lang="en-US" sz="1200" dirty="0">
                <a:solidFill>
                  <a:srgbClr val="BFBFBF"/>
                </a:solidFill>
                <a:latin typeface="Arial"/>
                <a:ea typeface="Arial"/>
                <a:cs typeface="Arial"/>
                <a:sym typeface="Arial"/>
              </a:rPr>
              <a:t> die PPV </a:t>
            </a:r>
            <a:r>
              <a:rPr lang="en-US" sz="1200" dirty="0" err="1">
                <a:solidFill>
                  <a:srgbClr val="BFBFBF"/>
                </a:solidFill>
                <a:latin typeface="Arial"/>
                <a:ea typeface="Arial"/>
                <a:cs typeface="Arial"/>
                <a:sym typeface="Arial"/>
              </a:rPr>
              <a:t>im</a:t>
            </a:r>
            <a:r>
              <a:rPr lang="en-US" sz="1200" dirty="0">
                <a:solidFill>
                  <a:srgbClr val="BFBFBF"/>
                </a:solidFill>
                <a:latin typeface="Arial"/>
                <a:ea typeface="Arial"/>
                <a:cs typeface="Arial"/>
                <a:sym typeface="Arial"/>
              </a:rPr>
              <a:t> </a:t>
            </a:r>
            <a:r>
              <a:rPr lang="en-US" sz="1200" dirty="0" err="1">
                <a:solidFill>
                  <a:srgbClr val="BFBFBF"/>
                </a:solidFill>
                <a:latin typeface="Arial"/>
                <a:ea typeface="Arial"/>
                <a:cs typeface="Arial"/>
                <a:sym typeface="Arial"/>
              </a:rPr>
              <a:t>Vergleich</a:t>
            </a:r>
            <a:r>
              <a:rPr lang="en-US" sz="1200" dirty="0">
                <a:solidFill>
                  <a:srgbClr val="BFBFBF"/>
                </a:solidFill>
                <a:latin typeface="Arial"/>
                <a:ea typeface="Arial"/>
                <a:cs typeface="Arial"/>
                <a:sym typeface="Arial"/>
              </a:rPr>
              <a:t> </a:t>
            </a:r>
            <a:r>
              <a:rPr lang="en-US" sz="1200" dirty="0" err="1">
                <a:solidFill>
                  <a:srgbClr val="BFBFBF"/>
                </a:solidFill>
                <a:latin typeface="Arial"/>
                <a:ea typeface="Arial"/>
                <a:cs typeface="Arial"/>
                <a:sym typeface="Arial"/>
              </a:rPr>
              <a:t>zur</a:t>
            </a:r>
            <a:r>
              <a:rPr lang="en-US" sz="1200" dirty="0">
                <a:solidFill>
                  <a:srgbClr val="BFBFBF"/>
                </a:solidFill>
                <a:latin typeface="Arial"/>
                <a:ea typeface="Arial"/>
                <a:cs typeface="Arial"/>
                <a:sym typeface="Arial"/>
              </a:rPr>
              <a:t> </a:t>
            </a:r>
            <a:r>
              <a:rPr lang="en-US" sz="1200" dirty="0" err="1">
                <a:solidFill>
                  <a:srgbClr val="BFBFBF"/>
                </a:solidFill>
                <a:latin typeface="Arial"/>
                <a:ea typeface="Arial"/>
                <a:cs typeface="Arial"/>
                <a:sym typeface="Arial"/>
              </a:rPr>
              <a:t>intravitrealen</a:t>
            </a:r>
            <a:r>
              <a:rPr lang="en-US" sz="1200" dirty="0">
                <a:solidFill>
                  <a:srgbClr val="BFBFBF"/>
                </a:solidFill>
                <a:latin typeface="Arial"/>
                <a:ea typeface="Arial"/>
                <a:cs typeface="Arial"/>
                <a:sym typeface="Arial"/>
              </a:rPr>
              <a:t> </a:t>
            </a:r>
            <a:r>
              <a:rPr lang="en-US" sz="1200" dirty="0" err="1">
                <a:solidFill>
                  <a:srgbClr val="BFBFBF"/>
                </a:solidFill>
                <a:latin typeface="Arial"/>
                <a:ea typeface="Arial"/>
                <a:cs typeface="Arial"/>
                <a:sym typeface="Arial"/>
              </a:rPr>
              <a:t>Antibiotika-Injektion</a:t>
            </a:r>
            <a:r>
              <a:rPr lang="en-US" sz="1200" dirty="0">
                <a:solidFill>
                  <a:srgbClr val="BFBFBF"/>
                </a:solidFill>
                <a:latin typeface="Arial"/>
                <a:ea typeface="Arial"/>
                <a:cs typeface="Arial"/>
                <a:sym typeface="Arial"/>
              </a:rPr>
              <a:t>?</a:t>
            </a:r>
            <a:endParaRPr dirty="0"/>
          </a:p>
          <a:p>
            <a:pPr marL="0" marR="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2) </a:t>
            </a:r>
            <a:r>
              <a:rPr lang="en-US" sz="1200" b="1" u="sng" dirty="0">
                <a:solidFill>
                  <a:srgbClr val="0000FF"/>
                </a:solidFill>
                <a:latin typeface="Arial"/>
                <a:ea typeface="Arial"/>
                <a:cs typeface="Arial"/>
                <a:sym typeface="Arial"/>
              </a:rPr>
              <a:t>Wie </a:t>
            </a:r>
            <a:r>
              <a:rPr lang="en-US" sz="1200" b="1" u="sng" dirty="0" err="1">
                <a:solidFill>
                  <a:srgbClr val="0000FF"/>
                </a:solidFill>
                <a:latin typeface="Arial"/>
                <a:ea typeface="Arial"/>
                <a:cs typeface="Arial"/>
                <a:sym typeface="Arial"/>
              </a:rPr>
              <a:t>wirksam</a:t>
            </a:r>
            <a:r>
              <a:rPr lang="en-US" sz="1200" b="1" u="sng" dirty="0">
                <a:solidFill>
                  <a:srgbClr val="0000FF"/>
                </a:solidFill>
                <a:latin typeface="Arial"/>
                <a:ea typeface="Arial"/>
                <a:cs typeface="Arial"/>
                <a:sym typeface="Arial"/>
              </a:rPr>
              <a:t> </a:t>
            </a:r>
            <a:r>
              <a:rPr lang="en-US" sz="1200" b="1" u="sng" dirty="0" err="1">
                <a:solidFill>
                  <a:srgbClr val="0000FF"/>
                </a:solidFill>
                <a:latin typeface="Arial"/>
                <a:ea typeface="Arial"/>
                <a:cs typeface="Arial"/>
                <a:sym typeface="Arial"/>
              </a:rPr>
              <a:t>sind</a:t>
            </a:r>
            <a:r>
              <a:rPr lang="en-US" sz="1200" b="1" u="sng" dirty="0">
                <a:solidFill>
                  <a:srgbClr val="0000FF"/>
                </a:solidFill>
                <a:latin typeface="Arial"/>
                <a:ea typeface="Arial"/>
                <a:cs typeface="Arial"/>
                <a:sym typeface="Arial"/>
              </a:rPr>
              <a:t> </a:t>
            </a:r>
            <a:r>
              <a:rPr lang="en-US" sz="1200" b="1" i="1" u="sng" dirty="0" err="1">
                <a:solidFill>
                  <a:srgbClr val="0000FF"/>
                </a:solidFill>
                <a:latin typeface="Arial"/>
                <a:ea typeface="Arial"/>
                <a:cs typeface="Arial"/>
                <a:sym typeface="Arial"/>
              </a:rPr>
              <a:t>systemische</a:t>
            </a:r>
            <a:r>
              <a:rPr lang="en-US" sz="1200" b="1" i="1" u="sng" dirty="0">
                <a:solidFill>
                  <a:srgbClr val="0000FF"/>
                </a:solidFill>
                <a:latin typeface="Arial"/>
                <a:ea typeface="Arial"/>
                <a:cs typeface="Arial"/>
                <a:sym typeface="Arial"/>
              </a:rPr>
              <a:t> </a:t>
            </a:r>
            <a:r>
              <a:rPr lang="en-US" sz="1200" b="1" u="sng" dirty="0" err="1">
                <a:solidFill>
                  <a:srgbClr val="0000FF"/>
                </a:solidFill>
                <a:latin typeface="Arial"/>
                <a:ea typeface="Arial"/>
                <a:cs typeface="Arial"/>
                <a:sym typeface="Arial"/>
              </a:rPr>
              <a:t>Antibiotika</a:t>
            </a:r>
            <a:r>
              <a:rPr lang="en-US" sz="1200" b="1" u="sng" dirty="0">
                <a:solidFill>
                  <a:srgbClr val="0000FF"/>
                </a:solidFill>
                <a:latin typeface="Arial"/>
                <a:ea typeface="Arial"/>
                <a:cs typeface="Arial"/>
                <a:sym typeface="Arial"/>
              </a:rPr>
              <a:t>?</a:t>
            </a:r>
            <a:endParaRPr dirty="0"/>
          </a:p>
        </p:txBody>
      </p:sp>
      <p:sp>
        <p:nvSpPr>
          <p:cNvPr id="631" name="Google Shape;631;p28"/>
          <p:cNvSpPr txBox="1"/>
          <p:nvPr/>
        </p:nvSpPr>
        <p:spPr>
          <a:xfrm>
            <a:off x="147430" y="1429060"/>
            <a:ext cx="8229600" cy="1380300"/>
          </a:xfrm>
          <a:prstGeom prst="rect">
            <a:avLst/>
          </a:prstGeom>
          <a:solidFill>
            <a:srgbClr val="D1D1D1"/>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0000FF"/>
                </a:solidFill>
                <a:latin typeface="Arial"/>
                <a:ea typeface="Arial"/>
                <a:cs typeface="Arial"/>
                <a:sym typeface="Arial"/>
              </a:rPr>
              <a:t>Was </a:t>
            </a:r>
            <a:r>
              <a:rPr lang="en-US" sz="1200" i="1" dirty="0" err="1">
                <a:solidFill>
                  <a:srgbClr val="0000FF"/>
                </a:solidFill>
                <a:latin typeface="Arial"/>
                <a:ea typeface="Arial"/>
                <a:cs typeface="Arial"/>
                <a:sym typeface="Arial"/>
              </a:rPr>
              <a:t>ergab</a:t>
            </a:r>
            <a:r>
              <a:rPr lang="en-US" sz="1200" i="1" dirty="0">
                <a:solidFill>
                  <a:srgbClr val="0000FF"/>
                </a:solidFill>
                <a:latin typeface="Arial"/>
                <a:ea typeface="Arial"/>
                <a:cs typeface="Arial"/>
                <a:sym typeface="Arial"/>
              </a:rPr>
              <a:t> die Studie in </a:t>
            </a:r>
            <a:r>
              <a:rPr lang="en-US" sz="1200" i="1" dirty="0" err="1">
                <a:solidFill>
                  <a:srgbClr val="0000FF"/>
                </a:solidFill>
                <a:latin typeface="Arial"/>
                <a:ea typeface="Arial"/>
                <a:cs typeface="Arial"/>
                <a:sym typeface="Arial"/>
              </a:rPr>
              <a:t>Bezug</a:t>
            </a:r>
            <a:r>
              <a:rPr lang="en-US" sz="1200" i="1" dirty="0">
                <a:solidFill>
                  <a:srgbClr val="0000FF"/>
                </a:solidFill>
                <a:latin typeface="Arial"/>
                <a:ea typeface="Arial"/>
                <a:cs typeface="Arial"/>
                <a:sym typeface="Arial"/>
              </a:rPr>
              <a:t> auf </a:t>
            </a:r>
            <a:r>
              <a:rPr lang="en-US" sz="1200" i="1" dirty="0" err="1">
                <a:solidFill>
                  <a:srgbClr val="0000FF"/>
                </a:solidFill>
                <a:latin typeface="Arial"/>
                <a:ea typeface="Arial"/>
                <a:cs typeface="Arial"/>
                <a:sym typeface="Arial"/>
              </a:rPr>
              <a:t>systemische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Antibiotika</a:t>
            </a:r>
            <a:r>
              <a:rPr lang="en-US" sz="1200" i="1" dirty="0">
                <a:solidFill>
                  <a:srgbClr val="0000FF"/>
                </a:solidFill>
                <a:latin typeface="Arial"/>
                <a:ea typeface="Arial"/>
                <a:cs typeface="Arial"/>
                <a:sym typeface="Arial"/>
              </a:rPr>
              <a:t> und das Sehergebnis?</a:t>
            </a:r>
            <a:endParaRPr dirty="0"/>
          </a:p>
          <a:p>
            <a:pPr marL="0" marR="0" lvl="0" indent="0" algn="l" rtl="0">
              <a:spcBef>
                <a:spcPts val="0"/>
              </a:spcBef>
              <a:spcAft>
                <a:spcPts val="0"/>
              </a:spcAft>
              <a:buNone/>
            </a:pPr>
            <a:r>
              <a:rPr lang="en-US" sz="1200" dirty="0" err="1">
                <a:solidFill>
                  <a:srgbClr val="0000FF"/>
                </a:solidFill>
                <a:latin typeface="Arial"/>
                <a:ea typeface="Arial"/>
                <a:cs typeface="Arial"/>
                <a:sym typeface="Arial"/>
              </a:rPr>
              <a:t>Intravenöse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Antibiotika</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verbesserten</a:t>
            </a:r>
            <a:r>
              <a:rPr lang="en-US" sz="1200" dirty="0">
                <a:solidFill>
                  <a:srgbClr val="0000FF"/>
                </a:solidFill>
                <a:latin typeface="Arial"/>
                <a:ea typeface="Arial"/>
                <a:cs typeface="Arial"/>
                <a:sym typeface="Arial"/>
              </a:rPr>
              <a:t> das </a:t>
            </a:r>
            <a:r>
              <a:rPr lang="en-US" sz="1200" dirty="0" err="1">
                <a:solidFill>
                  <a:srgbClr val="0000FF"/>
                </a:solidFill>
                <a:latin typeface="Arial"/>
                <a:ea typeface="Arial"/>
                <a:cs typeface="Arial"/>
                <a:sym typeface="Arial"/>
              </a:rPr>
              <a:t>endgültige</a:t>
            </a:r>
            <a:r>
              <a:rPr lang="en-US" sz="1200" dirty="0">
                <a:solidFill>
                  <a:srgbClr val="0000FF"/>
                </a:solidFill>
                <a:latin typeface="Arial"/>
                <a:ea typeface="Arial"/>
                <a:cs typeface="Arial"/>
                <a:sym typeface="Arial"/>
              </a:rPr>
              <a:t> </a:t>
            </a:r>
            <a:r>
              <a:rPr lang="en-US" sz="1200" dirty="0">
                <a:solidFill>
                  <a:srgbClr val="0000FF"/>
                </a:solidFill>
              </a:rPr>
              <a:t>Sehergebnis </a:t>
            </a:r>
            <a:r>
              <a:rPr lang="en-US" sz="1200" dirty="0">
                <a:solidFill>
                  <a:srgbClr val="0000FF"/>
                </a:solidFill>
                <a:latin typeface="Arial"/>
                <a:ea typeface="Arial"/>
                <a:cs typeface="Arial"/>
                <a:sym typeface="Arial"/>
              </a:rPr>
              <a:t>nicht. </a:t>
            </a:r>
            <a:endParaRPr dirty="0"/>
          </a:p>
          <a:p>
            <a:pPr marL="0" marR="0" lvl="0" indent="0" algn="l" rtl="0">
              <a:spcBef>
                <a:spcPts val="0"/>
              </a:spcBef>
              <a:spcAft>
                <a:spcPts val="0"/>
              </a:spcAft>
              <a:buNone/>
            </a:pPr>
            <a:endParaRPr sz="1600" dirty="0">
              <a:solidFill>
                <a:srgbClr val="D1D1D1"/>
              </a:solidFill>
              <a:latin typeface="Arial"/>
              <a:ea typeface="Arial"/>
              <a:cs typeface="Arial"/>
              <a:sym typeface="Arial"/>
            </a:endParaRPr>
          </a:p>
          <a:p>
            <a:pPr marL="0" marR="0" lvl="0" indent="0" algn="l" rtl="0">
              <a:spcBef>
                <a:spcPts val="0"/>
              </a:spcBef>
              <a:spcAft>
                <a:spcPts val="0"/>
              </a:spcAft>
              <a:buNone/>
            </a:pPr>
            <a:r>
              <a:rPr lang="en-US" sz="1200" i="1" dirty="0" err="1">
                <a:solidFill>
                  <a:srgbClr val="D1D1D1"/>
                </a:solidFill>
                <a:latin typeface="Arial"/>
                <a:ea typeface="Arial"/>
                <a:cs typeface="Arial"/>
                <a:sym typeface="Arial"/>
              </a:rPr>
              <a:t>Warum</a:t>
            </a:r>
            <a:r>
              <a:rPr lang="en-US" sz="1200" i="1" dirty="0">
                <a:solidFill>
                  <a:srgbClr val="D1D1D1"/>
                </a:solidFill>
                <a:latin typeface="Arial"/>
                <a:ea typeface="Arial"/>
                <a:cs typeface="Arial"/>
                <a:sym typeface="Arial"/>
              </a:rPr>
              <a:t> war </a:t>
            </a:r>
            <a:r>
              <a:rPr lang="en-US" sz="1200" i="1" dirty="0" err="1">
                <a:solidFill>
                  <a:srgbClr val="D1D1D1"/>
                </a:solidFill>
                <a:latin typeface="Arial"/>
                <a:ea typeface="Arial"/>
                <a:cs typeface="Arial"/>
                <a:sym typeface="Arial"/>
              </a:rPr>
              <a:t>diese</a:t>
            </a:r>
            <a:r>
              <a:rPr lang="en-US" sz="1200" i="1" dirty="0">
                <a:solidFill>
                  <a:srgbClr val="D1D1D1"/>
                </a:solidFill>
                <a:latin typeface="Arial"/>
                <a:ea typeface="Arial"/>
                <a:cs typeface="Arial"/>
                <a:sym typeface="Arial"/>
              </a:rPr>
              <a:t> </a:t>
            </a:r>
            <a:r>
              <a:rPr lang="en-US" sz="1200" i="1" dirty="0" err="1">
                <a:solidFill>
                  <a:srgbClr val="D1D1D1"/>
                </a:solidFill>
                <a:latin typeface="Arial"/>
                <a:ea typeface="Arial"/>
                <a:cs typeface="Arial"/>
                <a:sym typeface="Arial"/>
              </a:rPr>
              <a:t>Schlussfolgerung</a:t>
            </a:r>
            <a:r>
              <a:rPr lang="en-US" sz="1200" i="1" dirty="0">
                <a:solidFill>
                  <a:srgbClr val="D1D1D1"/>
                </a:solidFill>
                <a:latin typeface="Arial"/>
                <a:ea typeface="Arial"/>
                <a:cs typeface="Arial"/>
                <a:sym typeface="Arial"/>
              </a:rPr>
              <a:t> </a:t>
            </a:r>
            <a:r>
              <a:rPr lang="en-US" sz="1200" i="1" dirty="0" err="1">
                <a:solidFill>
                  <a:srgbClr val="D1D1D1"/>
                </a:solidFill>
                <a:latin typeface="Arial"/>
                <a:ea typeface="Arial"/>
                <a:cs typeface="Arial"/>
                <a:sym typeface="Arial"/>
              </a:rPr>
              <a:t>umstritten</a:t>
            </a:r>
            <a:r>
              <a:rPr lang="en-US" sz="1200" i="1" dirty="0">
                <a:solidFill>
                  <a:srgbClr val="D1D1D1"/>
                </a:solidFill>
                <a:latin typeface="Arial"/>
                <a:ea typeface="Arial"/>
                <a:cs typeface="Arial"/>
                <a:sym typeface="Arial"/>
              </a:rPr>
              <a:t>?</a:t>
            </a:r>
            <a:endParaRPr sz="1600" dirty="0">
              <a:solidFill>
                <a:srgbClr val="D1D1D1"/>
              </a:solidFill>
              <a:latin typeface="Arial"/>
              <a:ea typeface="Arial"/>
              <a:cs typeface="Arial"/>
              <a:sym typeface="Arial"/>
            </a:endParaRPr>
          </a:p>
          <a:p>
            <a:pPr marL="0" marR="0" lvl="0" indent="0" algn="l" rtl="0">
              <a:spcBef>
                <a:spcPts val="0"/>
              </a:spcBef>
              <a:spcAft>
                <a:spcPts val="0"/>
              </a:spcAft>
              <a:buNone/>
            </a:pPr>
            <a:r>
              <a:rPr lang="en-US" sz="1200" dirty="0">
                <a:solidFill>
                  <a:srgbClr val="D1D1D1"/>
                </a:solidFill>
                <a:latin typeface="Arial"/>
                <a:ea typeface="Arial"/>
                <a:cs typeface="Arial"/>
                <a:sym typeface="Arial"/>
              </a:rPr>
              <a:t>Die in der EVS </a:t>
            </a:r>
            <a:r>
              <a:rPr lang="en-US" sz="1200" dirty="0" err="1">
                <a:solidFill>
                  <a:srgbClr val="D1D1D1"/>
                </a:solidFill>
                <a:latin typeface="Arial"/>
                <a:ea typeface="Arial"/>
                <a:cs typeface="Arial"/>
                <a:sym typeface="Arial"/>
              </a:rPr>
              <a:t>verwendeten</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Antibiotika</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waren</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Ceftaz</a:t>
            </a:r>
            <a:r>
              <a:rPr lang="en-US" sz="1200" dirty="0">
                <a:solidFill>
                  <a:srgbClr val="D1D1D1"/>
                </a:solidFill>
                <a:latin typeface="Arial"/>
                <a:ea typeface="Arial"/>
                <a:cs typeface="Arial"/>
                <a:sym typeface="Arial"/>
              </a:rPr>
              <a:t> und Amikacin. Die EVS </a:t>
            </a:r>
            <a:r>
              <a:rPr lang="en-US" sz="1200" dirty="0" err="1">
                <a:solidFill>
                  <a:srgbClr val="D1D1D1"/>
                </a:solidFill>
                <a:latin typeface="Arial"/>
                <a:ea typeface="Arial"/>
                <a:cs typeface="Arial"/>
                <a:sym typeface="Arial"/>
              </a:rPr>
              <a:t>wurde</a:t>
            </a:r>
            <a:r>
              <a:rPr lang="en-US" sz="1200" dirty="0">
                <a:solidFill>
                  <a:srgbClr val="D1D1D1"/>
                </a:solidFill>
                <a:latin typeface="Arial"/>
                <a:ea typeface="Arial"/>
                <a:cs typeface="Arial"/>
                <a:sym typeface="Arial"/>
              </a:rPr>
              <a:t> für die Wahl von </a:t>
            </a:r>
            <a:r>
              <a:rPr lang="en-US" sz="1200" dirty="0" err="1">
                <a:solidFill>
                  <a:srgbClr val="D1D1D1"/>
                </a:solidFill>
                <a:latin typeface="Arial"/>
                <a:ea typeface="Arial"/>
                <a:cs typeface="Arial"/>
                <a:sym typeface="Arial"/>
              </a:rPr>
              <a:t>Ceftaz</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anstelle</a:t>
            </a:r>
            <a:r>
              <a:rPr lang="en-US" sz="1200" dirty="0">
                <a:solidFill>
                  <a:srgbClr val="D1D1D1"/>
                </a:solidFill>
                <a:latin typeface="Arial"/>
                <a:ea typeface="Arial"/>
                <a:cs typeface="Arial"/>
                <a:sym typeface="Arial"/>
              </a:rPr>
              <a:t> von Vanc </a:t>
            </a:r>
            <a:r>
              <a:rPr lang="en-US" sz="1200" dirty="0" err="1">
                <a:solidFill>
                  <a:srgbClr val="D1D1D1"/>
                </a:solidFill>
                <a:latin typeface="Arial"/>
                <a:ea typeface="Arial"/>
                <a:cs typeface="Arial"/>
                <a:sym typeface="Arial"/>
              </a:rPr>
              <a:t>kritisiert</a:t>
            </a:r>
            <a:r>
              <a:rPr lang="en-US" sz="1200" dirty="0">
                <a:solidFill>
                  <a:srgbClr val="D1D1D1"/>
                </a:solidFill>
                <a:latin typeface="Arial"/>
                <a:ea typeface="Arial"/>
                <a:cs typeface="Arial"/>
                <a:sym typeface="Arial"/>
              </a:rPr>
              <a:t>, da Vanc </a:t>
            </a:r>
            <a:r>
              <a:rPr lang="en-US" sz="1200" dirty="0" err="1">
                <a:solidFill>
                  <a:srgbClr val="D1D1D1"/>
                </a:solidFill>
                <a:latin typeface="Arial"/>
                <a:ea typeface="Arial"/>
                <a:cs typeface="Arial"/>
                <a:sym typeface="Arial"/>
              </a:rPr>
              <a:t>eine</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bessere</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Abdeckung</a:t>
            </a:r>
            <a:r>
              <a:rPr lang="en-US" sz="1200" dirty="0">
                <a:solidFill>
                  <a:srgbClr val="D1D1D1"/>
                </a:solidFill>
                <a:latin typeface="Arial"/>
                <a:ea typeface="Arial"/>
                <a:cs typeface="Arial"/>
                <a:sym typeface="Arial"/>
              </a:rPr>
              <a:t> von </a:t>
            </a:r>
            <a:r>
              <a:rPr lang="en-US" sz="1200" dirty="0" err="1">
                <a:solidFill>
                  <a:srgbClr val="D1D1D1"/>
                </a:solidFill>
                <a:latin typeface="Arial"/>
                <a:ea typeface="Arial"/>
                <a:cs typeface="Arial"/>
                <a:sym typeface="Arial"/>
              </a:rPr>
              <a:t>grampositiven</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Kokken</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bietet</a:t>
            </a:r>
            <a:r>
              <a:rPr lang="en-US" sz="1200" dirty="0">
                <a:solidFill>
                  <a:srgbClr val="D1D1D1"/>
                </a:solidFill>
                <a:latin typeface="Arial"/>
                <a:ea typeface="Arial"/>
                <a:cs typeface="Arial"/>
                <a:sym typeface="Arial"/>
              </a:rPr>
              <a:t>. Aus </a:t>
            </a:r>
            <a:r>
              <a:rPr lang="en-US" sz="1200" dirty="0" err="1">
                <a:solidFill>
                  <a:srgbClr val="D1D1D1"/>
                </a:solidFill>
                <a:latin typeface="Arial"/>
                <a:ea typeface="Arial"/>
                <a:cs typeface="Arial"/>
                <a:sym typeface="Arial"/>
              </a:rPr>
              <a:t>diesem</a:t>
            </a:r>
            <a:r>
              <a:rPr lang="en-US" sz="1200" dirty="0">
                <a:solidFill>
                  <a:srgbClr val="D1D1D1"/>
                </a:solidFill>
                <a:latin typeface="Arial"/>
                <a:ea typeface="Arial"/>
                <a:cs typeface="Arial"/>
                <a:sym typeface="Arial"/>
              </a:rPr>
              <a:t> Grund </a:t>
            </a:r>
            <a:r>
              <a:rPr lang="en-US" sz="1200" dirty="0" err="1">
                <a:solidFill>
                  <a:srgbClr val="D1D1D1"/>
                </a:solidFill>
                <a:latin typeface="Arial"/>
                <a:ea typeface="Arial"/>
                <a:cs typeface="Arial"/>
                <a:sym typeface="Arial"/>
              </a:rPr>
              <a:t>bleibt</a:t>
            </a:r>
            <a:r>
              <a:rPr lang="en-US" sz="1200" dirty="0">
                <a:solidFill>
                  <a:srgbClr val="D1D1D1"/>
                </a:solidFill>
                <a:latin typeface="Arial"/>
                <a:ea typeface="Arial"/>
                <a:cs typeface="Arial"/>
                <a:sym typeface="Arial"/>
              </a:rPr>
              <a:t> die </a:t>
            </a:r>
            <a:r>
              <a:rPr lang="en-US" sz="1200" dirty="0" err="1">
                <a:solidFill>
                  <a:srgbClr val="D1D1D1"/>
                </a:solidFill>
                <a:latin typeface="Arial"/>
                <a:ea typeface="Arial"/>
                <a:cs typeface="Arial"/>
                <a:sym typeface="Arial"/>
              </a:rPr>
              <a:t>Wirksamkeit</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intravenöser</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Antibiotika</a:t>
            </a:r>
            <a:r>
              <a:rPr lang="en-US" sz="1200" dirty="0">
                <a:solidFill>
                  <a:srgbClr val="D1D1D1"/>
                </a:solidFill>
                <a:latin typeface="Arial"/>
                <a:ea typeface="Arial"/>
                <a:cs typeface="Arial"/>
                <a:sym typeface="Arial"/>
              </a:rPr>
              <a:t> für </a:t>
            </a:r>
            <a:r>
              <a:rPr lang="en-US" sz="1200" dirty="0" err="1">
                <a:solidFill>
                  <a:srgbClr val="D1D1D1"/>
                </a:solidFill>
                <a:latin typeface="Arial"/>
                <a:ea typeface="Arial"/>
                <a:cs typeface="Arial"/>
                <a:sym typeface="Arial"/>
              </a:rPr>
              <a:t>viele</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Kliniker</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eine</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offene</a:t>
            </a:r>
            <a:r>
              <a:rPr lang="en-US" sz="1200" dirty="0">
                <a:solidFill>
                  <a:srgbClr val="D1D1D1"/>
                </a:solidFill>
                <a:latin typeface="Arial"/>
                <a:ea typeface="Arial"/>
                <a:cs typeface="Arial"/>
                <a:sym typeface="Arial"/>
              </a:rPr>
              <a:t> Frage.</a:t>
            </a:r>
            <a:endParaRPr sz="1600" dirty="0">
              <a:solidFill>
                <a:srgbClr val="D1D1D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29"/>
          <p:cNvSpPr/>
          <p:nvPr/>
        </p:nvSpPr>
        <p:spPr>
          <a:xfrm>
            <a:off x="2667000" y="1676400"/>
            <a:ext cx="22098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642" name="Google Shape;642;p29"/>
          <p:cNvSpPr/>
          <p:nvPr/>
        </p:nvSpPr>
        <p:spPr>
          <a:xfrm>
            <a:off x="2057400" y="2057400"/>
            <a:ext cx="11430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43" name="Google Shape;643;p29"/>
          <p:cNvSpPr/>
          <p:nvPr/>
        </p:nvSpPr>
        <p:spPr>
          <a:xfrm>
            <a:off x="3352800" y="2057400"/>
            <a:ext cx="22098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44" name="Google Shape;644;p29"/>
          <p:cNvSpPr/>
          <p:nvPr/>
        </p:nvSpPr>
        <p:spPr>
          <a:xfrm>
            <a:off x="5715000" y="2057400"/>
            <a:ext cx="20574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47" name="Google Shape;647;p2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648" name="Google Shape;648;p29"/>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solidFill>
                  <a:srgbClr val="BFBFBF"/>
                </a:solidFill>
              </a:rPr>
              <a:t>Infektion</a:t>
            </a:r>
            <a:r>
              <a:rPr lang="en-US" sz="1200" b="1" dirty="0">
                <a:solidFill>
                  <a:srgbClr val="BFBFBF"/>
                </a:solidFill>
              </a:rPr>
              <a:t> </a:t>
            </a:r>
            <a:r>
              <a:rPr lang="en-US" sz="1200" b="1" dirty="0" err="1">
                <a:solidFill>
                  <a:srgbClr val="BFBFBF"/>
                </a:solidFill>
              </a:rPr>
              <a:t>nach</a:t>
            </a:r>
            <a:r>
              <a:rPr lang="en-US" sz="1200" b="1" dirty="0">
                <a:solidFill>
                  <a:srgbClr val="BFBFBF"/>
                </a:solidFill>
              </a:rPr>
              <a:t> </a:t>
            </a:r>
            <a:r>
              <a:rPr lang="en-US" sz="1200" b="1" dirty="0" err="1">
                <a:solidFill>
                  <a:srgbClr val="BFBFBF"/>
                </a:solidFill>
              </a:rPr>
              <a:t>einer</a:t>
            </a:r>
            <a:r>
              <a:rPr lang="en-US" sz="1200" b="1" dirty="0">
                <a:solidFill>
                  <a:srgbClr val="BFBFBF"/>
                </a:solidFill>
              </a:rPr>
              <a:t> </a:t>
            </a:r>
            <a:r>
              <a:rPr lang="en-US" sz="1200" b="1" dirty="0" err="1">
                <a:solidFill>
                  <a:srgbClr val="BFBFBF"/>
                </a:solidFill>
              </a:rPr>
              <a:t>Filteroperation</a:t>
            </a:r>
            <a:endParaRPr dirty="0"/>
          </a:p>
          <a:p>
            <a:pPr marL="692150" lvl="1" indent="-347663" algn="l" rtl="0">
              <a:spcBef>
                <a:spcPts val="240"/>
              </a:spcBef>
              <a:spcAft>
                <a:spcPts val="0"/>
              </a:spcAft>
              <a:buSzPts val="840"/>
              <a:buChar char="●"/>
            </a:pPr>
            <a:r>
              <a:rPr lang="en-US" sz="1200" dirty="0">
                <a:solidFill>
                  <a:srgbClr val="BFBFBF"/>
                </a:solidFill>
              </a:rPr>
              <a:t>Kann </a:t>
            </a:r>
            <a:r>
              <a:rPr lang="en-US" sz="1200" dirty="0" err="1">
                <a:solidFill>
                  <a:srgbClr val="BFBFBF"/>
                </a:solidFill>
              </a:rPr>
              <a:t>Monate</a:t>
            </a:r>
            <a:r>
              <a:rPr lang="en-US" sz="1200" dirty="0">
                <a:solidFill>
                  <a:srgbClr val="BFBFBF"/>
                </a:solidFill>
              </a:rPr>
              <a:t> bis Jahre </a:t>
            </a:r>
            <a:r>
              <a:rPr lang="en-US" sz="1200" dirty="0" err="1">
                <a:solidFill>
                  <a:srgbClr val="BFBFBF"/>
                </a:solidFill>
              </a:rPr>
              <a:t>nach</a:t>
            </a:r>
            <a:r>
              <a:rPr lang="en-US" sz="1200" dirty="0">
                <a:solidFill>
                  <a:srgbClr val="BFBFBF"/>
                </a:solidFill>
              </a:rPr>
              <a:t> der Operation </a:t>
            </a:r>
            <a:r>
              <a:rPr lang="en-US" sz="1200" dirty="0" err="1">
                <a:solidFill>
                  <a:srgbClr val="BFBFBF"/>
                </a:solidFill>
              </a:rPr>
              <a:t>auftreten</a:t>
            </a:r>
            <a:endParaRPr dirty="0"/>
          </a:p>
          <a:p>
            <a:pPr marL="692150" lvl="1" indent="-347663" algn="l" rtl="0">
              <a:spcBef>
                <a:spcPts val="240"/>
              </a:spcBef>
              <a:spcAft>
                <a:spcPts val="0"/>
              </a:spcAft>
              <a:buSzPts val="840"/>
              <a:buChar char="●"/>
            </a:pPr>
            <a:r>
              <a:rPr lang="en-US" sz="1200" dirty="0" err="1">
                <a:solidFill>
                  <a:srgbClr val="BFBFBF"/>
                </a:solidFill>
              </a:rPr>
              <a:t>Erreger</a:t>
            </a:r>
            <a:r>
              <a:rPr lang="en-US" sz="1200" dirty="0">
                <a:solidFill>
                  <a:srgbClr val="BFBFBF"/>
                </a:solidFill>
              </a:rPr>
              <a:t>: </a:t>
            </a:r>
            <a:r>
              <a:rPr lang="en-US" sz="1200" i="1" dirty="0" err="1">
                <a:solidFill>
                  <a:srgbClr val="BFBFBF"/>
                </a:solidFill>
              </a:rPr>
              <a:t>Streptokokken</a:t>
            </a:r>
            <a:r>
              <a:rPr lang="en-US" sz="1200" dirty="0">
                <a:solidFill>
                  <a:srgbClr val="BFBFBF"/>
                </a:solidFill>
              </a:rPr>
              <a:t>, </a:t>
            </a:r>
            <a:r>
              <a:rPr lang="en-US" sz="1200" i="1" dirty="0" err="1">
                <a:solidFill>
                  <a:srgbClr val="BFBFBF"/>
                </a:solidFill>
              </a:rPr>
              <a:t>Haemophilus</a:t>
            </a:r>
            <a:r>
              <a:rPr lang="en-US" sz="1200" dirty="0" err="1">
                <a:solidFill>
                  <a:srgbClr val="BFBFBF"/>
                </a:solidFill>
              </a:rPr>
              <a:t>-Arten</a:t>
            </a:r>
            <a:r>
              <a:rPr lang="en-US" sz="1200" dirty="0">
                <a:solidFill>
                  <a:srgbClr val="BFBFBF"/>
                </a:solidFill>
              </a:rPr>
              <a:t>, </a:t>
            </a:r>
            <a:r>
              <a:rPr lang="en-US" sz="1200" dirty="0" err="1">
                <a:solidFill>
                  <a:srgbClr val="BFBFBF"/>
                </a:solidFill>
              </a:rPr>
              <a:t>grampositive</a:t>
            </a:r>
            <a:r>
              <a:rPr lang="en-US" sz="1200" dirty="0">
                <a:solidFill>
                  <a:srgbClr val="BFBFBF"/>
                </a:solidFill>
              </a:rPr>
              <a:t> </a:t>
            </a:r>
            <a:r>
              <a:rPr lang="en-US" sz="1200" dirty="0" err="1">
                <a:solidFill>
                  <a:srgbClr val="BFBFBF"/>
                </a:solidFill>
              </a:rPr>
              <a:t>Bakterien</a:t>
            </a:r>
            <a:endParaRPr dirty="0"/>
          </a:p>
          <a:p>
            <a:pPr marL="692150" lvl="1" indent="-347663" algn="l" rtl="0">
              <a:spcBef>
                <a:spcPts val="240"/>
              </a:spcBef>
              <a:spcAft>
                <a:spcPts val="0"/>
              </a:spcAft>
              <a:buSzPts val="840"/>
              <a:buChar char="●"/>
            </a:pPr>
            <a:r>
              <a:rPr lang="en-US" sz="1200" dirty="0">
                <a:solidFill>
                  <a:srgbClr val="BFBFBF"/>
                </a:solidFill>
              </a:rPr>
              <a:t>Zwei </a:t>
            </a:r>
            <a:r>
              <a:rPr lang="en-US" sz="1200" dirty="0" err="1">
                <a:solidFill>
                  <a:srgbClr val="BFBFBF"/>
                </a:solidFill>
              </a:rPr>
              <a:t>klinische</a:t>
            </a:r>
            <a:r>
              <a:rPr lang="en-US" sz="1200" dirty="0">
                <a:solidFill>
                  <a:srgbClr val="BFBFBF"/>
                </a:solidFill>
              </a:rPr>
              <a:t> </a:t>
            </a:r>
            <a:r>
              <a:rPr lang="en-US" sz="1200" dirty="0" err="1">
                <a:solidFill>
                  <a:srgbClr val="BFBFBF"/>
                </a:solidFill>
              </a:rPr>
              <a:t>Entitäten</a:t>
            </a:r>
            <a:r>
              <a:rPr lang="en-US" sz="1200" dirty="0">
                <a:solidFill>
                  <a:srgbClr val="BFBFBF"/>
                </a:solidFill>
              </a:rPr>
              <a:t>:</a:t>
            </a:r>
            <a:endParaRPr dirty="0"/>
          </a:p>
          <a:p>
            <a:pPr marL="987425" lvl="2" indent="-293688" algn="l" rtl="0">
              <a:spcBef>
                <a:spcPts val="240"/>
              </a:spcBef>
              <a:spcAft>
                <a:spcPts val="0"/>
              </a:spcAft>
              <a:buSzPts val="840"/>
              <a:buChar char="●"/>
            </a:pPr>
            <a:r>
              <a:rPr lang="en-US" sz="1200" i="1" dirty="0" err="1">
                <a:solidFill>
                  <a:srgbClr val="BFBFBF"/>
                </a:solidFill>
              </a:rPr>
              <a:t>Blebitis</a:t>
            </a:r>
            <a:r>
              <a:rPr lang="en-US" sz="1200" dirty="0">
                <a:solidFill>
                  <a:srgbClr val="BFBFBF"/>
                </a:solidFill>
              </a:rPr>
              <a:t>: </a:t>
            </a:r>
            <a:r>
              <a:rPr lang="en-US" sz="1200" dirty="0" err="1">
                <a:solidFill>
                  <a:srgbClr val="BFBFBF"/>
                </a:solidFill>
              </a:rPr>
              <a:t>Infizierter</a:t>
            </a:r>
            <a:r>
              <a:rPr lang="en-US" sz="1200" dirty="0">
                <a:solidFill>
                  <a:srgbClr val="BFBFBF"/>
                </a:solidFill>
              </a:rPr>
              <a:t> Bleb </a:t>
            </a:r>
            <a:r>
              <a:rPr lang="en-US" sz="1200" dirty="0" err="1">
                <a:solidFill>
                  <a:srgbClr val="BFBFBF"/>
                </a:solidFill>
              </a:rPr>
              <a:t>ohne</a:t>
            </a:r>
            <a:r>
              <a:rPr lang="en-US" sz="1200" dirty="0">
                <a:solidFill>
                  <a:srgbClr val="BFBFBF"/>
                </a:solidFill>
              </a:rPr>
              <a:t> </a:t>
            </a:r>
            <a:r>
              <a:rPr lang="en-US" sz="1200" dirty="0" err="1">
                <a:solidFill>
                  <a:srgbClr val="BFBFBF"/>
                </a:solidFill>
              </a:rPr>
              <a:t>Beteiligung</a:t>
            </a:r>
            <a:r>
              <a:rPr lang="en-US" sz="1200" dirty="0">
                <a:solidFill>
                  <a:srgbClr val="BFBFBF"/>
                </a:solidFill>
              </a:rPr>
              <a:t> der </a:t>
            </a:r>
            <a:r>
              <a:rPr lang="en-US" sz="1200" dirty="0" err="1">
                <a:solidFill>
                  <a:srgbClr val="BFBFBF"/>
                </a:solidFill>
              </a:rPr>
              <a:t>Vorderkammer</a:t>
            </a:r>
            <a:r>
              <a:rPr lang="en-US" sz="1200" dirty="0">
                <a:solidFill>
                  <a:srgbClr val="BFBFBF"/>
                </a:solidFill>
              </a:rPr>
              <a:t> </a:t>
            </a:r>
            <a:r>
              <a:rPr lang="en-US" sz="1200" dirty="0" err="1">
                <a:solidFill>
                  <a:srgbClr val="BFBFBF"/>
                </a:solidFill>
              </a:rPr>
              <a:t>oder</a:t>
            </a:r>
            <a:r>
              <a:rPr lang="en-US" sz="1200" dirty="0">
                <a:solidFill>
                  <a:srgbClr val="BFBFBF"/>
                </a:solidFill>
              </a:rPr>
              <a:t> des </a:t>
            </a:r>
            <a:r>
              <a:rPr lang="en-US" sz="1200" dirty="0" err="1">
                <a:solidFill>
                  <a:srgbClr val="BFBFBF"/>
                </a:solidFill>
              </a:rPr>
              <a:t>Glaskörpers</a:t>
            </a:r>
            <a:endParaRPr dirty="0"/>
          </a:p>
          <a:p>
            <a:pPr marL="987425" lvl="2" indent="-293688" algn="l" rtl="0">
              <a:spcBef>
                <a:spcPts val="240"/>
              </a:spcBef>
              <a:spcAft>
                <a:spcPts val="0"/>
              </a:spcAft>
              <a:buSzPts val="840"/>
              <a:buChar char="●"/>
            </a:pPr>
            <a:r>
              <a:rPr lang="en-US" sz="1200" i="1" dirty="0" err="1">
                <a:solidFill>
                  <a:srgbClr val="BFBFBF"/>
                </a:solidFill>
              </a:rPr>
              <a:t>Sickerkissen-assoziierte</a:t>
            </a:r>
            <a:r>
              <a:rPr lang="en-US" sz="1200" i="1" dirty="0">
                <a:solidFill>
                  <a:srgbClr val="BFBFBF"/>
                </a:solidFill>
              </a:rPr>
              <a:t> Endophthalmitis</a:t>
            </a:r>
            <a:r>
              <a:rPr lang="en-US" sz="1200" dirty="0">
                <a:solidFill>
                  <a:srgbClr val="BFBFBF"/>
                </a:solidFill>
              </a:rPr>
              <a:t>: Bild </a:t>
            </a:r>
            <a:r>
              <a:rPr lang="en-US" sz="1200" dirty="0" err="1">
                <a:solidFill>
                  <a:srgbClr val="BFBFBF"/>
                </a:solidFill>
              </a:rPr>
              <a:t>einer</a:t>
            </a:r>
            <a:r>
              <a:rPr lang="en-US" sz="1200" dirty="0">
                <a:solidFill>
                  <a:srgbClr val="BFBFBF"/>
                </a:solidFill>
              </a:rPr>
              <a:t> </a:t>
            </a:r>
            <a:r>
              <a:rPr lang="en-US" sz="1200" dirty="0" err="1">
                <a:solidFill>
                  <a:srgbClr val="BFBFBF"/>
                </a:solidFill>
              </a:rPr>
              <a:t>akuten</a:t>
            </a:r>
            <a:r>
              <a:rPr lang="en-US" sz="1200" dirty="0">
                <a:solidFill>
                  <a:srgbClr val="BFBFBF"/>
                </a:solidFill>
              </a:rPr>
              <a:t> Endophthalmitis + </a:t>
            </a:r>
            <a:r>
              <a:rPr lang="en-US" sz="1200" dirty="0" err="1">
                <a:solidFill>
                  <a:srgbClr val="BFBFBF"/>
                </a:solidFill>
              </a:rPr>
              <a:t>eitriger</a:t>
            </a:r>
            <a:r>
              <a:rPr lang="en-US" sz="1200" dirty="0">
                <a:solidFill>
                  <a:srgbClr val="BFBFBF"/>
                </a:solidFill>
              </a:rPr>
              <a:t> Bleb</a:t>
            </a:r>
            <a:endParaRPr dirty="0"/>
          </a:p>
          <a:p>
            <a:pPr marL="692150" lvl="1" indent="-347663" algn="l" rtl="0">
              <a:spcBef>
                <a:spcPts val="240"/>
              </a:spcBef>
              <a:spcAft>
                <a:spcPts val="0"/>
              </a:spcAft>
              <a:buSzPts val="840"/>
              <a:buChar char="●"/>
            </a:pPr>
            <a:r>
              <a:rPr lang="en-US" sz="1200" dirty="0" err="1">
                <a:solidFill>
                  <a:srgbClr val="BFBFBF"/>
                </a:solidFill>
              </a:rPr>
              <a:t>Behandlung</a:t>
            </a:r>
            <a:r>
              <a:rPr lang="en-US" sz="1200" dirty="0">
                <a:solidFill>
                  <a:srgbClr val="BFBFBF"/>
                </a:solidFill>
              </a:rPr>
              <a:t>:</a:t>
            </a:r>
            <a:endParaRPr dirty="0"/>
          </a:p>
          <a:p>
            <a:pPr marL="987425" lvl="2" indent="-293688" algn="l" rtl="0">
              <a:spcBef>
                <a:spcPts val="240"/>
              </a:spcBef>
              <a:spcAft>
                <a:spcPts val="0"/>
              </a:spcAft>
              <a:buSzPts val="840"/>
              <a:buChar char="●"/>
            </a:pPr>
            <a:r>
              <a:rPr lang="en-US" sz="1200" dirty="0" err="1">
                <a:solidFill>
                  <a:srgbClr val="BFBFBF"/>
                </a:solidFill>
              </a:rPr>
              <a:t>Blebitis</a:t>
            </a:r>
            <a:r>
              <a:rPr lang="en-US" sz="1200" dirty="0">
                <a:solidFill>
                  <a:srgbClr val="BFBFBF"/>
                </a:solidFill>
              </a:rPr>
              <a:t>: </a:t>
            </a:r>
            <a:r>
              <a:rPr lang="en-US" sz="1200" dirty="0" err="1">
                <a:solidFill>
                  <a:srgbClr val="BFBFBF"/>
                </a:solidFill>
              </a:rPr>
              <a:t>Topische</a:t>
            </a:r>
            <a:r>
              <a:rPr lang="en-US" sz="1200" dirty="0">
                <a:solidFill>
                  <a:srgbClr val="BFBFBF"/>
                </a:solidFill>
              </a:rPr>
              <a:t> und </a:t>
            </a:r>
            <a:r>
              <a:rPr lang="en-US" sz="1200" dirty="0" err="1">
                <a:solidFill>
                  <a:srgbClr val="BFBFBF"/>
                </a:solidFill>
              </a:rPr>
              <a:t>subkonjunktivale</a:t>
            </a:r>
            <a:r>
              <a:rPr lang="en-US" sz="1200" dirty="0">
                <a:solidFill>
                  <a:srgbClr val="BFBFBF"/>
                </a:solidFill>
              </a:rPr>
              <a:t> </a:t>
            </a:r>
            <a:r>
              <a:rPr lang="en-US" sz="1200" dirty="0" err="1">
                <a:solidFill>
                  <a:srgbClr val="BFBFBF"/>
                </a:solidFill>
              </a:rPr>
              <a:t>Antibiotika</a:t>
            </a:r>
            <a:endParaRPr dirty="0"/>
          </a:p>
          <a:p>
            <a:pPr marL="987425" lvl="2" indent="-293688" algn="l" rtl="0">
              <a:spcBef>
                <a:spcPts val="240"/>
              </a:spcBef>
              <a:spcAft>
                <a:spcPts val="0"/>
              </a:spcAft>
              <a:buSzPts val="840"/>
              <a:buChar char="●"/>
            </a:pPr>
            <a:r>
              <a:rPr lang="en-US" sz="1200" dirty="0" err="1">
                <a:solidFill>
                  <a:srgbClr val="BFBFBF"/>
                </a:solidFill>
              </a:rPr>
              <a:t>Sickerkissen-assoziierte</a:t>
            </a:r>
            <a:r>
              <a:rPr lang="en-US" sz="1200" dirty="0">
                <a:solidFill>
                  <a:srgbClr val="BFBFBF"/>
                </a:solidFill>
              </a:rPr>
              <a:t> Endophthalmitis: </a:t>
            </a:r>
            <a:r>
              <a:rPr lang="en-US" sz="1200" dirty="0" err="1">
                <a:solidFill>
                  <a:srgbClr val="BFBFBF"/>
                </a:solidFill>
              </a:rPr>
              <a:t>Intravitreale</a:t>
            </a:r>
            <a:r>
              <a:rPr lang="en-US" sz="1200" dirty="0">
                <a:solidFill>
                  <a:srgbClr val="BFBFBF"/>
                </a:solidFill>
              </a:rPr>
              <a:t> </a:t>
            </a:r>
            <a:r>
              <a:rPr lang="en-US" sz="1200" dirty="0" err="1">
                <a:solidFill>
                  <a:srgbClr val="BFBFBF"/>
                </a:solidFill>
              </a:rPr>
              <a:t>Antibiotika</a:t>
            </a:r>
            <a:r>
              <a:rPr lang="en-US" sz="1200" dirty="0">
                <a:solidFill>
                  <a:srgbClr val="BFBFBF"/>
                </a:solidFill>
              </a:rPr>
              <a:t> +/- PPV</a:t>
            </a:r>
            <a:endParaRPr dirty="0"/>
          </a:p>
          <a:p>
            <a:pPr marL="1281113" lvl="3" indent="-292100" algn="l" rtl="0">
              <a:spcBef>
                <a:spcPts val="240"/>
              </a:spcBef>
              <a:spcAft>
                <a:spcPts val="0"/>
              </a:spcAft>
              <a:buSzPts val="900"/>
              <a:buChar char="▪"/>
            </a:pPr>
            <a:r>
              <a:rPr lang="en-US" sz="1200" dirty="0">
                <a:solidFill>
                  <a:srgbClr val="BFBFBF"/>
                </a:solidFill>
              </a:rPr>
              <a:t>Die </a:t>
            </a:r>
            <a:r>
              <a:rPr lang="en-US" sz="1200" dirty="0" err="1">
                <a:solidFill>
                  <a:srgbClr val="BFBFBF"/>
                </a:solidFill>
              </a:rPr>
              <a:t>endgültige</a:t>
            </a:r>
            <a:r>
              <a:rPr lang="en-US" sz="1200" dirty="0">
                <a:solidFill>
                  <a:srgbClr val="BFBFBF"/>
                </a:solidFill>
              </a:rPr>
              <a:t> </a:t>
            </a:r>
            <a:r>
              <a:rPr lang="en-US" sz="1200" dirty="0" err="1">
                <a:solidFill>
                  <a:srgbClr val="BFBFBF"/>
                </a:solidFill>
              </a:rPr>
              <a:t>Sehschärfe</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bei</a:t>
            </a:r>
            <a:r>
              <a:rPr lang="en-US" sz="1200" dirty="0">
                <a:solidFill>
                  <a:srgbClr val="BFBFBF"/>
                </a:solidFill>
              </a:rPr>
              <a:t> </a:t>
            </a:r>
            <a:r>
              <a:rPr lang="en-US" sz="1200" dirty="0" err="1">
                <a:solidFill>
                  <a:srgbClr val="BFBFBF"/>
                </a:solidFill>
              </a:rPr>
              <a:t>akuter</a:t>
            </a:r>
            <a:r>
              <a:rPr lang="en-US" sz="1200" dirty="0">
                <a:solidFill>
                  <a:srgbClr val="BFBFBF"/>
                </a:solidFill>
              </a:rPr>
              <a:t> </a:t>
            </a:r>
            <a:r>
              <a:rPr lang="en-US" sz="1200" dirty="0" err="1">
                <a:solidFill>
                  <a:srgbClr val="BFBFBF"/>
                </a:solidFill>
              </a:rPr>
              <a:t>postoperativer</a:t>
            </a:r>
            <a:r>
              <a:rPr lang="en-US" sz="1200" dirty="0">
                <a:solidFill>
                  <a:srgbClr val="BFBFBF"/>
                </a:solidFill>
              </a:rPr>
              <a:t> Endophthalmitis </a:t>
            </a:r>
            <a:r>
              <a:rPr lang="en-US" sz="1200" dirty="0" err="1">
                <a:solidFill>
                  <a:srgbClr val="BFBFBF"/>
                </a:solidFill>
              </a:rPr>
              <a:t>nach</a:t>
            </a:r>
            <a:r>
              <a:rPr lang="en-US" sz="1200" dirty="0">
                <a:solidFill>
                  <a:srgbClr val="BFBFBF"/>
                </a:solidFill>
              </a:rPr>
              <a:t> </a:t>
            </a:r>
            <a:r>
              <a:rPr lang="en-US" sz="1200" dirty="0" err="1">
                <a:solidFill>
                  <a:srgbClr val="BFBFBF"/>
                </a:solidFill>
              </a:rPr>
              <a:t>Kataraktoperation</a:t>
            </a:r>
            <a:r>
              <a:rPr lang="en-US" sz="1200" dirty="0">
                <a:solidFill>
                  <a:srgbClr val="BFBFBF"/>
                </a:solidFill>
              </a:rPr>
              <a:t> </a:t>
            </a:r>
            <a:r>
              <a:rPr lang="en-US" sz="1200" dirty="0" err="1">
                <a:solidFill>
                  <a:srgbClr val="BFBFBF"/>
                </a:solidFill>
              </a:rPr>
              <a:t>meist</a:t>
            </a:r>
            <a:r>
              <a:rPr lang="en-US" sz="1200" dirty="0">
                <a:solidFill>
                  <a:srgbClr val="BFBFBF"/>
                </a:solidFill>
              </a:rPr>
              <a:t> </a:t>
            </a:r>
            <a:r>
              <a:rPr lang="en-US" sz="1200" dirty="0" err="1">
                <a:solidFill>
                  <a:srgbClr val="BFBFBF"/>
                </a:solidFill>
              </a:rPr>
              <a:t>schlechter</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dirty="0" err="1">
                <a:solidFill>
                  <a:srgbClr val="BFBFBF"/>
                </a:solidFill>
              </a:rPr>
              <a:t>nach</a:t>
            </a:r>
            <a:r>
              <a:rPr lang="en-US" sz="1200" dirty="0">
                <a:solidFill>
                  <a:srgbClr val="BFBFBF"/>
                </a:solidFill>
              </a:rPr>
              <a:t> </a:t>
            </a:r>
            <a:r>
              <a:rPr lang="en-US" sz="1200" dirty="0" err="1">
                <a:solidFill>
                  <a:srgbClr val="BFBFBF"/>
                </a:solidFill>
              </a:rPr>
              <a:t>Therapie</a:t>
            </a:r>
            <a:endParaRPr dirty="0"/>
          </a:p>
        </p:txBody>
      </p:sp>
      <p:sp>
        <p:nvSpPr>
          <p:cNvPr id="649" name="Google Shape;649;p29"/>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29</a:t>
            </a:fld>
            <a:endParaRPr sz="1000">
              <a:solidFill>
                <a:schemeClr val="dk1"/>
              </a:solidFill>
              <a:latin typeface="Arial"/>
              <a:ea typeface="Arial"/>
              <a:cs typeface="Arial"/>
              <a:sym typeface="Arial"/>
            </a:endParaRPr>
          </a:p>
        </p:txBody>
      </p:sp>
      <p:sp>
        <p:nvSpPr>
          <p:cNvPr id="650" name="Google Shape;650;p29"/>
          <p:cNvSpPr/>
          <p:nvPr/>
        </p:nvSpPr>
        <p:spPr>
          <a:xfrm>
            <a:off x="1524000" y="1676400"/>
            <a:ext cx="4495800" cy="12954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2" name="Google Shape;652;p29"/>
          <p:cNvSpPr txBox="1"/>
          <p:nvPr/>
        </p:nvSpPr>
        <p:spPr>
          <a:xfrm>
            <a:off x="1012448" y="3836539"/>
            <a:ext cx="5919787" cy="948978"/>
          </a:xfrm>
          <a:prstGeom prst="rect">
            <a:avLst/>
          </a:prstGeom>
          <a:solidFill>
            <a:srgbClr val="92D050"/>
          </a:solidFill>
          <a:ln>
            <a:noFill/>
          </a:ln>
        </p:spPr>
        <p:txBody>
          <a:bodyPr spcFirstLastPara="1" wrap="square" lIns="25400" tIns="12700" rIns="25400" bIns="12700" anchor="t" anchorCtr="0">
            <a:spAutoFit/>
          </a:bodyPr>
          <a:lstStyle/>
          <a:p>
            <a:pPr lvl="0"/>
            <a:r>
              <a:rPr lang="en-US" sz="1200" i="1" dirty="0" err="1">
                <a:solidFill>
                  <a:srgbClr val="7F7F7F"/>
                </a:solidFill>
                <a:latin typeface="Arial"/>
                <a:ea typeface="Arial"/>
                <a:cs typeface="Arial"/>
                <a:sym typeface="Arial"/>
              </a:rPr>
              <a:t>Warum</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führt</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eine</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Sickerkissen-assoziierte</a:t>
            </a:r>
            <a:r>
              <a:rPr lang="en-US" sz="1200" i="1" dirty="0">
                <a:solidFill>
                  <a:srgbClr val="7F7F7F"/>
                </a:solidFill>
                <a:latin typeface="Arial"/>
                <a:ea typeface="Arial"/>
                <a:cs typeface="Arial"/>
                <a:sym typeface="Arial"/>
              </a:rPr>
              <a:t> Endophthalmitis </a:t>
            </a:r>
            <a:r>
              <a:rPr lang="en-US" sz="1200" i="1" dirty="0" err="1">
                <a:solidFill>
                  <a:srgbClr val="7F7F7F"/>
                </a:solidFill>
                <a:latin typeface="Arial"/>
                <a:ea typeface="Arial"/>
                <a:cs typeface="Arial"/>
                <a:sym typeface="Arial"/>
              </a:rPr>
              <a:t>tendenziell</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zu</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einem</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schlechteren</a:t>
            </a:r>
            <a:r>
              <a:rPr lang="en-US" sz="1200" i="1" dirty="0">
                <a:solidFill>
                  <a:srgbClr val="7F7F7F"/>
                </a:solidFill>
                <a:latin typeface="Arial"/>
                <a:ea typeface="Arial"/>
                <a:cs typeface="Arial"/>
                <a:sym typeface="Arial"/>
              </a:rPr>
              <a:t> Sehergebnis </a:t>
            </a:r>
            <a:r>
              <a:rPr lang="en-US" sz="1200" i="1" dirty="0" err="1">
                <a:solidFill>
                  <a:srgbClr val="7F7F7F"/>
                </a:solidFill>
                <a:latin typeface="Arial"/>
                <a:ea typeface="Arial"/>
                <a:cs typeface="Arial"/>
                <a:sym typeface="Arial"/>
              </a:rPr>
              <a:t>als</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eine</a:t>
            </a:r>
            <a:r>
              <a:rPr lang="en-US" sz="1200" i="1" dirty="0">
                <a:solidFill>
                  <a:srgbClr val="7F7F7F"/>
                </a:solidFill>
                <a:latin typeface="Arial"/>
                <a:ea typeface="Arial"/>
                <a:cs typeface="Arial"/>
                <a:sym typeface="Arial"/>
              </a:rPr>
              <a:t> </a:t>
            </a:r>
            <a:r>
              <a:rPr lang="en-US" sz="1200" b="1" i="1" dirty="0" err="1">
                <a:solidFill>
                  <a:schemeClr val="tx1"/>
                </a:solidFill>
              </a:rPr>
              <a:t>akute</a:t>
            </a:r>
            <a:r>
              <a:rPr lang="en-US" sz="1200" b="1" i="1" dirty="0">
                <a:solidFill>
                  <a:schemeClr val="tx1"/>
                </a:solidFill>
              </a:rPr>
              <a:t> Endophthalmitis </a:t>
            </a:r>
            <a:r>
              <a:rPr lang="en-US" sz="1200" i="1" dirty="0" err="1">
                <a:solidFill>
                  <a:srgbClr val="7F7F7F"/>
                </a:solidFill>
                <a:latin typeface="Arial"/>
                <a:ea typeface="Arial"/>
                <a:cs typeface="Arial"/>
                <a:sym typeface="Arial"/>
              </a:rPr>
              <a:t>nach</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Katarakt</a:t>
            </a:r>
            <a:r>
              <a:rPr lang="en-US" sz="1200" i="1" dirty="0">
                <a:solidFill>
                  <a:srgbClr val="7F7F7F"/>
                </a:solidFill>
                <a:latin typeface="Arial"/>
                <a:ea typeface="Arial"/>
                <a:cs typeface="Arial"/>
                <a:sym typeface="Arial"/>
              </a:rPr>
              <a:t>-Operation?</a:t>
            </a:r>
            <a:endParaRPr dirty="0"/>
          </a:p>
          <a:p>
            <a:pPr marL="0" marR="0" lvl="0" indent="0" algn="l" rtl="0">
              <a:spcBef>
                <a:spcPts val="0"/>
              </a:spcBef>
              <a:spcAft>
                <a:spcPts val="0"/>
              </a:spcAft>
              <a:buNone/>
            </a:pPr>
            <a:r>
              <a:rPr lang="en-US" sz="1200" dirty="0">
                <a:solidFill>
                  <a:srgbClr val="7F7F7F"/>
                </a:solidFill>
                <a:latin typeface="Arial"/>
                <a:ea typeface="Arial"/>
                <a:cs typeface="Arial"/>
                <a:sym typeface="Arial"/>
              </a:rPr>
              <a:t>Da die Keime, die </a:t>
            </a:r>
            <a:r>
              <a:rPr lang="en-US" sz="1200" dirty="0" err="1">
                <a:solidFill>
                  <a:srgbClr val="7F7F7F"/>
                </a:solidFill>
                <a:latin typeface="Arial"/>
                <a:ea typeface="Arial"/>
                <a:cs typeface="Arial"/>
                <a:sym typeface="Arial"/>
              </a:rPr>
              <a:t>eine</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Sickerkissen-assoziierte</a:t>
            </a:r>
            <a:r>
              <a:rPr lang="en-US" sz="1200" dirty="0">
                <a:solidFill>
                  <a:srgbClr val="7F7F7F"/>
                </a:solidFill>
                <a:latin typeface="Arial"/>
                <a:ea typeface="Arial"/>
                <a:cs typeface="Arial"/>
                <a:sym typeface="Arial"/>
              </a:rPr>
              <a:t> Endophthalmitis </a:t>
            </a:r>
            <a:r>
              <a:rPr lang="en-US" sz="1200" dirty="0" err="1">
                <a:solidFill>
                  <a:srgbClr val="7F7F7F"/>
                </a:solidFill>
                <a:latin typeface="Arial"/>
                <a:ea typeface="Arial"/>
                <a:cs typeface="Arial"/>
                <a:sym typeface="Arial"/>
              </a:rPr>
              <a:t>verursachen</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virulenter</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sind</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als</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jene</a:t>
            </a:r>
            <a:r>
              <a:rPr lang="en-US" sz="1200" dirty="0">
                <a:solidFill>
                  <a:srgbClr val="7F7F7F"/>
                </a:solidFill>
                <a:latin typeface="Arial"/>
                <a:ea typeface="Arial"/>
                <a:cs typeface="Arial"/>
                <a:sym typeface="Arial"/>
              </a:rPr>
              <a:t>, die </a:t>
            </a:r>
            <a:r>
              <a:rPr lang="en-US" sz="1200" dirty="0" err="1">
                <a:solidFill>
                  <a:srgbClr val="7F7F7F"/>
                </a:solidFill>
                <a:latin typeface="Arial"/>
                <a:ea typeface="Arial"/>
                <a:cs typeface="Arial"/>
                <a:sym typeface="Arial"/>
              </a:rPr>
              <a:t>typischerweise</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eine</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akute</a:t>
            </a:r>
            <a:r>
              <a:rPr lang="en-US" sz="1200" dirty="0">
                <a:solidFill>
                  <a:srgbClr val="7F7F7F"/>
                </a:solidFill>
                <a:latin typeface="Arial"/>
                <a:ea typeface="Arial"/>
                <a:cs typeface="Arial"/>
                <a:sym typeface="Arial"/>
              </a:rPr>
              <a:t> postoperative Endophthalmitis </a:t>
            </a:r>
            <a:r>
              <a:rPr lang="en-US" sz="1200" dirty="0" err="1">
                <a:solidFill>
                  <a:srgbClr val="7F7F7F"/>
                </a:solidFill>
                <a:latin typeface="Arial"/>
                <a:ea typeface="Arial"/>
                <a:cs typeface="Arial"/>
                <a:sym typeface="Arial"/>
              </a:rPr>
              <a:t>nach</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Katarakt-Extraktion</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auslösen</a:t>
            </a:r>
            <a:endParaRPr dirty="0"/>
          </a:p>
        </p:txBody>
      </p:sp>
      <p:sp>
        <p:nvSpPr>
          <p:cNvPr id="653" name="Google Shape;653;p29"/>
          <p:cNvSpPr/>
          <p:nvPr/>
        </p:nvSpPr>
        <p:spPr>
          <a:xfrm>
            <a:off x="2438400" y="3962400"/>
            <a:ext cx="31242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4" name="Google Shape;654;p29"/>
          <p:cNvSpPr txBox="1"/>
          <p:nvPr/>
        </p:nvSpPr>
        <p:spPr>
          <a:xfrm>
            <a:off x="167308" y="2137336"/>
            <a:ext cx="8809383" cy="1244443"/>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Apropos </a:t>
            </a:r>
            <a:r>
              <a:rPr lang="en-US" sz="1200" i="1" dirty="0" err="1">
                <a:solidFill>
                  <a:srgbClr val="BFBFBF"/>
                </a:solidFill>
                <a:latin typeface="Arial"/>
                <a:ea typeface="Arial"/>
                <a:cs typeface="Arial"/>
                <a:sym typeface="Arial"/>
              </a:rPr>
              <a:t>akute</a:t>
            </a:r>
            <a:r>
              <a:rPr lang="en-US" sz="1200" i="1" dirty="0">
                <a:solidFill>
                  <a:srgbClr val="BFBFBF"/>
                </a:solidFill>
                <a:latin typeface="Arial"/>
                <a:ea typeface="Arial"/>
                <a:cs typeface="Arial"/>
                <a:sym typeface="Arial"/>
              </a:rPr>
              <a:t> Endophthalmitis </a:t>
            </a:r>
            <a:r>
              <a:rPr lang="en-US" sz="1200" i="1" dirty="0" err="1">
                <a:solidFill>
                  <a:srgbClr val="BFBFBF"/>
                </a:solidFill>
                <a:latin typeface="Arial"/>
                <a:ea typeface="Arial"/>
                <a:cs typeface="Arial"/>
                <a:sym typeface="Arial"/>
              </a:rPr>
              <a:t>nach</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Katarakt</a:t>
            </a:r>
            <a:r>
              <a:rPr lang="en-US" sz="1200" i="1" dirty="0">
                <a:solidFill>
                  <a:srgbClr val="BFBFBF"/>
                </a:solidFill>
                <a:latin typeface="Arial"/>
                <a:ea typeface="Arial"/>
                <a:cs typeface="Arial"/>
                <a:sym typeface="Arial"/>
              </a:rPr>
              <a:t>-Operation … </a:t>
            </a:r>
            <a:r>
              <a:rPr lang="en-US" sz="1200" i="1" dirty="0" err="1">
                <a:solidFill>
                  <a:srgbClr val="BFBFBF"/>
                </a:solidFill>
                <a:latin typeface="Arial"/>
                <a:ea typeface="Arial"/>
                <a:cs typeface="Arial"/>
                <a:sym typeface="Arial"/>
              </a:rPr>
              <a:t>Wofür</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steht</a:t>
            </a:r>
            <a:r>
              <a:rPr lang="en-US" sz="1200" i="1" dirty="0">
                <a:solidFill>
                  <a:srgbClr val="BFBFBF"/>
                </a:solidFill>
                <a:latin typeface="Arial"/>
                <a:ea typeface="Arial"/>
                <a:cs typeface="Arial"/>
                <a:sym typeface="Arial"/>
              </a:rPr>
              <a:t> in </a:t>
            </a:r>
            <a:r>
              <a:rPr lang="en-US" sz="1200" i="1" dirty="0" err="1">
                <a:solidFill>
                  <a:srgbClr val="BFBFBF"/>
                </a:solidFill>
                <a:latin typeface="Arial"/>
                <a:ea typeface="Arial"/>
                <a:cs typeface="Arial"/>
                <a:sym typeface="Arial"/>
              </a:rPr>
              <a:t>diesem</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Zusammenhang</a:t>
            </a:r>
            <a:r>
              <a:rPr lang="en-US" sz="1200" i="1" dirty="0">
                <a:solidFill>
                  <a:srgbClr val="BFBFBF"/>
                </a:solidFill>
                <a:latin typeface="Arial"/>
                <a:ea typeface="Arial"/>
                <a:cs typeface="Arial"/>
                <a:sym typeface="Arial"/>
              </a:rPr>
              <a:t> die </a:t>
            </a:r>
            <a:r>
              <a:rPr lang="en-US" sz="1200" i="1" dirty="0" err="1">
                <a:solidFill>
                  <a:srgbClr val="BFBFBF"/>
                </a:solidFill>
                <a:latin typeface="Arial"/>
                <a:ea typeface="Arial"/>
                <a:cs typeface="Arial"/>
                <a:sym typeface="Arial"/>
              </a:rPr>
              <a:t>Abkürzung</a:t>
            </a:r>
            <a:r>
              <a:rPr lang="en-US" sz="1200" i="1" dirty="0">
                <a:solidFill>
                  <a:srgbClr val="BFBFBF"/>
                </a:solidFill>
                <a:latin typeface="Arial"/>
                <a:ea typeface="Arial"/>
                <a:cs typeface="Arial"/>
                <a:sym typeface="Arial"/>
              </a:rPr>
              <a:t> EVS?</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Endophthalmitis-</a:t>
            </a:r>
            <a:r>
              <a:rPr lang="en-US" sz="1200" dirty="0" err="1">
                <a:solidFill>
                  <a:srgbClr val="BFBFBF"/>
                </a:solidFill>
                <a:latin typeface="Arial"/>
                <a:ea typeface="Arial"/>
                <a:cs typeface="Arial"/>
                <a:sym typeface="Arial"/>
              </a:rPr>
              <a:t>Vitrektomie</a:t>
            </a:r>
            <a:r>
              <a:rPr lang="en-US" sz="1200" dirty="0">
                <a:solidFill>
                  <a:srgbClr val="BFBFBF"/>
                </a:solidFill>
                <a:latin typeface="Arial"/>
                <a:ea typeface="Arial"/>
                <a:cs typeface="Arial"/>
                <a:sym typeface="Arial"/>
              </a:rPr>
              <a:t>-Studie</a:t>
            </a:r>
            <a:endParaRPr dirty="0"/>
          </a:p>
          <a:p>
            <a:pPr marL="0" marR="0" lvl="0" indent="0" algn="l" rtl="0">
              <a:lnSpc>
                <a:spcPct val="90000"/>
              </a:lnSpc>
              <a:spcBef>
                <a:spcPts val="0"/>
              </a:spcBef>
              <a:spcAft>
                <a:spcPts val="0"/>
              </a:spcAft>
              <a:buClr>
                <a:schemeClr val="dk1"/>
              </a:buClr>
              <a:buSzPts val="1600"/>
              <a:buFont typeface="Noto Sans Symbols"/>
              <a:buNone/>
            </a:pPr>
            <a:endParaRPr sz="1600" i="1" dirty="0">
              <a:solidFill>
                <a:srgbClr val="BFBFBF"/>
              </a:solidFill>
              <a:latin typeface="Arial"/>
              <a:ea typeface="Arial"/>
              <a:cs typeface="Arial"/>
              <a:sym typeface="Arial"/>
            </a:endParaRPr>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Die EVS </a:t>
            </a:r>
            <a:r>
              <a:rPr lang="en-US" sz="1200" i="1" dirty="0" err="1">
                <a:solidFill>
                  <a:srgbClr val="BFBFBF"/>
                </a:solidFill>
                <a:latin typeface="Arial"/>
                <a:ea typeface="Arial"/>
                <a:cs typeface="Arial"/>
                <a:sym typeface="Arial"/>
              </a:rPr>
              <a:t>untersuchte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zwei</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Aspekte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hinsichtlich</a:t>
            </a:r>
            <a:r>
              <a:rPr lang="en-US" sz="1200" i="1" dirty="0">
                <a:solidFill>
                  <a:srgbClr val="BFBFBF"/>
                </a:solidFill>
                <a:latin typeface="Arial"/>
                <a:ea typeface="Arial"/>
                <a:cs typeface="Arial"/>
                <a:sym typeface="Arial"/>
              </a:rPr>
              <a:t> der </a:t>
            </a:r>
            <a:r>
              <a:rPr lang="en-US" sz="1200" i="1" dirty="0" err="1">
                <a:solidFill>
                  <a:srgbClr val="BFBFBF"/>
                </a:solidFill>
                <a:latin typeface="Arial"/>
                <a:ea typeface="Arial"/>
                <a:cs typeface="Arial"/>
                <a:sym typeface="Arial"/>
              </a:rPr>
              <a:t>Behandlung</a:t>
            </a:r>
            <a:r>
              <a:rPr lang="en-US" sz="1200" i="1" dirty="0">
                <a:solidFill>
                  <a:srgbClr val="BFBFBF"/>
                </a:solidFill>
                <a:latin typeface="Arial"/>
                <a:ea typeface="Arial"/>
                <a:cs typeface="Arial"/>
                <a:sym typeface="Arial"/>
              </a:rPr>
              <a:t> der </a:t>
            </a:r>
            <a:r>
              <a:rPr lang="en-US" sz="1200" i="1" dirty="0" err="1">
                <a:solidFill>
                  <a:srgbClr val="BFBFBF"/>
                </a:solidFill>
                <a:latin typeface="Arial"/>
                <a:ea typeface="Arial"/>
                <a:cs typeface="Arial"/>
                <a:sym typeface="Arial"/>
              </a:rPr>
              <a:t>akuten</a:t>
            </a:r>
            <a:r>
              <a:rPr lang="en-US" sz="1200" i="1" dirty="0">
                <a:solidFill>
                  <a:srgbClr val="BFBFBF"/>
                </a:solidFill>
                <a:latin typeface="Arial"/>
                <a:ea typeface="Arial"/>
                <a:cs typeface="Arial"/>
                <a:sym typeface="Arial"/>
              </a:rPr>
              <a:t> Endophthalmitis </a:t>
            </a:r>
            <a:r>
              <a:rPr lang="en-US" sz="1200" i="1" dirty="0" err="1">
                <a:solidFill>
                  <a:srgbClr val="BFBFBF"/>
                </a:solidFill>
                <a:latin typeface="Arial"/>
                <a:ea typeface="Arial"/>
                <a:cs typeface="Arial"/>
                <a:sym typeface="Arial"/>
              </a:rPr>
              <a:t>nach</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Katarakt</a:t>
            </a:r>
            <a:r>
              <a:rPr lang="en-US" sz="1200" i="1" dirty="0">
                <a:solidFill>
                  <a:srgbClr val="BFBFBF"/>
                </a:solidFill>
                <a:latin typeface="Arial"/>
                <a:ea typeface="Arial"/>
                <a:cs typeface="Arial"/>
                <a:sym typeface="Arial"/>
              </a:rPr>
              <a:t>-Operation. </a:t>
            </a:r>
            <a:r>
              <a:rPr lang="en-US" sz="1200" i="1" dirty="0" err="1">
                <a:solidFill>
                  <a:srgbClr val="BFBFBF"/>
                </a:solidFill>
                <a:latin typeface="Arial"/>
                <a:ea typeface="Arial"/>
                <a:cs typeface="Arial"/>
                <a:sym typeface="Arial"/>
              </a:rPr>
              <a:t>Welche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waren</a:t>
            </a:r>
            <a:r>
              <a:rPr lang="en-US" sz="1200" i="1" dirty="0">
                <a:solidFill>
                  <a:srgbClr val="BFBFBF"/>
                </a:solidFill>
                <a:latin typeface="Arial"/>
                <a:ea typeface="Arial"/>
                <a:cs typeface="Arial"/>
                <a:sym typeface="Arial"/>
              </a:rPr>
              <a:t> das?</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1) </a:t>
            </a:r>
            <a:r>
              <a:rPr lang="en-US" sz="1200" dirty="0" err="1">
                <a:solidFill>
                  <a:srgbClr val="BFBFBF"/>
                </a:solidFill>
                <a:latin typeface="Arial"/>
                <a:ea typeface="Arial"/>
                <a:cs typeface="Arial"/>
                <a:sym typeface="Arial"/>
              </a:rPr>
              <a:t>Welche</a:t>
            </a:r>
            <a:r>
              <a:rPr lang="en-US" sz="1200" dirty="0">
                <a:solidFill>
                  <a:srgbClr val="BFBFBF"/>
                </a:solidFill>
                <a:latin typeface="Arial"/>
                <a:ea typeface="Arial"/>
                <a:cs typeface="Arial"/>
                <a:sym typeface="Arial"/>
              </a:rPr>
              <a:t> Rolle </a:t>
            </a:r>
            <a:r>
              <a:rPr lang="en-US" sz="1200" dirty="0" err="1">
                <a:solidFill>
                  <a:srgbClr val="BFBFBF"/>
                </a:solidFill>
                <a:latin typeface="Arial"/>
                <a:ea typeface="Arial"/>
                <a:cs typeface="Arial"/>
                <a:sym typeface="Arial"/>
              </a:rPr>
              <a:t>spielt</a:t>
            </a:r>
            <a:r>
              <a:rPr lang="en-US" sz="1200" dirty="0">
                <a:solidFill>
                  <a:srgbClr val="BFBFBF"/>
                </a:solidFill>
                <a:latin typeface="Arial"/>
                <a:ea typeface="Arial"/>
                <a:cs typeface="Arial"/>
                <a:sym typeface="Arial"/>
              </a:rPr>
              <a:t> die PPV </a:t>
            </a:r>
            <a:r>
              <a:rPr lang="en-US" sz="1200" dirty="0" err="1">
                <a:solidFill>
                  <a:srgbClr val="BFBFBF"/>
                </a:solidFill>
                <a:latin typeface="Arial"/>
                <a:ea typeface="Arial"/>
                <a:cs typeface="Arial"/>
                <a:sym typeface="Arial"/>
              </a:rPr>
              <a:t>im</a:t>
            </a:r>
            <a:r>
              <a:rPr lang="en-US" sz="1200" dirty="0">
                <a:solidFill>
                  <a:srgbClr val="BFBFBF"/>
                </a:solidFill>
                <a:latin typeface="Arial"/>
                <a:ea typeface="Arial"/>
                <a:cs typeface="Arial"/>
                <a:sym typeface="Arial"/>
              </a:rPr>
              <a:t> </a:t>
            </a:r>
            <a:r>
              <a:rPr lang="en-US" sz="1200" dirty="0" err="1">
                <a:solidFill>
                  <a:srgbClr val="BFBFBF"/>
                </a:solidFill>
                <a:latin typeface="Arial"/>
                <a:ea typeface="Arial"/>
                <a:cs typeface="Arial"/>
                <a:sym typeface="Arial"/>
              </a:rPr>
              <a:t>Vergleich</a:t>
            </a:r>
            <a:r>
              <a:rPr lang="en-US" sz="1200" dirty="0">
                <a:solidFill>
                  <a:srgbClr val="BFBFBF"/>
                </a:solidFill>
                <a:latin typeface="Arial"/>
                <a:ea typeface="Arial"/>
                <a:cs typeface="Arial"/>
                <a:sym typeface="Arial"/>
              </a:rPr>
              <a:t> </a:t>
            </a:r>
            <a:r>
              <a:rPr lang="en-US" sz="1200" dirty="0" err="1">
                <a:solidFill>
                  <a:srgbClr val="BFBFBF"/>
                </a:solidFill>
                <a:latin typeface="Arial"/>
                <a:ea typeface="Arial"/>
                <a:cs typeface="Arial"/>
                <a:sym typeface="Arial"/>
              </a:rPr>
              <a:t>zur</a:t>
            </a:r>
            <a:r>
              <a:rPr lang="en-US" sz="1200" dirty="0">
                <a:solidFill>
                  <a:srgbClr val="BFBFBF"/>
                </a:solidFill>
                <a:latin typeface="Arial"/>
                <a:ea typeface="Arial"/>
                <a:cs typeface="Arial"/>
                <a:sym typeface="Arial"/>
              </a:rPr>
              <a:t> </a:t>
            </a:r>
            <a:r>
              <a:rPr lang="en-US" sz="1200" dirty="0" err="1">
                <a:solidFill>
                  <a:srgbClr val="BFBFBF"/>
                </a:solidFill>
                <a:latin typeface="Arial"/>
                <a:ea typeface="Arial"/>
                <a:cs typeface="Arial"/>
                <a:sym typeface="Arial"/>
              </a:rPr>
              <a:t>intravitrealen</a:t>
            </a:r>
            <a:r>
              <a:rPr lang="en-US" sz="1200" dirty="0">
                <a:solidFill>
                  <a:srgbClr val="BFBFBF"/>
                </a:solidFill>
                <a:latin typeface="Arial"/>
                <a:ea typeface="Arial"/>
                <a:cs typeface="Arial"/>
                <a:sym typeface="Arial"/>
              </a:rPr>
              <a:t> </a:t>
            </a:r>
            <a:r>
              <a:rPr lang="en-US" sz="1200" dirty="0" err="1">
                <a:solidFill>
                  <a:srgbClr val="BFBFBF"/>
                </a:solidFill>
                <a:latin typeface="Arial"/>
                <a:ea typeface="Arial"/>
                <a:cs typeface="Arial"/>
                <a:sym typeface="Arial"/>
              </a:rPr>
              <a:t>Antibiotika-Injektion</a:t>
            </a:r>
            <a:r>
              <a:rPr lang="en-US" sz="1200" dirty="0">
                <a:solidFill>
                  <a:srgbClr val="BFBFBF"/>
                </a:solidFill>
                <a:latin typeface="Arial"/>
                <a:ea typeface="Arial"/>
                <a:cs typeface="Arial"/>
                <a:sym typeface="Arial"/>
              </a:rPr>
              <a:t>?</a:t>
            </a:r>
            <a:endParaRPr dirty="0"/>
          </a:p>
          <a:p>
            <a:pPr marL="0" marR="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2) </a:t>
            </a:r>
            <a:r>
              <a:rPr lang="en-US" sz="1200" b="1" u="sng" dirty="0">
                <a:solidFill>
                  <a:srgbClr val="0000FF"/>
                </a:solidFill>
                <a:latin typeface="Arial"/>
                <a:ea typeface="Arial"/>
                <a:cs typeface="Arial"/>
                <a:sym typeface="Arial"/>
              </a:rPr>
              <a:t>Wie </a:t>
            </a:r>
            <a:r>
              <a:rPr lang="en-US" sz="1200" b="1" u="sng" dirty="0" err="1">
                <a:solidFill>
                  <a:srgbClr val="0000FF"/>
                </a:solidFill>
                <a:latin typeface="Arial"/>
                <a:ea typeface="Arial"/>
                <a:cs typeface="Arial"/>
                <a:sym typeface="Arial"/>
              </a:rPr>
              <a:t>wirksam</a:t>
            </a:r>
            <a:r>
              <a:rPr lang="en-US" sz="1200" b="1" u="sng" dirty="0">
                <a:solidFill>
                  <a:srgbClr val="0000FF"/>
                </a:solidFill>
                <a:latin typeface="Arial"/>
                <a:ea typeface="Arial"/>
                <a:cs typeface="Arial"/>
                <a:sym typeface="Arial"/>
              </a:rPr>
              <a:t> </a:t>
            </a:r>
            <a:r>
              <a:rPr lang="en-US" sz="1200" b="1" u="sng" dirty="0" err="1">
                <a:solidFill>
                  <a:srgbClr val="0000FF"/>
                </a:solidFill>
                <a:latin typeface="Arial"/>
                <a:ea typeface="Arial"/>
                <a:cs typeface="Arial"/>
                <a:sym typeface="Arial"/>
              </a:rPr>
              <a:t>sind</a:t>
            </a:r>
            <a:r>
              <a:rPr lang="en-US" sz="1200" b="1" u="sng" dirty="0">
                <a:solidFill>
                  <a:srgbClr val="0000FF"/>
                </a:solidFill>
                <a:latin typeface="Arial"/>
                <a:ea typeface="Arial"/>
                <a:cs typeface="Arial"/>
                <a:sym typeface="Arial"/>
              </a:rPr>
              <a:t> </a:t>
            </a:r>
            <a:r>
              <a:rPr lang="en-US" sz="1200" b="1" i="1" u="sng" dirty="0" err="1">
                <a:solidFill>
                  <a:srgbClr val="0000FF"/>
                </a:solidFill>
                <a:latin typeface="Arial"/>
                <a:ea typeface="Arial"/>
                <a:cs typeface="Arial"/>
                <a:sym typeface="Arial"/>
              </a:rPr>
              <a:t>systemische</a:t>
            </a:r>
            <a:r>
              <a:rPr lang="en-US" sz="1200" b="1" i="1" u="sng" dirty="0">
                <a:solidFill>
                  <a:srgbClr val="0000FF"/>
                </a:solidFill>
                <a:latin typeface="Arial"/>
                <a:ea typeface="Arial"/>
                <a:cs typeface="Arial"/>
                <a:sym typeface="Arial"/>
              </a:rPr>
              <a:t> </a:t>
            </a:r>
            <a:r>
              <a:rPr lang="en-US" sz="1200" b="1" u="sng" dirty="0" err="1">
                <a:solidFill>
                  <a:srgbClr val="0000FF"/>
                </a:solidFill>
                <a:latin typeface="Arial"/>
                <a:ea typeface="Arial"/>
                <a:cs typeface="Arial"/>
                <a:sym typeface="Arial"/>
              </a:rPr>
              <a:t>Antibiotika</a:t>
            </a:r>
            <a:r>
              <a:rPr lang="en-US" sz="1200" b="1" u="sng" dirty="0">
                <a:solidFill>
                  <a:srgbClr val="0000FF"/>
                </a:solidFill>
                <a:latin typeface="Arial"/>
                <a:ea typeface="Arial"/>
                <a:cs typeface="Arial"/>
                <a:sym typeface="Arial"/>
              </a:rPr>
              <a:t>?</a:t>
            </a:r>
            <a:endParaRPr dirty="0"/>
          </a:p>
        </p:txBody>
      </p:sp>
      <p:sp>
        <p:nvSpPr>
          <p:cNvPr id="655" name="Google Shape;655;p29"/>
          <p:cNvSpPr txBox="1"/>
          <p:nvPr/>
        </p:nvSpPr>
        <p:spPr>
          <a:xfrm>
            <a:off x="147430" y="1429060"/>
            <a:ext cx="8229600" cy="1380300"/>
          </a:xfrm>
          <a:prstGeom prst="rect">
            <a:avLst/>
          </a:prstGeom>
          <a:solidFill>
            <a:srgbClr val="D1D1D1"/>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0000FF"/>
                </a:solidFill>
                <a:latin typeface="Arial"/>
                <a:ea typeface="Arial"/>
                <a:cs typeface="Arial"/>
                <a:sym typeface="Arial"/>
              </a:rPr>
              <a:t>Was </a:t>
            </a:r>
            <a:r>
              <a:rPr lang="en-US" sz="1200" i="1" dirty="0" err="1">
                <a:solidFill>
                  <a:srgbClr val="0000FF"/>
                </a:solidFill>
                <a:latin typeface="Arial"/>
                <a:ea typeface="Arial"/>
                <a:cs typeface="Arial"/>
                <a:sym typeface="Arial"/>
              </a:rPr>
              <a:t>ergab</a:t>
            </a:r>
            <a:r>
              <a:rPr lang="en-US" sz="1200" i="1" dirty="0">
                <a:solidFill>
                  <a:srgbClr val="0000FF"/>
                </a:solidFill>
                <a:latin typeface="Arial"/>
                <a:ea typeface="Arial"/>
                <a:cs typeface="Arial"/>
                <a:sym typeface="Arial"/>
              </a:rPr>
              <a:t> die Studie in </a:t>
            </a:r>
            <a:r>
              <a:rPr lang="en-US" sz="1200" i="1" dirty="0" err="1">
                <a:solidFill>
                  <a:srgbClr val="0000FF"/>
                </a:solidFill>
                <a:latin typeface="Arial"/>
                <a:ea typeface="Arial"/>
                <a:cs typeface="Arial"/>
                <a:sym typeface="Arial"/>
              </a:rPr>
              <a:t>Bezug</a:t>
            </a:r>
            <a:r>
              <a:rPr lang="en-US" sz="1200" i="1" dirty="0">
                <a:solidFill>
                  <a:srgbClr val="0000FF"/>
                </a:solidFill>
                <a:latin typeface="Arial"/>
                <a:ea typeface="Arial"/>
                <a:cs typeface="Arial"/>
                <a:sym typeface="Arial"/>
              </a:rPr>
              <a:t> auf </a:t>
            </a:r>
            <a:r>
              <a:rPr lang="en-US" sz="1200" i="1" dirty="0" err="1">
                <a:solidFill>
                  <a:srgbClr val="0000FF"/>
                </a:solidFill>
                <a:latin typeface="Arial"/>
                <a:ea typeface="Arial"/>
                <a:cs typeface="Arial"/>
                <a:sym typeface="Arial"/>
              </a:rPr>
              <a:t>systemische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Antibiotika</a:t>
            </a:r>
            <a:r>
              <a:rPr lang="en-US" sz="1200" i="1" dirty="0">
                <a:solidFill>
                  <a:srgbClr val="0000FF"/>
                </a:solidFill>
                <a:latin typeface="Arial"/>
                <a:ea typeface="Arial"/>
                <a:cs typeface="Arial"/>
                <a:sym typeface="Arial"/>
              </a:rPr>
              <a:t> und das Sehergebnis?</a:t>
            </a:r>
            <a:endParaRPr dirty="0"/>
          </a:p>
          <a:p>
            <a:pPr marL="0" marR="0" lvl="0" indent="0" algn="l" rtl="0">
              <a:spcBef>
                <a:spcPts val="0"/>
              </a:spcBef>
              <a:spcAft>
                <a:spcPts val="0"/>
              </a:spcAft>
              <a:buNone/>
            </a:pPr>
            <a:r>
              <a:rPr lang="en-US" sz="1200" dirty="0" err="1">
                <a:solidFill>
                  <a:srgbClr val="0000FF"/>
                </a:solidFill>
                <a:latin typeface="Arial"/>
                <a:ea typeface="Arial"/>
                <a:cs typeface="Arial"/>
                <a:sym typeface="Arial"/>
              </a:rPr>
              <a:t>Intravenöse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Antibiotika</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verbesserten</a:t>
            </a:r>
            <a:r>
              <a:rPr lang="en-US" sz="1200" dirty="0">
                <a:solidFill>
                  <a:srgbClr val="0000FF"/>
                </a:solidFill>
                <a:latin typeface="Arial"/>
                <a:ea typeface="Arial"/>
                <a:cs typeface="Arial"/>
                <a:sym typeface="Arial"/>
              </a:rPr>
              <a:t> das </a:t>
            </a:r>
            <a:r>
              <a:rPr lang="en-US" sz="1200" dirty="0" err="1">
                <a:solidFill>
                  <a:srgbClr val="0000FF"/>
                </a:solidFill>
                <a:latin typeface="Arial"/>
                <a:ea typeface="Arial"/>
                <a:cs typeface="Arial"/>
                <a:sym typeface="Arial"/>
              </a:rPr>
              <a:t>endgültige</a:t>
            </a:r>
            <a:r>
              <a:rPr lang="en-US" sz="1200" dirty="0">
                <a:solidFill>
                  <a:srgbClr val="0000FF"/>
                </a:solidFill>
                <a:latin typeface="Arial"/>
                <a:ea typeface="Arial"/>
                <a:cs typeface="Arial"/>
                <a:sym typeface="Arial"/>
              </a:rPr>
              <a:t> </a:t>
            </a:r>
            <a:r>
              <a:rPr lang="en-US" sz="12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Sehergebnis</a:t>
            </a:r>
            <a:r>
              <a:rPr lang="en-US" sz="1200" dirty="0">
                <a:solidFill>
                  <a:srgbClr val="0000FF"/>
                </a:solidFill>
                <a:latin typeface="Arial"/>
                <a:ea typeface="Arial"/>
                <a:cs typeface="Arial"/>
                <a:sym typeface="Arial"/>
              </a:rPr>
              <a:t> nicht. </a:t>
            </a:r>
            <a:endParaRPr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a:p>
            <a:pPr marL="0" marR="0" lvl="0" indent="0" algn="l" rtl="0">
              <a:spcBef>
                <a:spcPts val="0"/>
              </a:spcBef>
              <a:spcAft>
                <a:spcPts val="0"/>
              </a:spcAft>
              <a:buNone/>
            </a:pPr>
            <a:r>
              <a:rPr lang="en-US" sz="1200" i="1" dirty="0" err="1">
                <a:solidFill>
                  <a:srgbClr val="0000FF"/>
                </a:solidFill>
                <a:latin typeface="Arial"/>
                <a:ea typeface="Arial"/>
                <a:cs typeface="Arial"/>
                <a:sym typeface="Arial"/>
              </a:rPr>
              <a:t>Warum</a:t>
            </a:r>
            <a:r>
              <a:rPr lang="en-US" sz="1200" i="1" dirty="0">
                <a:solidFill>
                  <a:srgbClr val="0000FF"/>
                </a:solidFill>
                <a:latin typeface="Arial"/>
                <a:ea typeface="Arial"/>
                <a:cs typeface="Arial"/>
                <a:sym typeface="Arial"/>
              </a:rPr>
              <a:t> war </a:t>
            </a:r>
            <a:r>
              <a:rPr lang="en-US" sz="1200" i="1" dirty="0" err="1">
                <a:solidFill>
                  <a:srgbClr val="0000FF"/>
                </a:solidFill>
                <a:latin typeface="Arial"/>
                <a:ea typeface="Arial"/>
                <a:cs typeface="Arial"/>
                <a:sym typeface="Arial"/>
              </a:rPr>
              <a:t>diese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Schlussfolgerung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umstritten</a:t>
            </a:r>
            <a:r>
              <a:rPr lang="en-US" sz="1200" i="1" dirty="0">
                <a:solidFill>
                  <a:srgbClr val="0000FF"/>
                </a:solidFill>
                <a:latin typeface="Arial"/>
                <a:ea typeface="Arial"/>
                <a:cs typeface="Arial"/>
                <a:sym typeface="Arial"/>
              </a:rPr>
              <a:t>?</a:t>
            </a:r>
            <a:endParaRPr sz="1600" dirty="0">
              <a:solidFill>
                <a:srgbClr val="D1D1D1"/>
              </a:solidFill>
              <a:latin typeface="Arial"/>
              <a:ea typeface="Arial"/>
              <a:cs typeface="Arial"/>
              <a:sym typeface="Arial"/>
            </a:endParaRPr>
          </a:p>
          <a:p>
            <a:pPr marL="0" marR="0" lvl="0" indent="0" algn="l" rtl="0">
              <a:spcBef>
                <a:spcPts val="0"/>
              </a:spcBef>
              <a:spcAft>
                <a:spcPts val="0"/>
              </a:spcAft>
              <a:buNone/>
            </a:pPr>
            <a:r>
              <a:rPr lang="en-US" sz="1200" dirty="0">
                <a:solidFill>
                  <a:srgbClr val="D1D1D1"/>
                </a:solidFill>
                <a:latin typeface="Arial"/>
                <a:ea typeface="Arial"/>
                <a:cs typeface="Arial"/>
                <a:sym typeface="Arial"/>
              </a:rPr>
              <a:t>Die in der EVS </a:t>
            </a:r>
            <a:r>
              <a:rPr lang="en-US" sz="1200" dirty="0" err="1">
                <a:solidFill>
                  <a:srgbClr val="D1D1D1"/>
                </a:solidFill>
                <a:latin typeface="Arial"/>
                <a:ea typeface="Arial"/>
                <a:cs typeface="Arial"/>
                <a:sym typeface="Arial"/>
              </a:rPr>
              <a:t>verwendeten</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Antibiotika</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waren</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Ceftaz</a:t>
            </a:r>
            <a:r>
              <a:rPr lang="en-US" sz="1200" dirty="0">
                <a:solidFill>
                  <a:srgbClr val="D1D1D1"/>
                </a:solidFill>
                <a:latin typeface="Arial"/>
                <a:ea typeface="Arial"/>
                <a:cs typeface="Arial"/>
                <a:sym typeface="Arial"/>
              </a:rPr>
              <a:t> und Amikacin. Die EVS </a:t>
            </a:r>
            <a:r>
              <a:rPr lang="en-US" sz="1200" dirty="0" err="1">
                <a:solidFill>
                  <a:srgbClr val="D1D1D1"/>
                </a:solidFill>
                <a:latin typeface="Arial"/>
                <a:ea typeface="Arial"/>
                <a:cs typeface="Arial"/>
                <a:sym typeface="Arial"/>
              </a:rPr>
              <a:t>wurde</a:t>
            </a:r>
            <a:r>
              <a:rPr lang="en-US" sz="1200" dirty="0">
                <a:solidFill>
                  <a:srgbClr val="D1D1D1"/>
                </a:solidFill>
                <a:latin typeface="Arial"/>
                <a:ea typeface="Arial"/>
                <a:cs typeface="Arial"/>
                <a:sym typeface="Arial"/>
              </a:rPr>
              <a:t> für die Wahl von </a:t>
            </a:r>
            <a:r>
              <a:rPr lang="en-US" sz="1200" dirty="0" err="1">
                <a:solidFill>
                  <a:srgbClr val="D1D1D1"/>
                </a:solidFill>
                <a:latin typeface="Arial"/>
                <a:ea typeface="Arial"/>
                <a:cs typeface="Arial"/>
                <a:sym typeface="Arial"/>
              </a:rPr>
              <a:t>Ceftaz</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anstelle</a:t>
            </a:r>
            <a:r>
              <a:rPr lang="en-US" sz="1200" dirty="0">
                <a:solidFill>
                  <a:srgbClr val="D1D1D1"/>
                </a:solidFill>
                <a:latin typeface="Arial"/>
                <a:ea typeface="Arial"/>
                <a:cs typeface="Arial"/>
                <a:sym typeface="Arial"/>
              </a:rPr>
              <a:t> von Vanc </a:t>
            </a:r>
            <a:r>
              <a:rPr lang="en-US" sz="1200" dirty="0" err="1">
                <a:solidFill>
                  <a:srgbClr val="D1D1D1"/>
                </a:solidFill>
                <a:latin typeface="Arial"/>
                <a:ea typeface="Arial"/>
                <a:cs typeface="Arial"/>
                <a:sym typeface="Arial"/>
              </a:rPr>
              <a:t>kritisiert</a:t>
            </a:r>
            <a:r>
              <a:rPr lang="en-US" sz="1200" dirty="0">
                <a:solidFill>
                  <a:srgbClr val="D1D1D1"/>
                </a:solidFill>
                <a:latin typeface="Arial"/>
                <a:ea typeface="Arial"/>
                <a:cs typeface="Arial"/>
                <a:sym typeface="Arial"/>
              </a:rPr>
              <a:t>, da Vanc </a:t>
            </a:r>
            <a:r>
              <a:rPr lang="en-US" sz="1200" dirty="0" err="1">
                <a:solidFill>
                  <a:srgbClr val="D1D1D1"/>
                </a:solidFill>
                <a:latin typeface="Arial"/>
                <a:ea typeface="Arial"/>
                <a:cs typeface="Arial"/>
                <a:sym typeface="Arial"/>
              </a:rPr>
              <a:t>eine</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bessere</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Abdeckung</a:t>
            </a:r>
            <a:r>
              <a:rPr lang="en-US" sz="1200" dirty="0">
                <a:solidFill>
                  <a:srgbClr val="D1D1D1"/>
                </a:solidFill>
                <a:latin typeface="Arial"/>
                <a:ea typeface="Arial"/>
                <a:cs typeface="Arial"/>
                <a:sym typeface="Arial"/>
              </a:rPr>
              <a:t> von </a:t>
            </a:r>
            <a:r>
              <a:rPr lang="en-US" sz="1200" dirty="0" err="1">
                <a:solidFill>
                  <a:srgbClr val="D1D1D1"/>
                </a:solidFill>
                <a:latin typeface="Arial"/>
                <a:ea typeface="Arial"/>
                <a:cs typeface="Arial"/>
                <a:sym typeface="Arial"/>
              </a:rPr>
              <a:t>grampositiven</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Kokken</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bietet</a:t>
            </a:r>
            <a:r>
              <a:rPr lang="en-US" sz="1200" dirty="0">
                <a:solidFill>
                  <a:srgbClr val="D1D1D1"/>
                </a:solidFill>
                <a:latin typeface="Arial"/>
                <a:ea typeface="Arial"/>
                <a:cs typeface="Arial"/>
                <a:sym typeface="Arial"/>
              </a:rPr>
              <a:t>. Aus </a:t>
            </a:r>
            <a:r>
              <a:rPr lang="en-US" sz="1200" dirty="0" err="1">
                <a:solidFill>
                  <a:srgbClr val="D1D1D1"/>
                </a:solidFill>
                <a:latin typeface="Arial"/>
                <a:ea typeface="Arial"/>
                <a:cs typeface="Arial"/>
                <a:sym typeface="Arial"/>
              </a:rPr>
              <a:t>diesem</a:t>
            </a:r>
            <a:r>
              <a:rPr lang="en-US" sz="1200" dirty="0">
                <a:solidFill>
                  <a:srgbClr val="D1D1D1"/>
                </a:solidFill>
                <a:latin typeface="Arial"/>
                <a:ea typeface="Arial"/>
                <a:cs typeface="Arial"/>
                <a:sym typeface="Arial"/>
              </a:rPr>
              <a:t> Grund </a:t>
            </a:r>
            <a:r>
              <a:rPr lang="en-US" sz="1200" dirty="0" err="1">
                <a:solidFill>
                  <a:srgbClr val="D1D1D1"/>
                </a:solidFill>
                <a:latin typeface="Arial"/>
                <a:ea typeface="Arial"/>
                <a:cs typeface="Arial"/>
                <a:sym typeface="Arial"/>
              </a:rPr>
              <a:t>bleibt</a:t>
            </a:r>
            <a:r>
              <a:rPr lang="en-US" sz="1200" dirty="0">
                <a:solidFill>
                  <a:srgbClr val="D1D1D1"/>
                </a:solidFill>
                <a:latin typeface="Arial"/>
                <a:ea typeface="Arial"/>
                <a:cs typeface="Arial"/>
                <a:sym typeface="Arial"/>
              </a:rPr>
              <a:t> die </a:t>
            </a:r>
            <a:r>
              <a:rPr lang="en-US" sz="1200" dirty="0" err="1">
                <a:solidFill>
                  <a:srgbClr val="D1D1D1"/>
                </a:solidFill>
                <a:latin typeface="Arial"/>
                <a:ea typeface="Arial"/>
                <a:cs typeface="Arial"/>
                <a:sym typeface="Arial"/>
              </a:rPr>
              <a:t>Wirksamkeit</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intravenöser</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Antibiotika</a:t>
            </a:r>
            <a:r>
              <a:rPr lang="en-US" sz="1200" dirty="0">
                <a:solidFill>
                  <a:srgbClr val="D1D1D1"/>
                </a:solidFill>
                <a:latin typeface="Arial"/>
                <a:ea typeface="Arial"/>
                <a:cs typeface="Arial"/>
                <a:sym typeface="Arial"/>
              </a:rPr>
              <a:t> für </a:t>
            </a:r>
            <a:r>
              <a:rPr lang="en-US" sz="1200" dirty="0" err="1">
                <a:solidFill>
                  <a:srgbClr val="D1D1D1"/>
                </a:solidFill>
                <a:latin typeface="Arial"/>
                <a:ea typeface="Arial"/>
                <a:cs typeface="Arial"/>
                <a:sym typeface="Arial"/>
              </a:rPr>
              <a:t>viele</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Kliniker</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eine</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offene</a:t>
            </a:r>
            <a:r>
              <a:rPr lang="en-US" sz="1200" dirty="0">
                <a:solidFill>
                  <a:srgbClr val="D1D1D1"/>
                </a:solidFill>
                <a:latin typeface="Arial"/>
                <a:ea typeface="Arial"/>
                <a:cs typeface="Arial"/>
                <a:sym typeface="Arial"/>
              </a:rPr>
              <a:t> Frage.</a:t>
            </a:r>
            <a:endParaRPr sz="1600" dirty="0">
              <a:solidFill>
                <a:srgbClr val="D1D1D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2" name="Google Shape;172;p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73" name="Google Shape;173;p3"/>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t>Infektion</a:t>
            </a:r>
            <a:r>
              <a:rPr lang="en-US" sz="1200" b="1" dirty="0"/>
              <a:t> </a:t>
            </a:r>
            <a:r>
              <a:rPr lang="en-US" sz="1200" b="1" dirty="0" err="1"/>
              <a:t>nach</a:t>
            </a:r>
            <a:r>
              <a:rPr lang="en-US" sz="1200" b="1" dirty="0"/>
              <a:t> </a:t>
            </a:r>
            <a:r>
              <a:rPr lang="en-US" sz="1200" b="1" dirty="0" err="1"/>
              <a:t>einer</a:t>
            </a:r>
            <a:r>
              <a:rPr lang="en-US" sz="1200" b="1" dirty="0"/>
              <a:t> </a:t>
            </a:r>
            <a:r>
              <a:rPr lang="en-US" sz="1200" b="1" dirty="0" err="1"/>
              <a:t>Filteroperation</a:t>
            </a:r>
            <a:endParaRPr dirty="0"/>
          </a:p>
          <a:p>
            <a:pPr marL="692150" lvl="1" indent="-347663" algn="l" rtl="0">
              <a:spcBef>
                <a:spcPts val="240"/>
              </a:spcBef>
              <a:spcAft>
                <a:spcPts val="0"/>
              </a:spcAft>
              <a:buSzPts val="840"/>
              <a:buChar char="●"/>
            </a:pPr>
            <a:r>
              <a:rPr lang="en-US" sz="1200" dirty="0"/>
              <a:t>Kann </a:t>
            </a:r>
            <a:r>
              <a:rPr lang="en-US" sz="1200" dirty="0">
                <a:solidFill>
                  <a:srgbClr val="0000FF"/>
                </a:solidFill>
              </a:rPr>
              <a:t>Tage bis Jahre </a:t>
            </a:r>
            <a:r>
              <a:rPr lang="en-US" sz="1200" dirty="0" err="1"/>
              <a:t>nach</a:t>
            </a:r>
            <a:r>
              <a:rPr lang="en-US" sz="1200" dirty="0"/>
              <a:t> der Operation </a:t>
            </a:r>
            <a:r>
              <a:rPr lang="en-US" sz="1200" dirty="0" err="1"/>
              <a:t>auftreten</a:t>
            </a:r>
            <a:endParaRPr dirty="0"/>
          </a:p>
          <a:p>
            <a:pPr marL="692150" lvl="1" indent="-347663" algn="l" rtl="0">
              <a:spcBef>
                <a:spcPts val="240"/>
              </a:spcBef>
              <a:spcAft>
                <a:spcPts val="0"/>
              </a:spcAft>
              <a:buSzPts val="840"/>
              <a:buChar char="●"/>
            </a:pPr>
            <a:r>
              <a:rPr lang="en-US" sz="1200" dirty="0" err="1"/>
              <a:t>Erreger</a:t>
            </a:r>
            <a:r>
              <a:rPr lang="en-US" sz="1200" dirty="0"/>
              <a:t>: </a:t>
            </a:r>
            <a:r>
              <a:rPr lang="en-US" sz="1200" i="1" dirty="0" err="1">
                <a:solidFill>
                  <a:srgbClr val="0000FF"/>
                </a:solidFill>
              </a:rPr>
              <a:t>Streptokokken</a:t>
            </a:r>
            <a:r>
              <a:rPr lang="en-US" sz="1200" dirty="0"/>
              <a:t>,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Haemophilus</a:t>
            </a:r>
            <a:r>
              <a:rPr lang="en-US" sz="1200" dirty="0">
                <a:solidFill>
                  <a:srgbClr val="0000FF"/>
                </a:solidFill>
              </a:rPr>
              <a:t> sp.</a:t>
            </a:r>
            <a:r>
              <a:rPr lang="en-US" sz="1200" dirty="0"/>
              <a:t>, </a:t>
            </a:r>
            <a:r>
              <a:rPr lang="en-US" sz="1200" dirty="0" err="1">
                <a:solidFill>
                  <a:srgbClr val="0000FF"/>
                </a:solidFill>
              </a:rPr>
              <a:t>grampositive</a:t>
            </a:r>
            <a:r>
              <a:rPr lang="en-US" sz="1200" dirty="0">
                <a:solidFill>
                  <a:srgbClr val="0000FF"/>
                </a:solidFill>
              </a:rPr>
              <a:t> </a:t>
            </a:r>
            <a:r>
              <a:rPr lang="en-US" sz="1200" dirty="0" err="1">
                <a:solidFill>
                  <a:srgbClr val="0000FF"/>
                </a:solidFill>
              </a:rPr>
              <a:t>Bakterien</a:t>
            </a:r>
            <a:endParaRPr dirty="0"/>
          </a:p>
        </p:txBody>
      </p:sp>
      <p:sp>
        <p:nvSpPr>
          <p:cNvPr id="174" name="Google Shape;174;p3"/>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3</a:t>
            </a:fld>
            <a:endParaRPr sz="1000" b="0" i="0" u="none" strike="noStrike" cap="none">
              <a:solidFill>
                <a:schemeClr val="dk1"/>
              </a:solidFill>
              <a:latin typeface="Arial"/>
              <a:ea typeface="Arial"/>
              <a:cs typeface="Arial"/>
              <a:sym typeface="Arial"/>
            </a:endParaRPr>
          </a:p>
        </p:txBody>
      </p:sp>
      <p:sp>
        <p:nvSpPr>
          <p:cNvPr id="175" name="Google Shape;175;p3"/>
          <p:cNvSpPr/>
          <p:nvPr/>
        </p:nvSpPr>
        <p:spPr>
          <a:xfrm>
            <a:off x="1748927" y="1583522"/>
            <a:ext cx="1016307" cy="457200"/>
          </a:xfrm>
          <a:prstGeom prst="rect">
            <a:avLst/>
          </a:prstGeom>
          <a:solidFill>
            <a:srgbClr val="CCECFF"/>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rPr>
              <a:t>genaue Spezies</a:t>
            </a:r>
            <a:endParaRPr/>
          </a:p>
        </p:txBody>
      </p:sp>
      <p:sp>
        <p:nvSpPr>
          <p:cNvPr id="176" name="Google Shape;176;p3"/>
          <p:cNvSpPr/>
          <p:nvPr/>
        </p:nvSpPr>
        <p:spPr>
          <a:xfrm>
            <a:off x="2765234" y="1597293"/>
            <a:ext cx="1291727" cy="457200"/>
          </a:xfrm>
          <a:prstGeom prst="rect">
            <a:avLst/>
          </a:prstGeom>
          <a:solidFill>
            <a:srgbClr val="CCECFF"/>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b="0" i="0" u="none" strike="noStrike" cap="none" dirty="0" err="1">
                <a:solidFill>
                  <a:schemeClr val="dk1"/>
                </a:solidFill>
                <a:latin typeface="Arial"/>
                <a:ea typeface="Arial"/>
                <a:cs typeface="Arial"/>
                <a:sym typeface="Arial"/>
              </a:rPr>
              <a:t>eine</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weitere</a:t>
            </a:r>
            <a:r>
              <a:rPr lang="en-US" sz="1200" b="0" i="0" u="none" strike="noStrike" cap="none" dirty="0">
                <a:solidFill>
                  <a:schemeClr val="dk1"/>
                </a:solidFill>
                <a:latin typeface="Arial"/>
                <a:ea typeface="Arial"/>
                <a:cs typeface="Arial"/>
                <a:sym typeface="Arial"/>
              </a:rPr>
              <a:t> </a:t>
            </a:r>
            <a:r>
              <a:rPr lang="en-US" sz="1200" dirty="0" err="1">
                <a:solidFill>
                  <a:schemeClr val="dk1"/>
                </a:solidFill>
              </a:rPr>
              <a:t>Spezie</a:t>
            </a:r>
            <a:endParaRPr dirty="0"/>
          </a:p>
        </p:txBody>
      </p:sp>
      <p:sp>
        <p:nvSpPr>
          <p:cNvPr id="177" name="Google Shape;177;p3"/>
          <p:cNvSpPr/>
          <p:nvPr/>
        </p:nvSpPr>
        <p:spPr>
          <a:xfrm>
            <a:off x="4058341" y="1597293"/>
            <a:ext cx="2057400" cy="457200"/>
          </a:xfrm>
          <a:prstGeom prst="rect">
            <a:avLst/>
          </a:prstGeom>
          <a:solidFill>
            <a:srgbClr val="CCECFF"/>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rPr>
              <a:t>übergeordnete</a:t>
            </a:r>
            <a:r>
              <a:rPr lang="en-US" sz="1200" b="0" i="0" u="none" strike="noStrike" cap="none">
                <a:solidFill>
                  <a:schemeClr val="dk1"/>
                </a:solidFill>
                <a:latin typeface="Arial"/>
                <a:ea typeface="Arial"/>
                <a:cs typeface="Arial"/>
                <a:sym typeface="Arial"/>
              </a:rPr>
              <a:t> Bakterien</a:t>
            </a:r>
            <a:r>
              <a:rPr lang="en-US" sz="1200">
                <a:solidFill>
                  <a:schemeClr val="dk1"/>
                </a:solidFill>
              </a:rPr>
              <a:t>gruppe</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30"/>
          <p:cNvSpPr/>
          <p:nvPr/>
        </p:nvSpPr>
        <p:spPr>
          <a:xfrm>
            <a:off x="2667000" y="1676400"/>
            <a:ext cx="22098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667" name="Google Shape;667;p30"/>
          <p:cNvSpPr/>
          <p:nvPr/>
        </p:nvSpPr>
        <p:spPr>
          <a:xfrm>
            <a:off x="3352800" y="2057400"/>
            <a:ext cx="22098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68" name="Google Shape;668;p30"/>
          <p:cNvSpPr/>
          <p:nvPr/>
        </p:nvSpPr>
        <p:spPr>
          <a:xfrm>
            <a:off x="5715000" y="2057400"/>
            <a:ext cx="20574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71" name="Google Shape;671;p3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672" name="Google Shape;672;p30"/>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solidFill>
                  <a:srgbClr val="BFBFBF"/>
                </a:solidFill>
              </a:rPr>
              <a:t>Infektion</a:t>
            </a:r>
            <a:r>
              <a:rPr lang="en-US" sz="1200" b="1" dirty="0">
                <a:solidFill>
                  <a:srgbClr val="BFBFBF"/>
                </a:solidFill>
              </a:rPr>
              <a:t> </a:t>
            </a:r>
            <a:r>
              <a:rPr lang="en-US" sz="1200" b="1" dirty="0" err="1">
                <a:solidFill>
                  <a:srgbClr val="BFBFBF"/>
                </a:solidFill>
              </a:rPr>
              <a:t>nach</a:t>
            </a:r>
            <a:r>
              <a:rPr lang="en-US" sz="1200" b="1" dirty="0">
                <a:solidFill>
                  <a:srgbClr val="BFBFBF"/>
                </a:solidFill>
              </a:rPr>
              <a:t> </a:t>
            </a:r>
            <a:r>
              <a:rPr lang="en-US" sz="1200" b="1" dirty="0" err="1">
                <a:solidFill>
                  <a:srgbClr val="BFBFBF"/>
                </a:solidFill>
              </a:rPr>
              <a:t>einer</a:t>
            </a:r>
            <a:r>
              <a:rPr lang="en-US" sz="1200" b="1" dirty="0">
                <a:solidFill>
                  <a:srgbClr val="BFBFBF"/>
                </a:solidFill>
              </a:rPr>
              <a:t> </a:t>
            </a:r>
            <a:r>
              <a:rPr lang="en-US" sz="1200" b="1" dirty="0" err="1">
                <a:solidFill>
                  <a:srgbClr val="BFBFBF"/>
                </a:solidFill>
              </a:rPr>
              <a:t>Filteroperation</a:t>
            </a:r>
            <a:endParaRPr dirty="0"/>
          </a:p>
          <a:p>
            <a:pPr marL="692150" lvl="1" indent="-347663" algn="l" rtl="0">
              <a:spcBef>
                <a:spcPts val="240"/>
              </a:spcBef>
              <a:spcAft>
                <a:spcPts val="0"/>
              </a:spcAft>
              <a:buSzPts val="840"/>
              <a:buChar char="●"/>
            </a:pPr>
            <a:r>
              <a:rPr lang="en-US" sz="1200" dirty="0">
                <a:solidFill>
                  <a:srgbClr val="BFBFBF"/>
                </a:solidFill>
              </a:rPr>
              <a:t>Kann </a:t>
            </a:r>
            <a:r>
              <a:rPr lang="en-US" sz="1200" dirty="0" err="1">
                <a:solidFill>
                  <a:srgbClr val="BFBFBF"/>
                </a:solidFill>
              </a:rPr>
              <a:t>Monate</a:t>
            </a:r>
            <a:r>
              <a:rPr lang="en-US" sz="1200" dirty="0">
                <a:solidFill>
                  <a:srgbClr val="BFBFBF"/>
                </a:solidFill>
              </a:rPr>
              <a:t> bis Jahre </a:t>
            </a:r>
            <a:r>
              <a:rPr lang="en-US" sz="1200" dirty="0" err="1">
                <a:solidFill>
                  <a:srgbClr val="BFBFBF"/>
                </a:solidFill>
              </a:rPr>
              <a:t>nach</a:t>
            </a:r>
            <a:r>
              <a:rPr lang="en-US" sz="1200" dirty="0">
                <a:solidFill>
                  <a:srgbClr val="BFBFBF"/>
                </a:solidFill>
              </a:rPr>
              <a:t> der Operation </a:t>
            </a:r>
            <a:r>
              <a:rPr lang="en-US" sz="1200" dirty="0" err="1">
                <a:solidFill>
                  <a:srgbClr val="BFBFBF"/>
                </a:solidFill>
              </a:rPr>
              <a:t>auftreten</a:t>
            </a:r>
            <a:endParaRPr dirty="0"/>
          </a:p>
          <a:p>
            <a:pPr marL="692150" lvl="1" indent="-347663" algn="l" rtl="0">
              <a:spcBef>
                <a:spcPts val="240"/>
              </a:spcBef>
              <a:spcAft>
                <a:spcPts val="0"/>
              </a:spcAft>
              <a:buSzPts val="840"/>
              <a:buChar char="●"/>
            </a:pPr>
            <a:r>
              <a:rPr lang="en-US" sz="1200" dirty="0" err="1">
                <a:solidFill>
                  <a:srgbClr val="BFBFBF"/>
                </a:solidFill>
              </a:rPr>
              <a:t>Erreger</a:t>
            </a:r>
            <a:r>
              <a:rPr lang="en-US" sz="1200" dirty="0">
                <a:solidFill>
                  <a:srgbClr val="BFBFBF"/>
                </a:solidFill>
              </a:rPr>
              <a:t>: </a:t>
            </a:r>
            <a:r>
              <a:rPr lang="en-US" sz="1200" i="1" dirty="0" err="1">
                <a:solidFill>
                  <a:srgbClr val="BFBFBF"/>
                </a:solidFill>
              </a:rPr>
              <a:t>Streptokokken</a:t>
            </a:r>
            <a:r>
              <a:rPr lang="en-US" sz="1200" dirty="0">
                <a:solidFill>
                  <a:srgbClr val="BFBFBF"/>
                </a:solidFill>
              </a:rPr>
              <a:t>, </a:t>
            </a:r>
            <a:r>
              <a:rPr lang="en-US" sz="1200" i="1" dirty="0" err="1">
                <a:solidFill>
                  <a:srgbClr val="BFBFBF"/>
                </a:solidFill>
              </a:rPr>
              <a:t>Haemophilus</a:t>
            </a:r>
            <a:r>
              <a:rPr lang="en-US" sz="1200" dirty="0" err="1">
                <a:solidFill>
                  <a:srgbClr val="BFBFBF"/>
                </a:solidFill>
              </a:rPr>
              <a:t>-Arten</a:t>
            </a:r>
            <a:r>
              <a:rPr lang="en-US" sz="1200" dirty="0">
                <a:solidFill>
                  <a:srgbClr val="BFBFBF"/>
                </a:solidFill>
              </a:rPr>
              <a:t>, </a:t>
            </a:r>
            <a:r>
              <a:rPr lang="en-US" sz="1200" dirty="0" err="1">
                <a:solidFill>
                  <a:srgbClr val="BFBFBF"/>
                </a:solidFill>
              </a:rPr>
              <a:t>grampositive</a:t>
            </a:r>
            <a:r>
              <a:rPr lang="en-US" sz="1200" dirty="0">
                <a:solidFill>
                  <a:srgbClr val="BFBFBF"/>
                </a:solidFill>
              </a:rPr>
              <a:t> </a:t>
            </a:r>
            <a:r>
              <a:rPr lang="en-US" sz="1200" dirty="0" err="1">
                <a:solidFill>
                  <a:srgbClr val="BFBFBF"/>
                </a:solidFill>
              </a:rPr>
              <a:t>Bakterien</a:t>
            </a:r>
            <a:endParaRPr dirty="0"/>
          </a:p>
          <a:p>
            <a:pPr marL="692150" lvl="1" indent="-347663" algn="l" rtl="0">
              <a:spcBef>
                <a:spcPts val="240"/>
              </a:spcBef>
              <a:spcAft>
                <a:spcPts val="0"/>
              </a:spcAft>
              <a:buSzPts val="840"/>
              <a:buChar char="●"/>
            </a:pPr>
            <a:r>
              <a:rPr lang="en-US" sz="1200" dirty="0">
                <a:solidFill>
                  <a:srgbClr val="BFBFBF"/>
                </a:solidFill>
              </a:rPr>
              <a:t>Zwei </a:t>
            </a:r>
            <a:r>
              <a:rPr lang="en-US" sz="1200" dirty="0" err="1">
                <a:solidFill>
                  <a:srgbClr val="BFBFBF"/>
                </a:solidFill>
              </a:rPr>
              <a:t>klinische</a:t>
            </a:r>
            <a:r>
              <a:rPr lang="en-US" sz="1200" dirty="0">
                <a:solidFill>
                  <a:srgbClr val="BFBFBF"/>
                </a:solidFill>
              </a:rPr>
              <a:t> </a:t>
            </a:r>
            <a:r>
              <a:rPr lang="en-US" sz="1200" dirty="0" err="1">
                <a:solidFill>
                  <a:srgbClr val="BFBFBF"/>
                </a:solidFill>
              </a:rPr>
              <a:t>Entitäten</a:t>
            </a:r>
            <a:r>
              <a:rPr lang="en-US" sz="1200" dirty="0">
                <a:solidFill>
                  <a:srgbClr val="BFBFBF"/>
                </a:solidFill>
              </a:rPr>
              <a:t>:</a:t>
            </a:r>
            <a:endParaRPr dirty="0"/>
          </a:p>
          <a:p>
            <a:pPr marL="987425" lvl="2" indent="-293688" algn="l" rtl="0">
              <a:spcBef>
                <a:spcPts val="240"/>
              </a:spcBef>
              <a:spcAft>
                <a:spcPts val="0"/>
              </a:spcAft>
              <a:buSzPts val="840"/>
              <a:buChar char="●"/>
            </a:pPr>
            <a:r>
              <a:rPr lang="en-US" sz="1200" i="1" dirty="0" err="1">
                <a:solidFill>
                  <a:srgbClr val="BFBFBF"/>
                </a:solidFill>
              </a:rPr>
              <a:t>Blebitis</a:t>
            </a:r>
            <a:r>
              <a:rPr lang="en-US" sz="1200" dirty="0">
                <a:solidFill>
                  <a:srgbClr val="BFBFBF"/>
                </a:solidFill>
              </a:rPr>
              <a:t>: </a:t>
            </a:r>
            <a:r>
              <a:rPr lang="en-US" sz="1200" dirty="0" err="1">
                <a:solidFill>
                  <a:srgbClr val="BFBFBF"/>
                </a:solidFill>
              </a:rPr>
              <a:t>Infizierter</a:t>
            </a:r>
            <a:r>
              <a:rPr lang="en-US" sz="1200" dirty="0">
                <a:solidFill>
                  <a:srgbClr val="BFBFBF"/>
                </a:solidFill>
              </a:rPr>
              <a:t> Bleb </a:t>
            </a:r>
            <a:r>
              <a:rPr lang="en-US" sz="1200" dirty="0" err="1">
                <a:solidFill>
                  <a:srgbClr val="BFBFBF"/>
                </a:solidFill>
              </a:rPr>
              <a:t>ohne</a:t>
            </a:r>
            <a:r>
              <a:rPr lang="en-US" sz="1200" dirty="0">
                <a:solidFill>
                  <a:srgbClr val="BFBFBF"/>
                </a:solidFill>
              </a:rPr>
              <a:t> </a:t>
            </a:r>
            <a:r>
              <a:rPr lang="en-US" sz="1200" dirty="0" err="1">
                <a:solidFill>
                  <a:srgbClr val="BFBFBF"/>
                </a:solidFill>
              </a:rPr>
              <a:t>Beteiligung</a:t>
            </a:r>
            <a:r>
              <a:rPr lang="en-US" sz="1200" dirty="0">
                <a:solidFill>
                  <a:srgbClr val="BFBFBF"/>
                </a:solidFill>
              </a:rPr>
              <a:t> der </a:t>
            </a:r>
            <a:r>
              <a:rPr lang="en-US" sz="1200" dirty="0" err="1">
                <a:solidFill>
                  <a:srgbClr val="BFBFBF"/>
                </a:solidFill>
              </a:rPr>
              <a:t>Vorderkammer</a:t>
            </a:r>
            <a:r>
              <a:rPr lang="en-US" sz="1200" dirty="0">
                <a:solidFill>
                  <a:srgbClr val="BFBFBF"/>
                </a:solidFill>
              </a:rPr>
              <a:t> </a:t>
            </a:r>
            <a:r>
              <a:rPr lang="en-US" sz="1200" dirty="0" err="1">
                <a:solidFill>
                  <a:srgbClr val="BFBFBF"/>
                </a:solidFill>
              </a:rPr>
              <a:t>oder</a:t>
            </a:r>
            <a:r>
              <a:rPr lang="en-US" sz="1200" dirty="0">
                <a:solidFill>
                  <a:srgbClr val="BFBFBF"/>
                </a:solidFill>
              </a:rPr>
              <a:t> des </a:t>
            </a:r>
            <a:r>
              <a:rPr lang="en-US" sz="1200" dirty="0" err="1">
                <a:solidFill>
                  <a:srgbClr val="BFBFBF"/>
                </a:solidFill>
              </a:rPr>
              <a:t>Glaskörpers</a:t>
            </a:r>
            <a:endParaRPr dirty="0"/>
          </a:p>
          <a:p>
            <a:pPr marL="987425" lvl="2" indent="-293688" algn="l" rtl="0">
              <a:spcBef>
                <a:spcPts val="240"/>
              </a:spcBef>
              <a:spcAft>
                <a:spcPts val="0"/>
              </a:spcAft>
              <a:buSzPts val="840"/>
              <a:buChar char="●"/>
            </a:pPr>
            <a:r>
              <a:rPr lang="en-US" sz="1200" i="1" dirty="0" err="1">
                <a:solidFill>
                  <a:srgbClr val="BFBFBF"/>
                </a:solidFill>
              </a:rPr>
              <a:t>Sickerkissen-assoziierte</a:t>
            </a:r>
            <a:r>
              <a:rPr lang="en-US" sz="1200" i="1" dirty="0">
                <a:solidFill>
                  <a:srgbClr val="BFBFBF"/>
                </a:solidFill>
              </a:rPr>
              <a:t> Endophthalmitis</a:t>
            </a:r>
            <a:r>
              <a:rPr lang="en-US" sz="1200" dirty="0">
                <a:solidFill>
                  <a:srgbClr val="BFBFBF"/>
                </a:solidFill>
              </a:rPr>
              <a:t>: Bild </a:t>
            </a:r>
            <a:r>
              <a:rPr lang="en-US" sz="1200" dirty="0" err="1">
                <a:solidFill>
                  <a:srgbClr val="BFBFBF"/>
                </a:solidFill>
              </a:rPr>
              <a:t>einer</a:t>
            </a:r>
            <a:r>
              <a:rPr lang="en-US" sz="1200" dirty="0">
                <a:solidFill>
                  <a:srgbClr val="BFBFBF"/>
                </a:solidFill>
              </a:rPr>
              <a:t> </a:t>
            </a:r>
            <a:r>
              <a:rPr lang="en-US" sz="1200" dirty="0" err="1">
                <a:solidFill>
                  <a:srgbClr val="BFBFBF"/>
                </a:solidFill>
              </a:rPr>
              <a:t>akuten</a:t>
            </a:r>
            <a:r>
              <a:rPr lang="en-US" sz="1200" dirty="0">
                <a:solidFill>
                  <a:srgbClr val="BFBFBF"/>
                </a:solidFill>
              </a:rPr>
              <a:t> Endophthalmitis + </a:t>
            </a:r>
            <a:r>
              <a:rPr lang="en-US" sz="1200" dirty="0" err="1">
                <a:solidFill>
                  <a:srgbClr val="BFBFBF"/>
                </a:solidFill>
              </a:rPr>
              <a:t>eitriger</a:t>
            </a:r>
            <a:r>
              <a:rPr lang="en-US" sz="1200" dirty="0">
                <a:solidFill>
                  <a:srgbClr val="BFBFBF"/>
                </a:solidFill>
              </a:rPr>
              <a:t> Bleb</a:t>
            </a:r>
            <a:endParaRPr dirty="0"/>
          </a:p>
          <a:p>
            <a:pPr marL="692150" lvl="1" indent="-347663" algn="l" rtl="0">
              <a:spcBef>
                <a:spcPts val="240"/>
              </a:spcBef>
              <a:spcAft>
                <a:spcPts val="0"/>
              </a:spcAft>
              <a:buSzPts val="840"/>
              <a:buChar char="●"/>
            </a:pPr>
            <a:r>
              <a:rPr lang="en-US" sz="1200" dirty="0" err="1">
                <a:solidFill>
                  <a:srgbClr val="BFBFBF"/>
                </a:solidFill>
              </a:rPr>
              <a:t>Behandlung</a:t>
            </a:r>
            <a:r>
              <a:rPr lang="en-US" sz="1200" dirty="0">
                <a:solidFill>
                  <a:srgbClr val="BFBFBF"/>
                </a:solidFill>
              </a:rPr>
              <a:t>:</a:t>
            </a:r>
            <a:endParaRPr dirty="0"/>
          </a:p>
          <a:p>
            <a:pPr marL="987425" lvl="2" indent="-293688" algn="l" rtl="0">
              <a:spcBef>
                <a:spcPts val="240"/>
              </a:spcBef>
              <a:spcAft>
                <a:spcPts val="0"/>
              </a:spcAft>
              <a:buSzPts val="840"/>
              <a:buChar char="●"/>
            </a:pPr>
            <a:r>
              <a:rPr lang="en-US" sz="1200" dirty="0" err="1">
                <a:solidFill>
                  <a:srgbClr val="BFBFBF"/>
                </a:solidFill>
              </a:rPr>
              <a:t>Blebitis</a:t>
            </a:r>
            <a:r>
              <a:rPr lang="en-US" sz="1200" dirty="0">
                <a:solidFill>
                  <a:srgbClr val="BFBFBF"/>
                </a:solidFill>
              </a:rPr>
              <a:t>: </a:t>
            </a:r>
            <a:r>
              <a:rPr lang="en-US" sz="1200" dirty="0" err="1">
                <a:solidFill>
                  <a:srgbClr val="BFBFBF"/>
                </a:solidFill>
              </a:rPr>
              <a:t>Topische</a:t>
            </a:r>
            <a:r>
              <a:rPr lang="en-US" sz="1200" dirty="0">
                <a:solidFill>
                  <a:srgbClr val="BFBFBF"/>
                </a:solidFill>
              </a:rPr>
              <a:t> und </a:t>
            </a:r>
            <a:r>
              <a:rPr lang="en-US" sz="1200" dirty="0" err="1">
                <a:solidFill>
                  <a:srgbClr val="BFBFBF"/>
                </a:solidFill>
              </a:rPr>
              <a:t>subkonjunktivale</a:t>
            </a:r>
            <a:r>
              <a:rPr lang="en-US" sz="1200" dirty="0">
                <a:solidFill>
                  <a:srgbClr val="BFBFBF"/>
                </a:solidFill>
              </a:rPr>
              <a:t> </a:t>
            </a:r>
            <a:r>
              <a:rPr lang="en-US" sz="1200" dirty="0" err="1">
                <a:solidFill>
                  <a:srgbClr val="BFBFBF"/>
                </a:solidFill>
              </a:rPr>
              <a:t>Antibiotika</a:t>
            </a:r>
            <a:endParaRPr dirty="0"/>
          </a:p>
          <a:p>
            <a:pPr marL="987425" lvl="2" indent="-293688" algn="l" rtl="0">
              <a:spcBef>
                <a:spcPts val="240"/>
              </a:spcBef>
              <a:spcAft>
                <a:spcPts val="0"/>
              </a:spcAft>
              <a:buSzPts val="840"/>
              <a:buChar char="●"/>
            </a:pPr>
            <a:r>
              <a:rPr lang="en-US" sz="1200" dirty="0" err="1">
                <a:solidFill>
                  <a:srgbClr val="BFBFBF"/>
                </a:solidFill>
              </a:rPr>
              <a:t>Sickerkissen-assoziierte</a:t>
            </a:r>
            <a:r>
              <a:rPr lang="en-US" sz="1200" dirty="0">
                <a:solidFill>
                  <a:srgbClr val="BFBFBF"/>
                </a:solidFill>
              </a:rPr>
              <a:t> Endophthalmitis: </a:t>
            </a:r>
            <a:r>
              <a:rPr lang="en-US" sz="1200" dirty="0" err="1">
                <a:solidFill>
                  <a:srgbClr val="BFBFBF"/>
                </a:solidFill>
              </a:rPr>
              <a:t>Intravitreale</a:t>
            </a:r>
            <a:r>
              <a:rPr lang="en-US" sz="1200" dirty="0">
                <a:solidFill>
                  <a:srgbClr val="BFBFBF"/>
                </a:solidFill>
              </a:rPr>
              <a:t> </a:t>
            </a:r>
            <a:r>
              <a:rPr lang="en-US" sz="1200" dirty="0" err="1">
                <a:solidFill>
                  <a:srgbClr val="BFBFBF"/>
                </a:solidFill>
              </a:rPr>
              <a:t>Antibiotika</a:t>
            </a:r>
            <a:r>
              <a:rPr lang="en-US" sz="1200" dirty="0">
                <a:solidFill>
                  <a:srgbClr val="BFBFBF"/>
                </a:solidFill>
              </a:rPr>
              <a:t> +/- PPV</a:t>
            </a:r>
            <a:endParaRPr dirty="0"/>
          </a:p>
          <a:p>
            <a:pPr marL="1281113" lvl="3" indent="-292100" algn="l" rtl="0">
              <a:spcBef>
                <a:spcPts val="240"/>
              </a:spcBef>
              <a:spcAft>
                <a:spcPts val="0"/>
              </a:spcAft>
              <a:buSzPts val="900"/>
              <a:buChar char="▪"/>
            </a:pPr>
            <a:r>
              <a:rPr lang="en-US" sz="1200" dirty="0">
                <a:solidFill>
                  <a:srgbClr val="BFBFBF"/>
                </a:solidFill>
              </a:rPr>
              <a:t>Die </a:t>
            </a:r>
            <a:r>
              <a:rPr lang="en-US" sz="1200" dirty="0" err="1">
                <a:solidFill>
                  <a:srgbClr val="BFBFBF"/>
                </a:solidFill>
              </a:rPr>
              <a:t>endgültige</a:t>
            </a:r>
            <a:r>
              <a:rPr lang="en-US" sz="1200" dirty="0">
                <a:solidFill>
                  <a:srgbClr val="BFBFBF"/>
                </a:solidFill>
              </a:rPr>
              <a:t> </a:t>
            </a:r>
            <a:r>
              <a:rPr lang="en-US" sz="1200" dirty="0" err="1">
                <a:solidFill>
                  <a:srgbClr val="BFBFBF"/>
                </a:solidFill>
              </a:rPr>
              <a:t>Sehschärfe</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bei</a:t>
            </a:r>
            <a:r>
              <a:rPr lang="en-US" sz="1200" dirty="0">
                <a:solidFill>
                  <a:srgbClr val="BFBFBF"/>
                </a:solidFill>
              </a:rPr>
              <a:t> </a:t>
            </a:r>
            <a:r>
              <a:rPr lang="en-US" sz="1200" dirty="0" err="1">
                <a:solidFill>
                  <a:srgbClr val="BFBFBF"/>
                </a:solidFill>
              </a:rPr>
              <a:t>akuter</a:t>
            </a:r>
            <a:r>
              <a:rPr lang="en-US" sz="1200" dirty="0">
                <a:solidFill>
                  <a:srgbClr val="BFBFBF"/>
                </a:solidFill>
              </a:rPr>
              <a:t> </a:t>
            </a:r>
            <a:r>
              <a:rPr lang="en-US" sz="1200" dirty="0" err="1">
                <a:solidFill>
                  <a:srgbClr val="BFBFBF"/>
                </a:solidFill>
              </a:rPr>
              <a:t>postoperativer</a:t>
            </a:r>
            <a:r>
              <a:rPr lang="en-US" sz="1200" dirty="0">
                <a:solidFill>
                  <a:srgbClr val="BFBFBF"/>
                </a:solidFill>
              </a:rPr>
              <a:t> Endophthalmitis </a:t>
            </a:r>
            <a:r>
              <a:rPr lang="en-US" sz="1200" dirty="0" err="1">
                <a:solidFill>
                  <a:srgbClr val="BFBFBF"/>
                </a:solidFill>
              </a:rPr>
              <a:t>nach</a:t>
            </a:r>
            <a:r>
              <a:rPr lang="en-US" sz="1200" dirty="0">
                <a:solidFill>
                  <a:srgbClr val="BFBFBF"/>
                </a:solidFill>
              </a:rPr>
              <a:t> </a:t>
            </a:r>
            <a:r>
              <a:rPr lang="en-US" sz="1200" dirty="0" err="1">
                <a:solidFill>
                  <a:srgbClr val="BFBFBF"/>
                </a:solidFill>
              </a:rPr>
              <a:t>Kataraktoperation</a:t>
            </a:r>
            <a:r>
              <a:rPr lang="en-US" sz="1200" dirty="0">
                <a:solidFill>
                  <a:srgbClr val="BFBFBF"/>
                </a:solidFill>
              </a:rPr>
              <a:t> </a:t>
            </a:r>
            <a:r>
              <a:rPr lang="en-US" sz="1200" dirty="0" err="1">
                <a:solidFill>
                  <a:srgbClr val="BFBFBF"/>
                </a:solidFill>
              </a:rPr>
              <a:t>meist</a:t>
            </a:r>
            <a:r>
              <a:rPr lang="en-US" sz="1200" dirty="0">
                <a:solidFill>
                  <a:srgbClr val="BFBFBF"/>
                </a:solidFill>
              </a:rPr>
              <a:t> </a:t>
            </a:r>
            <a:r>
              <a:rPr lang="en-US" sz="1200" dirty="0" err="1">
                <a:solidFill>
                  <a:srgbClr val="BFBFBF"/>
                </a:solidFill>
              </a:rPr>
              <a:t>schlechter</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dirty="0" err="1">
                <a:solidFill>
                  <a:srgbClr val="BFBFBF"/>
                </a:solidFill>
              </a:rPr>
              <a:t>nach</a:t>
            </a:r>
            <a:r>
              <a:rPr lang="en-US" sz="1200" dirty="0">
                <a:solidFill>
                  <a:srgbClr val="BFBFBF"/>
                </a:solidFill>
              </a:rPr>
              <a:t> </a:t>
            </a:r>
            <a:r>
              <a:rPr lang="en-US" sz="1200" dirty="0" err="1">
                <a:solidFill>
                  <a:srgbClr val="BFBFBF"/>
                </a:solidFill>
              </a:rPr>
              <a:t>Therapie</a:t>
            </a:r>
            <a:endParaRPr dirty="0"/>
          </a:p>
        </p:txBody>
      </p:sp>
      <p:sp>
        <p:nvSpPr>
          <p:cNvPr id="673" name="Google Shape;673;p30"/>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30</a:t>
            </a:fld>
            <a:endParaRPr sz="1000">
              <a:solidFill>
                <a:schemeClr val="dk1"/>
              </a:solidFill>
              <a:latin typeface="Arial"/>
              <a:ea typeface="Arial"/>
              <a:cs typeface="Arial"/>
              <a:sym typeface="Arial"/>
            </a:endParaRPr>
          </a:p>
        </p:txBody>
      </p:sp>
      <p:sp>
        <p:nvSpPr>
          <p:cNvPr id="674" name="Google Shape;674;p30"/>
          <p:cNvSpPr/>
          <p:nvPr/>
        </p:nvSpPr>
        <p:spPr>
          <a:xfrm>
            <a:off x="1524000" y="1676400"/>
            <a:ext cx="4495800" cy="12954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76" name="Google Shape;676;p30"/>
          <p:cNvSpPr txBox="1"/>
          <p:nvPr/>
        </p:nvSpPr>
        <p:spPr>
          <a:xfrm>
            <a:off x="1012448" y="3836539"/>
            <a:ext cx="5919787" cy="948978"/>
          </a:xfrm>
          <a:prstGeom prst="rect">
            <a:avLst/>
          </a:prstGeom>
          <a:solidFill>
            <a:srgbClr val="92D050"/>
          </a:solidFill>
          <a:ln>
            <a:noFill/>
          </a:ln>
        </p:spPr>
        <p:txBody>
          <a:bodyPr spcFirstLastPara="1" wrap="square" lIns="25400" tIns="12700" rIns="25400" bIns="12700" anchor="t" anchorCtr="0">
            <a:spAutoFit/>
          </a:bodyPr>
          <a:lstStyle/>
          <a:p>
            <a:pPr lvl="0"/>
            <a:r>
              <a:rPr lang="en-US" sz="1200" i="1" dirty="0" err="1">
                <a:solidFill>
                  <a:srgbClr val="7F7F7F"/>
                </a:solidFill>
                <a:latin typeface="Arial"/>
                <a:ea typeface="Arial"/>
                <a:cs typeface="Arial"/>
                <a:sym typeface="Arial"/>
              </a:rPr>
              <a:t>Warum</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führt</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eine</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Sickerkissen-assoziierte</a:t>
            </a:r>
            <a:r>
              <a:rPr lang="en-US" sz="1200" i="1" dirty="0">
                <a:solidFill>
                  <a:srgbClr val="7F7F7F"/>
                </a:solidFill>
                <a:latin typeface="Arial"/>
                <a:ea typeface="Arial"/>
                <a:cs typeface="Arial"/>
                <a:sym typeface="Arial"/>
              </a:rPr>
              <a:t> Endophthalmitis </a:t>
            </a:r>
            <a:r>
              <a:rPr lang="en-US" sz="1200" i="1" dirty="0" err="1">
                <a:solidFill>
                  <a:srgbClr val="7F7F7F"/>
                </a:solidFill>
                <a:latin typeface="Arial"/>
                <a:ea typeface="Arial"/>
                <a:cs typeface="Arial"/>
                <a:sym typeface="Arial"/>
              </a:rPr>
              <a:t>tendenziell</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zu</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einem</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schlechteren</a:t>
            </a:r>
            <a:r>
              <a:rPr lang="en-US" sz="1200" i="1" dirty="0">
                <a:solidFill>
                  <a:srgbClr val="7F7F7F"/>
                </a:solidFill>
                <a:latin typeface="Arial"/>
                <a:ea typeface="Arial"/>
                <a:cs typeface="Arial"/>
                <a:sym typeface="Arial"/>
              </a:rPr>
              <a:t> Sehergebnis </a:t>
            </a:r>
            <a:r>
              <a:rPr lang="en-US" sz="1200" i="1" dirty="0" err="1">
                <a:solidFill>
                  <a:srgbClr val="7F7F7F"/>
                </a:solidFill>
                <a:latin typeface="Arial"/>
                <a:ea typeface="Arial"/>
                <a:cs typeface="Arial"/>
                <a:sym typeface="Arial"/>
              </a:rPr>
              <a:t>als</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eine</a:t>
            </a:r>
            <a:r>
              <a:rPr lang="en-US" sz="1200" i="1" dirty="0">
                <a:solidFill>
                  <a:srgbClr val="7F7F7F"/>
                </a:solidFill>
                <a:latin typeface="Arial"/>
                <a:ea typeface="Arial"/>
                <a:cs typeface="Arial"/>
                <a:sym typeface="Arial"/>
              </a:rPr>
              <a:t> </a:t>
            </a:r>
            <a:r>
              <a:rPr lang="en-US" sz="1200" b="1" i="1" dirty="0" err="1">
                <a:solidFill>
                  <a:schemeClr val="tx1"/>
                </a:solidFill>
              </a:rPr>
              <a:t>akute</a:t>
            </a:r>
            <a:r>
              <a:rPr lang="en-US" sz="1200" b="1" i="1" dirty="0">
                <a:solidFill>
                  <a:schemeClr val="tx1"/>
                </a:solidFill>
              </a:rPr>
              <a:t> Endophthalmitis </a:t>
            </a:r>
            <a:r>
              <a:rPr lang="en-US" sz="1200" i="1" dirty="0" err="1">
                <a:solidFill>
                  <a:srgbClr val="7F7F7F"/>
                </a:solidFill>
                <a:latin typeface="Arial"/>
                <a:ea typeface="Arial"/>
                <a:cs typeface="Arial"/>
                <a:sym typeface="Arial"/>
              </a:rPr>
              <a:t>nach</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Katarakt</a:t>
            </a:r>
            <a:r>
              <a:rPr lang="en-US" sz="1200" i="1" dirty="0">
                <a:solidFill>
                  <a:srgbClr val="7F7F7F"/>
                </a:solidFill>
                <a:latin typeface="Arial"/>
                <a:ea typeface="Arial"/>
                <a:cs typeface="Arial"/>
                <a:sym typeface="Arial"/>
              </a:rPr>
              <a:t>-Operation?</a:t>
            </a:r>
            <a:endParaRPr dirty="0"/>
          </a:p>
          <a:p>
            <a:pPr marL="0" marR="0" lvl="0" indent="0" algn="l" rtl="0">
              <a:spcBef>
                <a:spcPts val="0"/>
              </a:spcBef>
              <a:spcAft>
                <a:spcPts val="0"/>
              </a:spcAft>
              <a:buNone/>
            </a:pPr>
            <a:r>
              <a:rPr lang="en-US" sz="1200" dirty="0">
                <a:solidFill>
                  <a:srgbClr val="7F7F7F"/>
                </a:solidFill>
                <a:latin typeface="Arial"/>
                <a:ea typeface="Arial"/>
                <a:cs typeface="Arial"/>
                <a:sym typeface="Arial"/>
              </a:rPr>
              <a:t>Da die Keime, die </a:t>
            </a:r>
            <a:r>
              <a:rPr lang="en-US" sz="1200" dirty="0" err="1">
                <a:solidFill>
                  <a:srgbClr val="7F7F7F"/>
                </a:solidFill>
                <a:latin typeface="Arial"/>
                <a:ea typeface="Arial"/>
                <a:cs typeface="Arial"/>
                <a:sym typeface="Arial"/>
              </a:rPr>
              <a:t>eine</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Sickerkissen-assoziierte</a:t>
            </a:r>
            <a:r>
              <a:rPr lang="en-US" sz="1200" dirty="0">
                <a:solidFill>
                  <a:srgbClr val="7F7F7F"/>
                </a:solidFill>
                <a:latin typeface="Arial"/>
                <a:ea typeface="Arial"/>
                <a:cs typeface="Arial"/>
                <a:sym typeface="Arial"/>
              </a:rPr>
              <a:t> Endophthalmitis </a:t>
            </a:r>
            <a:r>
              <a:rPr lang="en-US" sz="1200" dirty="0" err="1">
                <a:solidFill>
                  <a:srgbClr val="7F7F7F"/>
                </a:solidFill>
                <a:latin typeface="Arial"/>
                <a:ea typeface="Arial"/>
                <a:cs typeface="Arial"/>
                <a:sym typeface="Arial"/>
              </a:rPr>
              <a:t>verursachen</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virulenter</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sind</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als</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jene</a:t>
            </a:r>
            <a:r>
              <a:rPr lang="en-US" sz="1200" dirty="0">
                <a:solidFill>
                  <a:srgbClr val="7F7F7F"/>
                </a:solidFill>
                <a:latin typeface="Arial"/>
                <a:ea typeface="Arial"/>
                <a:cs typeface="Arial"/>
                <a:sym typeface="Arial"/>
              </a:rPr>
              <a:t>, die </a:t>
            </a:r>
            <a:r>
              <a:rPr lang="en-US" sz="1200" dirty="0" err="1">
                <a:solidFill>
                  <a:srgbClr val="7F7F7F"/>
                </a:solidFill>
                <a:latin typeface="Arial"/>
                <a:ea typeface="Arial"/>
                <a:cs typeface="Arial"/>
                <a:sym typeface="Arial"/>
              </a:rPr>
              <a:t>typischerweise</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eine</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akute</a:t>
            </a:r>
            <a:r>
              <a:rPr lang="en-US" sz="1200" dirty="0">
                <a:solidFill>
                  <a:srgbClr val="7F7F7F"/>
                </a:solidFill>
                <a:latin typeface="Arial"/>
                <a:ea typeface="Arial"/>
                <a:cs typeface="Arial"/>
                <a:sym typeface="Arial"/>
              </a:rPr>
              <a:t> postoperative Endophthalmitis </a:t>
            </a:r>
            <a:r>
              <a:rPr lang="en-US" sz="1200" dirty="0" err="1">
                <a:solidFill>
                  <a:srgbClr val="7F7F7F"/>
                </a:solidFill>
                <a:latin typeface="Arial"/>
                <a:ea typeface="Arial"/>
                <a:cs typeface="Arial"/>
                <a:sym typeface="Arial"/>
              </a:rPr>
              <a:t>nach</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Katarakt-Extraktion</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auslösen</a:t>
            </a:r>
            <a:endParaRPr dirty="0"/>
          </a:p>
        </p:txBody>
      </p:sp>
      <p:sp>
        <p:nvSpPr>
          <p:cNvPr id="677" name="Google Shape;677;p30"/>
          <p:cNvSpPr/>
          <p:nvPr/>
        </p:nvSpPr>
        <p:spPr>
          <a:xfrm>
            <a:off x="2438400" y="3962400"/>
            <a:ext cx="31242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78" name="Google Shape;678;p30"/>
          <p:cNvSpPr txBox="1"/>
          <p:nvPr/>
        </p:nvSpPr>
        <p:spPr>
          <a:xfrm>
            <a:off x="167308" y="2137336"/>
            <a:ext cx="8809383" cy="1244443"/>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Apropos </a:t>
            </a:r>
            <a:r>
              <a:rPr lang="en-US" sz="1200" i="1" dirty="0" err="1">
                <a:solidFill>
                  <a:srgbClr val="BFBFBF"/>
                </a:solidFill>
                <a:latin typeface="Arial"/>
                <a:ea typeface="Arial"/>
                <a:cs typeface="Arial"/>
                <a:sym typeface="Arial"/>
              </a:rPr>
              <a:t>akute</a:t>
            </a:r>
            <a:r>
              <a:rPr lang="en-US" sz="1200" i="1" dirty="0">
                <a:solidFill>
                  <a:srgbClr val="BFBFBF"/>
                </a:solidFill>
                <a:latin typeface="Arial"/>
                <a:ea typeface="Arial"/>
                <a:cs typeface="Arial"/>
                <a:sym typeface="Arial"/>
              </a:rPr>
              <a:t> Endophthalmitis </a:t>
            </a:r>
            <a:r>
              <a:rPr lang="en-US" sz="1200" i="1" dirty="0" err="1">
                <a:solidFill>
                  <a:srgbClr val="BFBFBF"/>
                </a:solidFill>
                <a:latin typeface="Arial"/>
                <a:ea typeface="Arial"/>
                <a:cs typeface="Arial"/>
                <a:sym typeface="Arial"/>
              </a:rPr>
              <a:t>nach</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Katarakt</a:t>
            </a:r>
            <a:r>
              <a:rPr lang="en-US" sz="1200" i="1" dirty="0">
                <a:solidFill>
                  <a:srgbClr val="BFBFBF"/>
                </a:solidFill>
                <a:latin typeface="Arial"/>
                <a:ea typeface="Arial"/>
                <a:cs typeface="Arial"/>
                <a:sym typeface="Arial"/>
              </a:rPr>
              <a:t>-Operation … </a:t>
            </a:r>
            <a:r>
              <a:rPr lang="en-US" sz="1200" i="1" dirty="0" err="1">
                <a:solidFill>
                  <a:srgbClr val="BFBFBF"/>
                </a:solidFill>
                <a:latin typeface="Arial"/>
                <a:ea typeface="Arial"/>
                <a:cs typeface="Arial"/>
                <a:sym typeface="Arial"/>
              </a:rPr>
              <a:t>Wofür</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steht</a:t>
            </a:r>
            <a:r>
              <a:rPr lang="en-US" sz="1200" i="1" dirty="0">
                <a:solidFill>
                  <a:srgbClr val="BFBFBF"/>
                </a:solidFill>
                <a:latin typeface="Arial"/>
                <a:ea typeface="Arial"/>
                <a:cs typeface="Arial"/>
                <a:sym typeface="Arial"/>
              </a:rPr>
              <a:t> in </a:t>
            </a:r>
            <a:r>
              <a:rPr lang="en-US" sz="1200" i="1" dirty="0" err="1">
                <a:solidFill>
                  <a:srgbClr val="BFBFBF"/>
                </a:solidFill>
                <a:latin typeface="Arial"/>
                <a:ea typeface="Arial"/>
                <a:cs typeface="Arial"/>
                <a:sym typeface="Arial"/>
              </a:rPr>
              <a:t>diesem</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Zusammenhang</a:t>
            </a:r>
            <a:r>
              <a:rPr lang="en-US" sz="1200" i="1" dirty="0">
                <a:solidFill>
                  <a:srgbClr val="BFBFBF"/>
                </a:solidFill>
                <a:latin typeface="Arial"/>
                <a:ea typeface="Arial"/>
                <a:cs typeface="Arial"/>
                <a:sym typeface="Arial"/>
              </a:rPr>
              <a:t> die </a:t>
            </a:r>
            <a:r>
              <a:rPr lang="en-US" sz="1200" i="1" dirty="0" err="1">
                <a:solidFill>
                  <a:srgbClr val="BFBFBF"/>
                </a:solidFill>
                <a:latin typeface="Arial"/>
                <a:ea typeface="Arial"/>
                <a:cs typeface="Arial"/>
                <a:sym typeface="Arial"/>
              </a:rPr>
              <a:t>Abkürzung</a:t>
            </a:r>
            <a:r>
              <a:rPr lang="en-US" sz="1200" i="1" dirty="0">
                <a:solidFill>
                  <a:srgbClr val="BFBFBF"/>
                </a:solidFill>
                <a:latin typeface="Arial"/>
                <a:ea typeface="Arial"/>
                <a:cs typeface="Arial"/>
                <a:sym typeface="Arial"/>
              </a:rPr>
              <a:t> EVS?</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Endophthalmitis-</a:t>
            </a:r>
            <a:r>
              <a:rPr lang="en-US" sz="1200" dirty="0" err="1">
                <a:solidFill>
                  <a:srgbClr val="BFBFBF"/>
                </a:solidFill>
                <a:latin typeface="Arial"/>
                <a:ea typeface="Arial"/>
                <a:cs typeface="Arial"/>
                <a:sym typeface="Arial"/>
              </a:rPr>
              <a:t>Vitrektomie</a:t>
            </a:r>
            <a:r>
              <a:rPr lang="en-US" sz="1200" dirty="0">
                <a:solidFill>
                  <a:srgbClr val="BFBFBF"/>
                </a:solidFill>
                <a:latin typeface="Arial"/>
                <a:ea typeface="Arial"/>
                <a:cs typeface="Arial"/>
                <a:sym typeface="Arial"/>
              </a:rPr>
              <a:t>-Studie</a:t>
            </a:r>
            <a:endParaRPr dirty="0"/>
          </a:p>
          <a:p>
            <a:pPr marL="0" marR="0" lvl="0" indent="0" algn="l" rtl="0">
              <a:lnSpc>
                <a:spcPct val="90000"/>
              </a:lnSpc>
              <a:spcBef>
                <a:spcPts val="0"/>
              </a:spcBef>
              <a:spcAft>
                <a:spcPts val="0"/>
              </a:spcAft>
              <a:buClr>
                <a:schemeClr val="dk1"/>
              </a:buClr>
              <a:buSzPts val="1600"/>
              <a:buFont typeface="Noto Sans Symbols"/>
              <a:buNone/>
            </a:pPr>
            <a:endParaRPr sz="1600" i="1" dirty="0">
              <a:solidFill>
                <a:srgbClr val="BFBFBF"/>
              </a:solidFill>
              <a:latin typeface="Arial"/>
              <a:ea typeface="Arial"/>
              <a:cs typeface="Arial"/>
              <a:sym typeface="Arial"/>
            </a:endParaRPr>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Die EVS </a:t>
            </a:r>
            <a:r>
              <a:rPr lang="en-US" sz="1200" i="1" dirty="0" err="1">
                <a:solidFill>
                  <a:srgbClr val="BFBFBF"/>
                </a:solidFill>
                <a:latin typeface="Arial"/>
                <a:ea typeface="Arial"/>
                <a:cs typeface="Arial"/>
                <a:sym typeface="Arial"/>
              </a:rPr>
              <a:t>untersuchte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zwei</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Aspekte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hinsichtlich</a:t>
            </a:r>
            <a:r>
              <a:rPr lang="en-US" sz="1200" i="1" dirty="0">
                <a:solidFill>
                  <a:srgbClr val="BFBFBF"/>
                </a:solidFill>
                <a:latin typeface="Arial"/>
                <a:ea typeface="Arial"/>
                <a:cs typeface="Arial"/>
                <a:sym typeface="Arial"/>
              </a:rPr>
              <a:t> der </a:t>
            </a:r>
            <a:r>
              <a:rPr lang="en-US" sz="1200" i="1" dirty="0" err="1">
                <a:solidFill>
                  <a:srgbClr val="BFBFBF"/>
                </a:solidFill>
                <a:latin typeface="Arial"/>
                <a:ea typeface="Arial"/>
                <a:cs typeface="Arial"/>
                <a:sym typeface="Arial"/>
              </a:rPr>
              <a:t>Behandlung</a:t>
            </a:r>
            <a:r>
              <a:rPr lang="en-US" sz="1200" i="1" dirty="0">
                <a:solidFill>
                  <a:srgbClr val="BFBFBF"/>
                </a:solidFill>
                <a:latin typeface="Arial"/>
                <a:ea typeface="Arial"/>
                <a:cs typeface="Arial"/>
                <a:sym typeface="Arial"/>
              </a:rPr>
              <a:t> der </a:t>
            </a:r>
            <a:r>
              <a:rPr lang="en-US" sz="1200" i="1" dirty="0" err="1">
                <a:solidFill>
                  <a:srgbClr val="BFBFBF"/>
                </a:solidFill>
                <a:latin typeface="Arial"/>
                <a:ea typeface="Arial"/>
                <a:cs typeface="Arial"/>
                <a:sym typeface="Arial"/>
              </a:rPr>
              <a:t>akuten</a:t>
            </a:r>
            <a:r>
              <a:rPr lang="en-US" sz="1200" i="1" dirty="0">
                <a:solidFill>
                  <a:srgbClr val="BFBFBF"/>
                </a:solidFill>
                <a:latin typeface="Arial"/>
                <a:ea typeface="Arial"/>
                <a:cs typeface="Arial"/>
                <a:sym typeface="Arial"/>
              </a:rPr>
              <a:t> Endophthalmitis </a:t>
            </a:r>
            <a:r>
              <a:rPr lang="en-US" sz="1200" i="1" dirty="0" err="1">
                <a:solidFill>
                  <a:srgbClr val="BFBFBF"/>
                </a:solidFill>
                <a:latin typeface="Arial"/>
                <a:ea typeface="Arial"/>
                <a:cs typeface="Arial"/>
                <a:sym typeface="Arial"/>
              </a:rPr>
              <a:t>nach</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Katarakt</a:t>
            </a:r>
            <a:r>
              <a:rPr lang="en-US" sz="1200" i="1" dirty="0">
                <a:solidFill>
                  <a:srgbClr val="BFBFBF"/>
                </a:solidFill>
                <a:latin typeface="Arial"/>
                <a:ea typeface="Arial"/>
                <a:cs typeface="Arial"/>
                <a:sym typeface="Arial"/>
              </a:rPr>
              <a:t>-Operation. </a:t>
            </a:r>
            <a:r>
              <a:rPr lang="en-US" sz="1200" i="1" dirty="0" err="1">
                <a:solidFill>
                  <a:srgbClr val="BFBFBF"/>
                </a:solidFill>
                <a:latin typeface="Arial"/>
                <a:ea typeface="Arial"/>
                <a:cs typeface="Arial"/>
                <a:sym typeface="Arial"/>
              </a:rPr>
              <a:t>Welche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waren</a:t>
            </a:r>
            <a:r>
              <a:rPr lang="en-US" sz="1200" i="1" dirty="0">
                <a:solidFill>
                  <a:srgbClr val="BFBFBF"/>
                </a:solidFill>
                <a:latin typeface="Arial"/>
                <a:ea typeface="Arial"/>
                <a:cs typeface="Arial"/>
                <a:sym typeface="Arial"/>
              </a:rPr>
              <a:t> das?</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1) </a:t>
            </a:r>
            <a:r>
              <a:rPr lang="en-US" sz="1200" dirty="0" err="1">
                <a:solidFill>
                  <a:srgbClr val="BFBFBF"/>
                </a:solidFill>
                <a:latin typeface="Arial"/>
                <a:ea typeface="Arial"/>
                <a:cs typeface="Arial"/>
                <a:sym typeface="Arial"/>
              </a:rPr>
              <a:t>Welche</a:t>
            </a:r>
            <a:r>
              <a:rPr lang="en-US" sz="1200" dirty="0">
                <a:solidFill>
                  <a:srgbClr val="BFBFBF"/>
                </a:solidFill>
                <a:latin typeface="Arial"/>
                <a:ea typeface="Arial"/>
                <a:cs typeface="Arial"/>
                <a:sym typeface="Arial"/>
              </a:rPr>
              <a:t> Rolle </a:t>
            </a:r>
            <a:r>
              <a:rPr lang="en-US" sz="1200" dirty="0" err="1">
                <a:solidFill>
                  <a:srgbClr val="BFBFBF"/>
                </a:solidFill>
                <a:latin typeface="Arial"/>
                <a:ea typeface="Arial"/>
                <a:cs typeface="Arial"/>
                <a:sym typeface="Arial"/>
              </a:rPr>
              <a:t>spielt</a:t>
            </a:r>
            <a:r>
              <a:rPr lang="en-US" sz="1200" dirty="0">
                <a:solidFill>
                  <a:srgbClr val="BFBFBF"/>
                </a:solidFill>
                <a:latin typeface="Arial"/>
                <a:ea typeface="Arial"/>
                <a:cs typeface="Arial"/>
                <a:sym typeface="Arial"/>
              </a:rPr>
              <a:t> die PPV </a:t>
            </a:r>
            <a:r>
              <a:rPr lang="en-US" sz="1200" dirty="0" err="1">
                <a:solidFill>
                  <a:srgbClr val="BFBFBF"/>
                </a:solidFill>
                <a:latin typeface="Arial"/>
                <a:ea typeface="Arial"/>
                <a:cs typeface="Arial"/>
                <a:sym typeface="Arial"/>
              </a:rPr>
              <a:t>im</a:t>
            </a:r>
            <a:r>
              <a:rPr lang="en-US" sz="1200" dirty="0">
                <a:solidFill>
                  <a:srgbClr val="BFBFBF"/>
                </a:solidFill>
                <a:latin typeface="Arial"/>
                <a:ea typeface="Arial"/>
                <a:cs typeface="Arial"/>
                <a:sym typeface="Arial"/>
              </a:rPr>
              <a:t> </a:t>
            </a:r>
            <a:r>
              <a:rPr lang="en-US" sz="1200" dirty="0" err="1">
                <a:solidFill>
                  <a:srgbClr val="BFBFBF"/>
                </a:solidFill>
                <a:latin typeface="Arial"/>
                <a:ea typeface="Arial"/>
                <a:cs typeface="Arial"/>
                <a:sym typeface="Arial"/>
              </a:rPr>
              <a:t>Vergleich</a:t>
            </a:r>
            <a:r>
              <a:rPr lang="en-US" sz="1200" dirty="0">
                <a:solidFill>
                  <a:srgbClr val="BFBFBF"/>
                </a:solidFill>
                <a:latin typeface="Arial"/>
                <a:ea typeface="Arial"/>
                <a:cs typeface="Arial"/>
                <a:sym typeface="Arial"/>
              </a:rPr>
              <a:t> </a:t>
            </a:r>
            <a:r>
              <a:rPr lang="en-US" sz="1200" dirty="0" err="1">
                <a:solidFill>
                  <a:srgbClr val="BFBFBF"/>
                </a:solidFill>
                <a:latin typeface="Arial"/>
                <a:ea typeface="Arial"/>
                <a:cs typeface="Arial"/>
                <a:sym typeface="Arial"/>
              </a:rPr>
              <a:t>zur</a:t>
            </a:r>
            <a:r>
              <a:rPr lang="en-US" sz="1200" dirty="0">
                <a:solidFill>
                  <a:srgbClr val="BFBFBF"/>
                </a:solidFill>
                <a:latin typeface="Arial"/>
                <a:ea typeface="Arial"/>
                <a:cs typeface="Arial"/>
                <a:sym typeface="Arial"/>
              </a:rPr>
              <a:t> </a:t>
            </a:r>
            <a:r>
              <a:rPr lang="en-US" sz="1200" dirty="0" err="1">
                <a:solidFill>
                  <a:srgbClr val="BFBFBF"/>
                </a:solidFill>
                <a:latin typeface="Arial"/>
                <a:ea typeface="Arial"/>
                <a:cs typeface="Arial"/>
                <a:sym typeface="Arial"/>
              </a:rPr>
              <a:t>intravitrealen</a:t>
            </a:r>
            <a:r>
              <a:rPr lang="en-US" sz="1200" dirty="0">
                <a:solidFill>
                  <a:srgbClr val="BFBFBF"/>
                </a:solidFill>
                <a:latin typeface="Arial"/>
                <a:ea typeface="Arial"/>
                <a:cs typeface="Arial"/>
                <a:sym typeface="Arial"/>
              </a:rPr>
              <a:t> </a:t>
            </a:r>
            <a:r>
              <a:rPr lang="en-US" sz="1200" dirty="0" err="1">
                <a:solidFill>
                  <a:srgbClr val="BFBFBF"/>
                </a:solidFill>
                <a:latin typeface="Arial"/>
                <a:ea typeface="Arial"/>
                <a:cs typeface="Arial"/>
                <a:sym typeface="Arial"/>
              </a:rPr>
              <a:t>Antibiotika-Injektion</a:t>
            </a:r>
            <a:r>
              <a:rPr lang="en-US" sz="1200" dirty="0">
                <a:solidFill>
                  <a:srgbClr val="BFBFBF"/>
                </a:solidFill>
                <a:latin typeface="Arial"/>
                <a:ea typeface="Arial"/>
                <a:cs typeface="Arial"/>
                <a:sym typeface="Arial"/>
              </a:rPr>
              <a:t>?</a:t>
            </a:r>
            <a:endParaRPr dirty="0"/>
          </a:p>
          <a:p>
            <a:pPr marL="0" marR="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2) </a:t>
            </a:r>
            <a:r>
              <a:rPr lang="en-US" sz="1200" b="1" u="sng" dirty="0">
                <a:solidFill>
                  <a:srgbClr val="0000FF"/>
                </a:solidFill>
                <a:latin typeface="Arial"/>
                <a:ea typeface="Arial"/>
                <a:cs typeface="Arial"/>
                <a:sym typeface="Arial"/>
              </a:rPr>
              <a:t>Wie </a:t>
            </a:r>
            <a:r>
              <a:rPr lang="en-US" sz="1200" b="1" u="sng" dirty="0" err="1">
                <a:solidFill>
                  <a:srgbClr val="0000FF"/>
                </a:solidFill>
                <a:latin typeface="Arial"/>
                <a:ea typeface="Arial"/>
                <a:cs typeface="Arial"/>
                <a:sym typeface="Arial"/>
              </a:rPr>
              <a:t>wirksam</a:t>
            </a:r>
            <a:r>
              <a:rPr lang="en-US" sz="1200" b="1" u="sng" dirty="0">
                <a:solidFill>
                  <a:srgbClr val="0000FF"/>
                </a:solidFill>
                <a:latin typeface="Arial"/>
                <a:ea typeface="Arial"/>
                <a:cs typeface="Arial"/>
                <a:sym typeface="Arial"/>
              </a:rPr>
              <a:t> </a:t>
            </a:r>
            <a:r>
              <a:rPr lang="en-US" sz="1200" b="1" u="sng" dirty="0" err="1">
                <a:solidFill>
                  <a:srgbClr val="0000FF"/>
                </a:solidFill>
                <a:latin typeface="Arial"/>
                <a:ea typeface="Arial"/>
                <a:cs typeface="Arial"/>
                <a:sym typeface="Arial"/>
              </a:rPr>
              <a:t>sind</a:t>
            </a:r>
            <a:r>
              <a:rPr lang="en-US" sz="1200" b="1" u="sng" dirty="0">
                <a:solidFill>
                  <a:srgbClr val="0000FF"/>
                </a:solidFill>
                <a:latin typeface="Arial"/>
                <a:ea typeface="Arial"/>
                <a:cs typeface="Arial"/>
                <a:sym typeface="Arial"/>
              </a:rPr>
              <a:t> </a:t>
            </a:r>
            <a:r>
              <a:rPr lang="en-US" sz="1200" b="1" i="1" u="sng" dirty="0" err="1">
                <a:solidFill>
                  <a:srgbClr val="0000FF"/>
                </a:solidFill>
                <a:latin typeface="Arial"/>
                <a:ea typeface="Arial"/>
                <a:cs typeface="Arial"/>
                <a:sym typeface="Arial"/>
              </a:rPr>
              <a:t>systemische</a:t>
            </a:r>
            <a:r>
              <a:rPr lang="en-US" sz="1200" b="1" i="1" u="sng" dirty="0">
                <a:solidFill>
                  <a:srgbClr val="0000FF"/>
                </a:solidFill>
                <a:latin typeface="Arial"/>
                <a:ea typeface="Arial"/>
                <a:cs typeface="Arial"/>
                <a:sym typeface="Arial"/>
              </a:rPr>
              <a:t> </a:t>
            </a:r>
            <a:r>
              <a:rPr lang="en-US" sz="1200" b="1" u="sng" dirty="0" err="1">
                <a:solidFill>
                  <a:srgbClr val="0000FF"/>
                </a:solidFill>
                <a:latin typeface="Arial"/>
                <a:ea typeface="Arial"/>
                <a:cs typeface="Arial"/>
                <a:sym typeface="Arial"/>
              </a:rPr>
              <a:t>Antibiotika</a:t>
            </a:r>
            <a:r>
              <a:rPr lang="en-US" sz="1200" b="1" u="sng" dirty="0">
                <a:solidFill>
                  <a:srgbClr val="0000FF"/>
                </a:solidFill>
                <a:latin typeface="Arial"/>
                <a:ea typeface="Arial"/>
                <a:cs typeface="Arial"/>
                <a:sym typeface="Arial"/>
              </a:rPr>
              <a:t>?</a:t>
            </a:r>
            <a:endParaRPr dirty="0"/>
          </a:p>
        </p:txBody>
      </p:sp>
      <p:sp>
        <p:nvSpPr>
          <p:cNvPr id="679" name="Google Shape;679;p30"/>
          <p:cNvSpPr txBox="1"/>
          <p:nvPr/>
        </p:nvSpPr>
        <p:spPr>
          <a:xfrm>
            <a:off x="147430" y="1429060"/>
            <a:ext cx="8229600" cy="1380300"/>
          </a:xfrm>
          <a:prstGeom prst="rect">
            <a:avLst/>
          </a:prstGeom>
          <a:solidFill>
            <a:srgbClr val="D1D1D1"/>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0000FF"/>
                </a:solidFill>
                <a:latin typeface="Arial"/>
                <a:ea typeface="Arial"/>
                <a:cs typeface="Arial"/>
                <a:sym typeface="Arial"/>
              </a:rPr>
              <a:t>Was </a:t>
            </a:r>
            <a:r>
              <a:rPr lang="en-US" sz="1200" i="1" dirty="0" err="1">
                <a:solidFill>
                  <a:srgbClr val="0000FF"/>
                </a:solidFill>
                <a:latin typeface="Arial"/>
                <a:ea typeface="Arial"/>
                <a:cs typeface="Arial"/>
                <a:sym typeface="Arial"/>
              </a:rPr>
              <a:t>ergab</a:t>
            </a:r>
            <a:r>
              <a:rPr lang="en-US" sz="1200" i="1" dirty="0">
                <a:solidFill>
                  <a:srgbClr val="0000FF"/>
                </a:solidFill>
                <a:latin typeface="Arial"/>
                <a:ea typeface="Arial"/>
                <a:cs typeface="Arial"/>
                <a:sym typeface="Arial"/>
              </a:rPr>
              <a:t> die Studie in </a:t>
            </a:r>
            <a:r>
              <a:rPr lang="en-US" sz="1200" i="1" dirty="0" err="1">
                <a:solidFill>
                  <a:srgbClr val="0000FF"/>
                </a:solidFill>
                <a:latin typeface="Arial"/>
                <a:ea typeface="Arial"/>
                <a:cs typeface="Arial"/>
                <a:sym typeface="Arial"/>
              </a:rPr>
              <a:t>Bezug</a:t>
            </a:r>
            <a:r>
              <a:rPr lang="en-US" sz="1200" i="1" dirty="0">
                <a:solidFill>
                  <a:srgbClr val="0000FF"/>
                </a:solidFill>
                <a:latin typeface="Arial"/>
                <a:ea typeface="Arial"/>
                <a:cs typeface="Arial"/>
                <a:sym typeface="Arial"/>
              </a:rPr>
              <a:t> auf </a:t>
            </a:r>
            <a:r>
              <a:rPr lang="en-US" sz="1200" i="1" dirty="0" err="1">
                <a:solidFill>
                  <a:srgbClr val="0000FF"/>
                </a:solidFill>
                <a:latin typeface="Arial"/>
                <a:ea typeface="Arial"/>
                <a:cs typeface="Arial"/>
                <a:sym typeface="Arial"/>
              </a:rPr>
              <a:t>systemische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Antibiotika</a:t>
            </a:r>
            <a:r>
              <a:rPr lang="en-US" sz="1200" i="1" dirty="0">
                <a:solidFill>
                  <a:srgbClr val="0000FF"/>
                </a:solidFill>
                <a:latin typeface="Arial"/>
                <a:ea typeface="Arial"/>
                <a:cs typeface="Arial"/>
                <a:sym typeface="Arial"/>
              </a:rPr>
              <a:t> und das Sehergebnis?</a:t>
            </a:r>
            <a:endParaRPr dirty="0"/>
          </a:p>
          <a:p>
            <a:pPr marL="0" marR="0" lvl="0" indent="0" algn="l" rtl="0">
              <a:spcBef>
                <a:spcPts val="0"/>
              </a:spcBef>
              <a:spcAft>
                <a:spcPts val="0"/>
              </a:spcAft>
              <a:buNone/>
            </a:pPr>
            <a:r>
              <a:rPr lang="en-US" sz="1200" dirty="0" err="1">
                <a:solidFill>
                  <a:srgbClr val="0000FF"/>
                </a:solidFill>
                <a:latin typeface="Arial"/>
                <a:ea typeface="Arial"/>
                <a:cs typeface="Arial"/>
                <a:sym typeface="Arial"/>
              </a:rPr>
              <a:t>Intravenöse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Antibiotika</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verbesserten</a:t>
            </a:r>
            <a:r>
              <a:rPr lang="en-US" sz="1200" dirty="0">
                <a:solidFill>
                  <a:srgbClr val="0000FF"/>
                </a:solidFill>
                <a:latin typeface="Arial"/>
                <a:ea typeface="Arial"/>
                <a:cs typeface="Arial"/>
                <a:sym typeface="Arial"/>
              </a:rPr>
              <a:t> das </a:t>
            </a:r>
            <a:r>
              <a:rPr lang="en-US" sz="1200" dirty="0" err="1">
                <a:solidFill>
                  <a:srgbClr val="0000FF"/>
                </a:solidFill>
                <a:latin typeface="Arial"/>
                <a:ea typeface="Arial"/>
                <a:cs typeface="Arial"/>
                <a:sym typeface="Arial"/>
              </a:rPr>
              <a:t>endgültige</a:t>
            </a:r>
            <a:r>
              <a:rPr lang="en-US" sz="1200" dirty="0">
                <a:solidFill>
                  <a:srgbClr val="0000FF"/>
                </a:solidFill>
                <a:latin typeface="Arial"/>
                <a:ea typeface="Arial"/>
                <a:cs typeface="Arial"/>
                <a:sym typeface="Arial"/>
              </a:rPr>
              <a:t> Sehergebnis nicht </a:t>
            </a:r>
            <a:endParaRPr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a:p>
            <a:pPr marL="0" marR="0" lvl="0" indent="0" algn="l" rtl="0">
              <a:spcBef>
                <a:spcPts val="0"/>
              </a:spcBef>
              <a:spcAft>
                <a:spcPts val="0"/>
              </a:spcAft>
              <a:buNone/>
            </a:pPr>
            <a:r>
              <a:rPr lang="en-US" sz="1200" i="1" dirty="0" err="1">
                <a:solidFill>
                  <a:srgbClr val="0000FF"/>
                </a:solidFill>
                <a:latin typeface="Arial"/>
                <a:ea typeface="Arial"/>
                <a:cs typeface="Arial"/>
                <a:sym typeface="Arial"/>
              </a:rPr>
              <a:t>Warum</a:t>
            </a:r>
            <a:r>
              <a:rPr lang="en-US" sz="1200" i="1" dirty="0">
                <a:solidFill>
                  <a:srgbClr val="0000FF"/>
                </a:solidFill>
                <a:latin typeface="Arial"/>
                <a:ea typeface="Arial"/>
                <a:cs typeface="Arial"/>
                <a:sym typeface="Arial"/>
              </a:rPr>
              <a:t> war </a:t>
            </a:r>
            <a:r>
              <a:rPr lang="en-US" sz="1200" i="1" dirty="0" err="1">
                <a:solidFill>
                  <a:srgbClr val="0000FF"/>
                </a:solidFill>
                <a:latin typeface="Arial"/>
                <a:ea typeface="Arial"/>
                <a:cs typeface="Arial"/>
                <a:sym typeface="Arial"/>
              </a:rPr>
              <a:t>diese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Schlussfolgerung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umstritten</a:t>
            </a:r>
            <a:r>
              <a:rPr lang="en-US" sz="1200" i="1" dirty="0">
                <a:solidFill>
                  <a:srgbClr val="0000FF"/>
                </a:solidFill>
                <a:latin typeface="Arial"/>
                <a:ea typeface="Arial"/>
                <a:cs typeface="Arial"/>
                <a:sym typeface="Arial"/>
              </a:rPr>
              <a:t>?</a:t>
            </a:r>
            <a:endParaRPr sz="1600" dirty="0">
              <a:solidFill>
                <a:srgbClr val="0000FF"/>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In der EVS </a:t>
            </a:r>
            <a:r>
              <a:rPr lang="en-US" sz="1200" dirty="0" err="1">
                <a:solidFill>
                  <a:srgbClr val="0000FF"/>
                </a:solidFill>
              </a:rPr>
              <a:t>wurden</a:t>
            </a:r>
            <a:r>
              <a:rPr lang="en-US" sz="1200" dirty="0">
                <a:solidFill>
                  <a:srgbClr val="0000FF"/>
                </a:solidFill>
              </a:rPr>
              <a:t> </a:t>
            </a:r>
            <a:r>
              <a:rPr lang="en-US" sz="1200" dirty="0" err="1">
                <a:solidFill>
                  <a:srgbClr val="0000FF"/>
                </a:solidFill>
              </a:rPr>
              <a:t>Ceftazidim</a:t>
            </a:r>
            <a:r>
              <a:rPr lang="en-US" sz="1200" dirty="0">
                <a:solidFill>
                  <a:srgbClr val="0000FF"/>
                </a:solidFill>
              </a:rPr>
              <a:t> und Amikacin </a:t>
            </a:r>
            <a:r>
              <a:rPr lang="en-US" sz="1200" dirty="0" err="1">
                <a:solidFill>
                  <a:srgbClr val="0000FF"/>
                </a:solidFill>
              </a:rPr>
              <a:t>verwendet</a:t>
            </a:r>
            <a:r>
              <a:rPr lang="en-US" sz="1200" dirty="0">
                <a:solidFill>
                  <a:srgbClr val="0000FF"/>
                </a:solidFill>
              </a:rPr>
              <a:t>. Die </a:t>
            </a:r>
            <a:r>
              <a:rPr lang="en-US" sz="12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
                  </a:ext>
                </a:extLst>
              </a:rPr>
              <a:t>Studie</a:t>
            </a:r>
            <a:r>
              <a:rPr lang="en-US" sz="1200" dirty="0">
                <a:solidFill>
                  <a:srgbClr val="0000FF"/>
                </a:solidFill>
              </a:rPr>
              <a:t> </a:t>
            </a:r>
            <a:r>
              <a:rPr lang="en-US" sz="1200" dirty="0" err="1">
                <a:solidFill>
                  <a:srgbClr val="0000FF"/>
                </a:solidFill>
              </a:rPr>
              <a:t>wurde</a:t>
            </a:r>
            <a:r>
              <a:rPr lang="en-US" sz="1200" dirty="0">
                <a:solidFill>
                  <a:srgbClr val="0000FF"/>
                </a:solidFill>
              </a:rPr>
              <a:t> </a:t>
            </a:r>
            <a:r>
              <a:rPr lang="en-US" sz="1200" dirty="0" err="1">
                <a:solidFill>
                  <a:srgbClr val="0000FF"/>
                </a:solidFill>
              </a:rPr>
              <a:t>dafür</a:t>
            </a:r>
            <a:r>
              <a:rPr lang="en-US" sz="1200" dirty="0">
                <a:solidFill>
                  <a:srgbClr val="0000FF"/>
                </a:solidFill>
              </a:rPr>
              <a:t> </a:t>
            </a:r>
            <a:r>
              <a:rPr lang="en-US" sz="1200" dirty="0" err="1">
                <a:solidFill>
                  <a:srgbClr val="0000FF"/>
                </a:solidFill>
              </a:rPr>
              <a:t>kritisiert</a:t>
            </a:r>
            <a:r>
              <a:rPr lang="en-US" sz="1200" dirty="0">
                <a:solidFill>
                  <a:srgbClr val="0000FF"/>
                </a:solidFill>
              </a:rPr>
              <a:t>, </a:t>
            </a:r>
            <a:r>
              <a:rPr lang="en-US" sz="1200" dirty="0" err="1">
                <a:solidFill>
                  <a:srgbClr val="0000FF"/>
                </a:solidFill>
              </a:rPr>
              <a:t>dass</a:t>
            </a:r>
            <a:r>
              <a:rPr lang="en-US" sz="1200" dirty="0">
                <a:solidFill>
                  <a:srgbClr val="0000FF"/>
                </a:solidFill>
              </a:rPr>
              <a:t> </a:t>
            </a:r>
            <a:r>
              <a:rPr lang="en-US" sz="1200" dirty="0" err="1">
                <a:solidFill>
                  <a:srgbClr val="0000FF"/>
                </a:solidFill>
              </a:rPr>
              <a:t>Ceftazidim</a:t>
            </a:r>
            <a:r>
              <a:rPr lang="en-US" sz="1200" dirty="0">
                <a:solidFill>
                  <a:srgbClr val="0000FF"/>
                </a:solidFill>
              </a:rPr>
              <a:t> </a:t>
            </a:r>
            <a:r>
              <a:rPr lang="en-US" sz="1200" dirty="0" err="1">
                <a:solidFill>
                  <a:srgbClr val="0000FF"/>
                </a:solidFill>
              </a:rPr>
              <a:t>statt</a:t>
            </a:r>
            <a:r>
              <a:rPr lang="en-US" sz="1200" dirty="0">
                <a:solidFill>
                  <a:srgbClr val="0000FF"/>
                </a:solidFill>
              </a:rPr>
              <a:t> Vancomycin </a:t>
            </a:r>
            <a:r>
              <a:rPr lang="en-US" sz="1200" dirty="0" err="1">
                <a:solidFill>
                  <a:srgbClr val="0000FF"/>
                </a:solidFill>
              </a:rPr>
              <a:t>eingesetzt</a:t>
            </a:r>
            <a:r>
              <a:rPr lang="en-US" sz="1200" dirty="0">
                <a:solidFill>
                  <a:srgbClr val="0000FF"/>
                </a:solidFill>
              </a:rPr>
              <a:t> </a:t>
            </a:r>
            <a:r>
              <a:rPr lang="en-US" sz="1200" dirty="0" err="1">
                <a:solidFill>
                  <a:srgbClr val="0000FF"/>
                </a:solidFill>
              </a:rPr>
              <a:t>wurde</a:t>
            </a:r>
            <a:r>
              <a:rPr lang="en-US" sz="1200" dirty="0">
                <a:solidFill>
                  <a:srgbClr val="0000FF"/>
                </a:solidFill>
              </a:rPr>
              <a:t>, welches </a:t>
            </a:r>
            <a:r>
              <a:rPr lang="en-US" sz="1200" dirty="0" err="1">
                <a:solidFill>
                  <a:srgbClr val="0000FF"/>
                </a:solidFill>
              </a:rPr>
              <a:t>eine</a:t>
            </a:r>
            <a:r>
              <a:rPr lang="en-US" sz="1200" dirty="0">
                <a:solidFill>
                  <a:srgbClr val="0000FF"/>
                </a:solidFill>
              </a:rPr>
              <a:t> </a:t>
            </a:r>
            <a:r>
              <a:rPr lang="en-US" sz="1200" dirty="0" err="1">
                <a:solidFill>
                  <a:srgbClr val="0000FF"/>
                </a:solidFill>
              </a:rPr>
              <a:t>bessere</a:t>
            </a:r>
            <a:r>
              <a:rPr lang="en-US" sz="1200" dirty="0">
                <a:solidFill>
                  <a:srgbClr val="0000FF"/>
                </a:solidFill>
              </a:rPr>
              <a:t> </a:t>
            </a:r>
            <a:r>
              <a:rPr lang="en-US" sz="1200" dirty="0" err="1">
                <a:solidFill>
                  <a:srgbClr val="0000FF"/>
                </a:solidFill>
              </a:rPr>
              <a:t>Wirksamkeit</a:t>
            </a:r>
            <a:r>
              <a:rPr lang="en-US" sz="1200" dirty="0">
                <a:solidFill>
                  <a:srgbClr val="0000FF"/>
                </a:solidFill>
              </a:rPr>
              <a:t> </a:t>
            </a:r>
            <a:r>
              <a:rPr lang="en-US" sz="1200" dirty="0" err="1">
                <a:solidFill>
                  <a:srgbClr val="0000FF"/>
                </a:solidFill>
              </a:rPr>
              <a:t>gegen</a:t>
            </a:r>
            <a:r>
              <a:rPr lang="en-US" sz="1200" dirty="0">
                <a:solidFill>
                  <a:srgbClr val="0000FF"/>
                </a:solidFill>
              </a:rPr>
              <a:t> </a:t>
            </a:r>
            <a:r>
              <a:rPr lang="en-US" sz="1200" dirty="0" err="1">
                <a:solidFill>
                  <a:srgbClr val="0000FF"/>
                </a:solidFill>
              </a:rPr>
              <a:t>grampositive</a:t>
            </a:r>
            <a:r>
              <a:rPr lang="en-US" sz="1200" dirty="0">
                <a:solidFill>
                  <a:srgbClr val="0000FF"/>
                </a:solidFill>
              </a:rPr>
              <a:t> </a:t>
            </a:r>
            <a:r>
              <a:rPr lang="en-US" sz="1200" dirty="0" err="1">
                <a:solidFill>
                  <a:srgbClr val="0000FF"/>
                </a:solidFill>
              </a:rPr>
              <a:t>Kokken</a:t>
            </a:r>
            <a:r>
              <a:rPr lang="en-US" sz="1200" dirty="0">
                <a:solidFill>
                  <a:srgbClr val="0000FF"/>
                </a:solidFill>
              </a:rPr>
              <a:t> </a:t>
            </a:r>
            <a:r>
              <a:rPr lang="en-US" sz="1200" dirty="0" err="1">
                <a:solidFill>
                  <a:srgbClr val="0000FF"/>
                </a:solidFill>
              </a:rPr>
              <a:t>aufweist</a:t>
            </a:r>
            <a:r>
              <a:rPr lang="en-US" sz="1200" dirty="0">
                <a:solidFill>
                  <a:srgbClr val="0000FF"/>
                </a:solidFill>
              </a:rPr>
              <a:t>.</a:t>
            </a:r>
            <a:r>
              <a:rPr lang="en-US" sz="1200" dirty="0">
                <a:solidFill>
                  <a:srgbClr val="0000FF"/>
                </a:solidFill>
                <a:latin typeface="Arial"/>
                <a:ea typeface="Arial"/>
                <a:cs typeface="Arial"/>
                <a:sym typeface="Arial"/>
              </a:rPr>
              <a:t> </a:t>
            </a:r>
            <a:r>
              <a:rPr lang="en-US" sz="1200" dirty="0">
                <a:solidFill>
                  <a:srgbClr val="D1D1D1"/>
                </a:solidFill>
                <a:latin typeface="Arial"/>
                <a:ea typeface="Arial"/>
                <a:cs typeface="Arial"/>
                <a:sym typeface="Arial"/>
              </a:rPr>
              <a:t>Aus </a:t>
            </a:r>
            <a:r>
              <a:rPr lang="en-US" sz="1200" dirty="0" err="1">
                <a:solidFill>
                  <a:srgbClr val="D1D1D1"/>
                </a:solidFill>
                <a:latin typeface="Arial"/>
                <a:ea typeface="Arial"/>
                <a:cs typeface="Arial"/>
                <a:sym typeface="Arial"/>
              </a:rPr>
              <a:t>diesem</a:t>
            </a:r>
            <a:r>
              <a:rPr lang="en-US" sz="1200" dirty="0">
                <a:solidFill>
                  <a:srgbClr val="D1D1D1"/>
                </a:solidFill>
                <a:latin typeface="Arial"/>
                <a:ea typeface="Arial"/>
                <a:cs typeface="Arial"/>
                <a:sym typeface="Arial"/>
              </a:rPr>
              <a:t> Grund </a:t>
            </a:r>
            <a:r>
              <a:rPr lang="en-US" sz="1200" dirty="0" err="1">
                <a:solidFill>
                  <a:srgbClr val="D1D1D1"/>
                </a:solidFill>
                <a:latin typeface="Arial"/>
                <a:ea typeface="Arial"/>
                <a:cs typeface="Arial"/>
                <a:sym typeface="Arial"/>
              </a:rPr>
              <a:t>bleibt</a:t>
            </a:r>
            <a:r>
              <a:rPr lang="en-US" sz="1200" dirty="0">
                <a:solidFill>
                  <a:srgbClr val="D1D1D1"/>
                </a:solidFill>
                <a:latin typeface="Arial"/>
                <a:ea typeface="Arial"/>
                <a:cs typeface="Arial"/>
                <a:sym typeface="Arial"/>
              </a:rPr>
              <a:t> die </a:t>
            </a:r>
            <a:r>
              <a:rPr lang="en-US" sz="1200" dirty="0" err="1">
                <a:solidFill>
                  <a:srgbClr val="D1D1D1"/>
                </a:solidFill>
                <a:latin typeface="Arial"/>
                <a:ea typeface="Arial"/>
                <a:cs typeface="Arial"/>
                <a:sym typeface="Arial"/>
              </a:rPr>
              <a:t>Wirksamkeit</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intravenöser</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Antibiotika</a:t>
            </a:r>
            <a:r>
              <a:rPr lang="en-US" sz="1200" dirty="0">
                <a:solidFill>
                  <a:srgbClr val="D1D1D1"/>
                </a:solidFill>
                <a:latin typeface="Arial"/>
                <a:ea typeface="Arial"/>
                <a:cs typeface="Arial"/>
                <a:sym typeface="Arial"/>
              </a:rPr>
              <a:t> für </a:t>
            </a:r>
            <a:r>
              <a:rPr lang="en-US" sz="1200" dirty="0" err="1">
                <a:solidFill>
                  <a:srgbClr val="D1D1D1"/>
                </a:solidFill>
                <a:latin typeface="Arial"/>
                <a:ea typeface="Arial"/>
                <a:cs typeface="Arial"/>
                <a:sym typeface="Arial"/>
              </a:rPr>
              <a:t>viele</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Kliniker</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eine</a:t>
            </a:r>
            <a:r>
              <a:rPr lang="en-US" sz="1200" dirty="0">
                <a:solidFill>
                  <a:srgbClr val="D1D1D1"/>
                </a:solidFill>
                <a:latin typeface="Arial"/>
                <a:ea typeface="Arial"/>
                <a:cs typeface="Arial"/>
                <a:sym typeface="Arial"/>
              </a:rPr>
              <a:t> </a:t>
            </a:r>
            <a:r>
              <a:rPr lang="en-US" sz="1200" dirty="0" err="1">
                <a:solidFill>
                  <a:srgbClr val="D1D1D1"/>
                </a:solidFill>
                <a:latin typeface="Arial"/>
                <a:ea typeface="Arial"/>
                <a:cs typeface="Arial"/>
                <a:sym typeface="Arial"/>
              </a:rPr>
              <a:t>offene</a:t>
            </a:r>
            <a:r>
              <a:rPr lang="en-US" sz="1200" dirty="0">
                <a:solidFill>
                  <a:srgbClr val="D1D1D1"/>
                </a:solidFill>
                <a:latin typeface="Arial"/>
                <a:ea typeface="Arial"/>
                <a:cs typeface="Arial"/>
                <a:sym typeface="Arial"/>
              </a:rPr>
              <a:t> Frage.</a:t>
            </a:r>
            <a:endParaRPr sz="1600" dirty="0">
              <a:solidFill>
                <a:srgbClr val="D1D1D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p31"/>
          <p:cNvSpPr/>
          <p:nvPr/>
        </p:nvSpPr>
        <p:spPr>
          <a:xfrm>
            <a:off x="2667000" y="1676400"/>
            <a:ext cx="22098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691" name="Google Shape;691;p31"/>
          <p:cNvSpPr/>
          <p:nvPr/>
        </p:nvSpPr>
        <p:spPr>
          <a:xfrm>
            <a:off x="3352800" y="2057400"/>
            <a:ext cx="2209800" cy="457200"/>
          </a:xfrm>
          <a:prstGeom prst="rect">
            <a:avLst/>
          </a:prstGeom>
          <a:solidFill>
            <a:srgbClr val="CCEC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95" name="Google Shape;695;p3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696" name="Google Shape;696;p31"/>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solidFill>
                  <a:srgbClr val="BFBFBF"/>
                </a:solidFill>
              </a:rPr>
              <a:t>Infektion</a:t>
            </a:r>
            <a:r>
              <a:rPr lang="en-US" sz="1200" b="1" dirty="0">
                <a:solidFill>
                  <a:srgbClr val="BFBFBF"/>
                </a:solidFill>
              </a:rPr>
              <a:t> </a:t>
            </a:r>
            <a:r>
              <a:rPr lang="en-US" sz="1200" b="1" dirty="0" err="1">
                <a:solidFill>
                  <a:srgbClr val="BFBFBF"/>
                </a:solidFill>
              </a:rPr>
              <a:t>nach</a:t>
            </a:r>
            <a:r>
              <a:rPr lang="en-US" sz="1200" b="1" dirty="0">
                <a:solidFill>
                  <a:srgbClr val="BFBFBF"/>
                </a:solidFill>
              </a:rPr>
              <a:t> </a:t>
            </a:r>
            <a:r>
              <a:rPr lang="en-US" sz="1200" b="1" dirty="0" err="1">
                <a:solidFill>
                  <a:srgbClr val="BFBFBF"/>
                </a:solidFill>
              </a:rPr>
              <a:t>einer</a:t>
            </a:r>
            <a:r>
              <a:rPr lang="en-US" sz="1200" b="1" dirty="0">
                <a:solidFill>
                  <a:srgbClr val="BFBFBF"/>
                </a:solidFill>
              </a:rPr>
              <a:t> </a:t>
            </a:r>
            <a:r>
              <a:rPr lang="en-US" sz="1200" b="1" dirty="0" err="1">
                <a:solidFill>
                  <a:srgbClr val="BFBFBF"/>
                </a:solidFill>
              </a:rPr>
              <a:t>Filteroperation</a:t>
            </a:r>
            <a:endParaRPr dirty="0"/>
          </a:p>
          <a:p>
            <a:pPr marL="692150" lvl="1" indent="-347663" algn="l" rtl="0">
              <a:spcBef>
                <a:spcPts val="240"/>
              </a:spcBef>
              <a:spcAft>
                <a:spcPts val="0"/>
              </a:spcAft>
              <a:buSzPts val="840"/>
              <a:buChar char="●"/>
            </a:pPr>
            <a:r>
              <a:rPr lang="en-US" sz="1200" dirty="0">
                <a:solidFill>
                  <a:srgbClr val="BFBFBF"/>
                </a:solidFill>
              </a:rPr>
              <a:t>Kann </a:t>
            </a:r>
            <a:r>
              <a:rPr lang="en-US" sz="1200" dirty="0" err="1">
                <a:solidFill>
                  <a:srgbClr val="BFBFBF"/>
                </a:solidFill>
              </a:rPr>
              <a:t>Monate</a:t>
            </a:r>
            <a:r>
              <a:rPr lang="en-US" sz="1200" dirty="0">
                <a:solidFill>
                  <a:srgbClr val="BFBFBF"/>
                </a:solidFill>
              </a:rPr>
              <a:t> bis Jahre </a:t>
            </a:r>
            <a:r>
              <a:rPr lang="en-US" sz="1200" dirty="0" err="1">
                <a:solidFill>
                  <a:srgbClr val="BFBFBF"/>
                </a:solidFill>
              </a:rPr>
              <a:t>nach</a:t>
            </a:r>
            <a:r>
              <a:rPr lang="en-US" sz="1200" dirty="0">
                <a:solidFill>
                  <a:srgbClr val="BFBFBF"/>
                </a:solidFill>
              </a:rPr>
              <a:t> der Operation </a:t>
            </a:r>
            <a:r>
              <a:rPr lang="en-US" sz="1200" dirty="0" err="1">
                <a:solidFill>
                  <a:srgbClr val="BFBFBF"/>
                </a:solidFill>
              </a:rPr>
              <a:t>auftreten</a:t>
            </a:r>
            <a:endParaRPr dirty="0"/>
          </a:p>
          <a:p>
            <a:pPr marL="692150" lvl="1" indent="-347663" algn="l" rtl="0">
              <a:spcBef>
                <a:spcPts val="240"/>
              </a:spcBef>
              <a:spcAft>
                <a:spcPts val="0"/>
              </a:spcAft>
              <a:buSzPts val="840"/>
              <a:buChar char="●"/>
            </a:pPr>
            <a:r>
              <a:rPr lang="en-US" sz="1200" dirty="0" err="1">
                <a:solidFill>
                  <a:srgbClr val="BFBFBF"/>
                </a:solidFill>
              </a:rPr>
              <a:t>Erreger</a:t>
            </a:r>
            <a:r>
              <a:rPr lang="en-US" sz="1200" dirty="0">
                <a:solidFill>
                  <a:srgbClr val="BFBFBF"/>
                </a:solidFill>
              </a:rPr>
              <a:t>: </a:t>
            </a:r>
            <a:r>
              <a:rPr lang="en-US" sz="1200" i="1" dirty="0" err="1">
                <a:solidFill>
                  <a:srgbClr val="BFBFBF"/>
                </a:solidFill>
              </a:rPr>
              <a:t>Streptokokken</a:t>
            </a:r>
            <a:r>
              <a:rPr lang="en-US" sz="1200" dirty="0">
                <a:solidFill>
                  <a:srgbClr val="BFBFBF"/>
                </a:solidFill>
              </a:rPr>
              <a:t>, </a:t>
            </a:r>
            <a:r>
              <a:rPr lang="en-US" sz="1200" i="1" dirty="0" err="1">
                <a:solidFill>
                  <a:srgbClr val="BFBFBF"/>
                </a:solidFill>
              </a:rPr>
              <a:t>Haemophilus</a:t>
            </a:r>
            <a:r>
              <a:rPr lang="en-US" sz="1200" dirty="0" err="1">
                <a:solidFill>
                  <a:srgbClr val="BFBFBF"/>
                </a:solidFill>
              </a:rPr>
              <a:t>-Arten</a:t>
            </a:r>
            <a:r>
              <a:rPr lang="en-US" sz="1200" dirty="0">
                <a:solidFill>
                  <a:srgbClr val="BFBFBF"/>
                </a:solidFill>
              </a:rPr>
              <a:t>, </a:t>
            </a:r>
            <a:r>
              <a:rPr lang="en-US" sz="1200" dirty="0" err="1">
                <a:solidFill>
                  <a:srgbClr val="BFBFBF"/>
                </a:solidFill>
              </a:rPr>
              <a:t>grampositive</a:t>
            </a:r>
            <a:r>
              <a:rPr lang="en-US" sz="1200" dirty="0">
                <a:solidFill>
                  <a:srgbClr val="BFBFBF"/>
                </a:solidFill>
              </a:rPr>
              <a:t> </a:t>
            </a:r>
            <a:r>
              <a:rPr lang="en-US" sz="1200" dirty="0" err="1">
                <a:solidFill>
                  <a:srgbClr val="BFBFBF"/>
                </a:solidFill>
              </a:rPr>
              <a:t>Bakterien</a:t>
            </a:r>
            <a:endParaRPr dirty="0"/>
          </a:p>
          <a:p>
            <a:pPr marL="692150" lvl="1" indent="-347663" algn="l" rtl="0">
              <a:spcBef>
                <a:spcPts val="240"/>
              </a:spcBef>
              <a:spcAft>
                <a:spcPts val="0"/>
              </a:spcAft>
              <a:buSzPts val="840"/>
              <a:buChar char="●"/>
            </a:pPr>
            <a:r>
              <a:rPr lang="en-US" sz="1200" dirty="0">
                <a:solidFill>
                  <a:srgbClr val="BFBFBF"/>
                </a:solidFill>
              </a:rPr>
              <a:t>Zwei </a:t>
            </a:r>
            <a:r>
              <a:rPr lang="en-US" sz="1200" dirty="0" err="1">
                <a:solidFill>
                  <a:srgbClr val="BFBFBF"/>
                </a:solidFill>
              </a:rPr>
              <a:t>klinische</a:t>
            </a:r>
            <a:r>
              <a:rPr lang="en-US" sz="1200" dirty="0">
                <a:solidFill>
                  <a:srgbClr val="BFBFBF"/>
                </a:solidFill>
              </a:rPr>
              <a:t> </a:t>
            </a:r>
            <a:r>
              <a:rPr lang="en-US" sz="1200" dirty="0" err="1">
                <a:solidFill>
                  <a:srgbClr val="BFBFBF"/>
                </a:solidFill>
              </a:rPr>
              <a:t>Entitäten</a:t>
            </a:r>
            <a:r>
              <a:rPr lang="en-US" sz="1200" dirty="0">
                <a:solidFill>
                  <a:srgbClr val="BFBFBF"/>
                </a:solidFill>
              </a:rPr>
              <a:t>:</a:t>
            </a:r>
            <a:endParaRPr dirty="0"/>
          </a:p>
          <a:p>
            <a:pPr marL="987425" lvl="2" indent="-293688" algn="l" rtl="0">
              <a:spcBef>
                <a:spcPts val="240"/>
              </a:spcBef>
              <a:spcAft>
                <a:spcPts val="0"/>
              </a:spcAft>
              <a:buSzPts val="840"/>
              <a:buChar char="●"/>
            </a:pPr>
            <a:r>
              <a:rPr lang="en-US" sz="1200" i="1" dirty="0" err="1">
                <a:solidFill>
                  <a:srgbClr val="BFBFBF"/>
                </a:solidFill>
              </a:rPr>
              <a:t>Blebitis</a:t>
            </a:r>
            <a:r>
              <a:rPr lang="en-US" sz="1200" dirty="0">
                <a:solidFill>
                  <a:srgbClr val="BFBFBF"/>
                </a:solidFill>
              </a:rPr>
              <a:t>: </a:t>
            </a:r>
            <a:r>
              <a:rPr lang="en-US" sz="1200" dirty="0" err="1">
                <a:solidFill>
                  <a:srgbClr val="BFBFBF"/>
                </a:solidFill>
              </a:rPr>
              <a:t>Infizierter</a:t>
            </a:r>
            <a:r>
              <a:rPr lang="en-US" sz="1200" dirty="0">
                <a:solidFill>
                  <a:srgbClr val="BFBFBF"/>
                </a:solidFill>
              </a:rPr>
              <a:t> Bleb </a:t>
            </a:r>
            <a:r>
              <a:rPr lang="en-US" sz="1200" dirty="0" err="1">
                <a:solidFill>
                  <a:srgbClr val="BFBFBF"/>
                </a:solidFill>
              </a:rPr>
              <a:t>ohne</a:t>
            </a:r>
            <a:r>
              <a:rPr lang="en-US" sz="1200" dirty="0">
                <a:solidFill>
                  <a:srgbClr val="BFBFBF"/>
                </a:solidFill>
              </a:rPr>
              <a:t> </a:t>
            </a:r>
            <a:r>
              <a:rPr lang="en-US" sz="1200" dirty="0" err="1">
                <a:solidFill>
                  <a:srgbClr val="BFBFBF"/>
                </a:solidFill>
              </a:rPr>
              <a:t>Beteiligung</a:t>
            </a:r>
            <a:r>
              <a:rPr lang="en-US" sz="1200" dirty="0">
                <a:solidFill>
                  <a:srgbClr val="BFBFBF"/>
                </a:solidFill>
              </a:rPr>
              <a:t> der </a:t>
            </a:r>
            <a:r>
              <a:rPr lang="en-US" sz="1200" dirty="0" err="1">
                <a:solidFill>
                  <a:srgbClr val="BFBFBF"/>
                </a:solidFill>
              </a:rPr>
              <a:t>Vorderkammer</a:t>
            </a:r>
            <a:r>
              <a:rPr lang="en-US" sz="1200" dirty="0">
                <a:solidFill>
                  <a:srgbClr val="BFBFBF"/>
                </a:solidFill>
              </a:rPr>
              <a:t> </a:t>
            </a:r>
            <a:r>
              <a:rPr lang="en-US" sz="1200" dirty="0" err="1">
                <a:solidFill>
                  <a:srgbClr val="BFBFBF"/>
                </a:solidFill>
              </a:rPr>
              <a:t>oder</a:t>
            </a:r>
            <a:r>
              <a:rPr lang="en-US" sz="1200" dirty="0">
                <a:solidFill>
                  <a:srgbClr val="BFBFBF"/>
                </a:solidFill>
              </a:rPr>
              <a:t> des </a:t>
            </a:r>
            <a:r>
              <a:rPr lang="en-US" sz="1200" dirty="0" err="1">
                <a:solidFill>
                  <a:srgbClr val="BFBFBF"/>
                </a:solidFill>
              </a:rPr>
              <a:t>Glaskörpers</a:t>
            </a:r>
            <a:endParaRPr dirty="0"/>
          </a:p>
          <a:p>
            <a:pPr marL="987425" lvl="2" indent="-293688" algn="l" rtl="0">
              <a:spcBef>
                <a:spcPts val="240"/>
              </a:spcBef>
              <a:spcAft>
                <a:spcPts val="0"/>
              </a:spcAft>
              <a:buSzPts val="840"/>
              <a:buChar char="●"/>
            </a:pPr>
            <a:r>
              <a:rPr lang="en-US" sz="1200" i="1" dirty="0" err="1">
                <a:solidFill>
                  <a:srgbClr val="BFBFBF"/>
                </a:solidFill>
              </a:rPr>
              <a:t>Sickerkissen-assoziierte</a:t>
            </a:r>
            <a:r>
              <a:rPr lang="en-US" sz="1200" i="1" dirty="0">
                <a:solidFill>
                  <a:srgbClr val="BFBFBF"/>
                </a:solidFill>
              </a:rPr>
              <a:t> Endophthalmitis</a:t>
            </a:r>
            <a:r>
              <a:rPr lang="en-US" sz="1200" dirty="0">
                <a:solidFill>
                  <a:srgbClr val="BFBFBF"/>
                </a:solidFill>
              </a:rPr>
              <a:t>: Bild </a:t>
            </a:r>
            <a:r>
              <a:rPr lang="en-US" sz="1200" dirty="0" err="1">
                <a:solidFill>
                  <a:srgbClr val="BFBFBF"/>
                </a:solidFill>
              </a:rPr>
              <a:t>einer</a:t>
            </a:r>
            <a:r>
              <a:rPr lang="en-US" sz="1200" dirty="0">
                <a:solidFill>
                  <a:srgbClr val="BFBFBF"/>
                </a:solidFill>
              </a:rPr>
              <a:t> </a:t>
            </a:r>
            <a:r>
              <a:rPr lang="en-US" sz="1200" dirty="0" err="1">
                <a:solidFill>
                  <a:srgbClr val="BFBFBF"/>
                </a:solidFill>
              </a:rPr>
              <a:t>akuten</a:t>
            </a:r>
            <a:r>
              <a:rPr lang="en-US" sz="1200" dirty="0">
                <a:solidFill>
                  <a:srgbClr val="BFBFBF"/>
                </a:solidFill>
              </a:rPr>
              <a:t> Endophthalmitis + </a:t>
            </a:r>
            <a:r>
              <a:rPr lang="en-US" sz="1200" dirty="0" err="1">
                <a:solidFill>
                  <a:srgbClr val="BFBFBF"/>
                </a:solidFill>
              </a:rPr>
              <a:t>eitriger</a:t>
            </a:r>
            <a:r>
              <a:rPr lang="en-US" sz="1200" dirty="0">
                <a:solidFill>
                  <a:srgbClr val="BFBFBF"/>
                </a:solidFill>
              </a:rPr>
              <a:t> Bleb</a:t>
            </a:r>
            <a:endParaRPr dirty="0"/>
          </a:p>
          <a:p>
            <a:pPr marL="692150" lvl="1" indent="-347663" algn="l" rtl="0">
              <a:spcBef>
                <a:spcPts val="240"/>
              </a:spcBef>
              <a:spcAft>
                <a:spcPts val="0"/>
              </a:spcAft>
              <a:buSzPts val="840"/>
              <a:buChar char="●"/>
            </a:pPr>
            <a:r>
              <a:rPr lang="en-US" sz="1200" dirty="0" err="1">
                <a:solidFill>
                  <a:srgbClr val="BFBFBF"/>
                </a:solidFill>
              </a:rPr>
              <a:t>Behandlung</a:t>
            </a:r>
            <a:r>
              <a:rPr lang="en-US" sz="1200" dirty="0">
                <a:solidFill>
                  <a:srgbClr val="BFBFBF"/>
                </a:solidFill>
              </a:rPr>
              <a:t>:</a:t>
            </a:r>
            <a:endParaRPr dirty="0"/>
          </a:p>
          <a:p>
            <a:pPr marL="987425" lvl="2" indent="-293688" algn="l" rtl="0">
              <a:spcBef>
                <a:spcPts val="240"/>
              </a:spcBef>
              <a:spcAft>
                <a:spcPts val="0"/>
              </a:spcAft>
              <a:buSzPts val="840"/>
              <a:buChar char="●"/>
            </a:pPr>
            <a:r>
              <a:rPr lang="en-US" sz="1200" dirty="0" err="1">
                <a:solidFill>
                  <a:srgbClr val="BFBFBF"/>
                </a:solidFill>
              </a:rPr>
              <a:t>Blebitis</a:t>
            </a:r>
            <a:r>
              <a:rPr lang="en-US" sz="1200" dirty="0">
                <a:solidFill>
                  <a:srgbClr val="BFBFBF"/>
                </a:solidFill>
              </a:rPr>
              <a:t>: </a:t>
            </a:r>
            <a:r>
              <a:rPr lang="en-US" sz="1200" dirty="0" err="1">
                <a:solidFill>
                  <a:srgbClr val="BFBFBF"/>
                </a:solidFill>
              </a:rPr>
              <a:t>Topische</a:t>
            </a:r>
            <a:r>
              <a:rPr lang="en-US" sz="1200" dirty="0">
                <a:solidFill>
                  <a:srgbClr val="BFBFBF"/>
                </a:solidFill>
              </a:rPr>
              <a:t> und </a:t>
            </a:r>
            <a:r>
              <a:rPr lang="en-US" sz="1200" dirty="0" err="1">
                <a:solidFill>
                  <a:srgbClr val="BFBFBF"/>
                </a:solidFill>
              </a:rPr>
              <a:t>subkonjunktivale</a:t>
            </a:r>
            <a:r>
              <a:rPr lang="en-US" sz="1200" dirty="0">
                <a:solidFill>
                  <a:srgbClr val="BFBFBF"/>
                </a:solidFill>
              </a:rPr>
              <a:t> </a:t>
            </a:r>
            <a:r>
              <a:rPr lang="en-US" sz="1200" dirty="0" err="1">
                <a:solidFill>
                  <a:srgbClr val="BFBFBF"/>
                </a:solidFill>
              </a:rPr>
              <a:t>Antibiotika</a:t>
            </a:r>
            <a:endParaRPr dirty="0"/>
          </a:p>
          <a:p>
            <a:pPr marL="987425" lvl="2" indent="-293688" algn="l" rtl="0">
              <a:spcBef>
                <a:spcPts val="240"/>
              </a:spcBef>
              <a:spcAft>
                <a:spcPts val="0"/>
              </a:spcAft>
              <a:buSzPts val="840"/>
              <a:buChar char="●"/>
            </a:pPr>
            <a:r>
              <a:rPr lang="en-US" sz="1200" dirty="0" err="1">
                <a:solidFill>
                  <a:srgbClr val="BFBFBF"/>
                </a:solidFill>
              </a:rPr>
              <a:t>Sickerkissen-assoziierte</a:t>
            </a:r>
            <a:r>
              <a:rPr lang="en-US" sz="1200" dirty="0">
                <a:solidFill>
                  <a:srgbClr val="BFBFBF"/>
                </a:solidFill>
              </a:rPr>
              <a:t> Endophthalmitis: </a:t>
            </a:r>
            <a:r>
              <a:rPr lang="en-US" sz="1200" dirty="0" err="1">
                <a:solidFill>
                  <a:srgbClr val="BFBFBF"/>
                </a:solidFill>
              </a:rPr>
              <a:t>Intravitreale</a:t>
            </a:r>
            <a:r>
              <a:rPr lang="en-US" sz="1200" dirty="0">
                <a:solidFill>
                  <a:srgbClr val="BFBFBF"/>
                </a:solidFill>
              </a:rPr>
              <a:t> </a:t>
            </a:r>
            <a:r>
              <a:rPr lang="en-US" sz="1200" dirty="0" err="1">
                <a:solidFill>
                  <a:srgbClr val="BFBFBF"/>
                </a:solidFill>
              </a:rPr>
              <a:t>Antibiotika</a:t>
            </a:r>
            <a:r>
              <a:rPr lang="en-US" sz="1200" dirty="0">
                <a:solidFill>
                  <a:srgbClr val="BFBFBF"/>
                </a:solidFill>
              </a:rPr>
              <a:t> +/- PPV</a:t>
            </a:r>
            <a:endParaRPr dirty="0"/>
          </a:p>
          <a:p>
            <a:pPr marL="1281113" lvl="3" indent="-292100" algn="l" rtl="0">
              <a:spcBef>
                <a:spcPts val="240"/>
              </a:spcBef>
              <a:spcAft>
                <a:spcPts val="0"/>
              </a:spcAft>
              <a:buSzPts val="900"/>
              <a:buChar char="▪"/>
            </a:pPr>
            <a:r>
              <a:rPr lang="en-US" sz="1200" dirty="0">
                <a:solidFill>
                  <a:srgbClr val="BFBFBF"/>
                </a:solidFill>
              </a:rPr>
              <a:t>Die </a:t>
            </a:r>
            <a:r>
              <a:rPr lang="en-US" sz="1200" dirty="0" err="1">
                <a:solidFill>
                  <a:srgbClr val="BFBFBF"/>
                </a:solidFill>
              </a:rPr>
              <a:t>endgültige</a:t>
            </a:r>
            <a:r>
              <a:rPr lang="en-US" sz="1200" dirty="0">
                <a:solidFill>
                  <a:srgbClr val="BFBFBF"/>
                </a:solidFill>
              </a:rPr>
              <a:t> </a:t>
            </a:r>
            <a:r>
              <a:rPr lang="en-US" sz="1200" dirty="0" err="1">
                <a:solidFill>
                  <a:srgbClr val="BFBFBF"/>
                </a:solidFill>
              </a:rPr>
              <a:t>Sehschärfe</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bei</a:t>
            </a:r>
            <a:r>
              <a:rPr lang="en-US" sz="1200" dirty="0">
                <a:solidFill>
                  <a:srgbClr val="BFBFBF"/>
                </a:solidFill>
              </a:rPr>
              <a:t> </a:t>
            </a:r>
            <a:r>
              <a:rPr lang="en-US" sz="1200" dirty="0" err="1">
                <a:solidFill>
                  <a:srgbClr val="BFBFBF"/>
                </a:solidFill>
              </a:rPr>
              <a:t>akuter</a:t>
            </a:r>
            <a:r>
              <a:rPr lang="en-US" sz="1200" dirty="0">
                <a:solidFill>
                  <a:srgbClr val="BFBFBF"/>
                </a:solidFill>
              </a:rPr>
              <a:t> </a:t>
            </a:r>
            <a:r>
              <a:rPr lang="en-US" sz="1200" dirty="0" err="1">
                <a:solidFill>
                  <a:srgbClr val="BFBFBF"/>
                </a:solidFill>
              </a:rPr>
              <a:t>postoperativer</a:t>
            </a:r>
            <a:r>
              <a:rPr lang="en-US" sz="1200" dirty="0">
                <a:solidFill>
                  <a:srgbClr val="BFBFBF"/>
                </a:solidFill>
              </a:rPr>
              <a:t> Endophthalmitis </a:t>
            </a:r>
            <a:r>
              <a:rPr lang="en-US" sz="1200" dirty="0" err="1">
                <a:solidFill>
                  <a:srgbClr val="BFBFBF"/>
                </a:solidFill>
              </a:rPr>
              <a:t>nach</a:t>
            </a:r>
            <a:r>
              <a:rPr lang="en-US" sz="1200" dirty="0">
                <a:solidFill>
                  <a:srgbClr val="BFBFBF"/>
                </a:solidFill>
              </a:rPr>
              <a:t> </a:t>
            </a:r>
            <a:r>
              <a:rPr lang="en-US" sz="1200" dirty="0" err="1">
                <a:solidFill>
                  <a:srgbClr val="BFBFBF"/>
                </a:solidFill>
              </a:rPr>
              <a:t>Kataraktoperation</a:t>
            </a:r>
            <a:r>
              <a:rPr lang="en-US" sz="1200" dirty="0">
                <a:solidFill>
                  <a:srgbClr val="BFBFBF"/>
                </a:solidFill>
              </a:rPr>
              <a:t> </a:t>
            </a:r>
            <a:r>
              <a:rPr lang="en-US" sz="1200" dirty="0" err="1">
                <a:solidFill>
                  <a:srgbClr val="BFBFBF"/>
                </a:solidFill>
              </a:rPr>
              <a:t>meist</a:t>
            </a:r>
            <a:r>
              <a:rPr lang="en-US" sz="1200" dirty="0">
                <a:solidFill>
                  <a:srgbClr val="BFBFBF"/>
                </a:solidFill>
              </a:rPr>
              <a:t> </a:t>
            </a:r>
            <a:r>
              <a:rPr lang="en-US" sz="1200" dirty="0" err="1">
                <a:solidFill>
                  <a:srgbClr val="BFBFBF"/>
                </a:solidFill>
              </a:rPr>
              <a:t>schlechter</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dirty="0" err="1">
                <a:solidFill>
                  <a:srgbClr val="BFBFBF"/>
                </a:solidFill>
              </a:rPr>
              <a:t>nach</a:t>
            </a:r>
            <a:r>
              <a:rPr lang="en-US" sz="1200" dirty="0">
                <a:solidFill>
                  <a:srgbClr val="BFBFBF"/>
                </a:solidFill>
              </a:rPr>
              <a:t> </a:t>
            </a:r>
            <a:r>
              <a:rPr lang="en-US" sz="1200" dirty="0" err="1">
                <a:solidFill>
                  <a:srgbClr val="BFBFBF"/>
                </a:solidFill>
              </a:rPr>
              <a:t>Therapie</a:t>
            </a:r>
            <a:endParaRPr dirty="0"/>
          </a:p>
        </p:txBody>
      </p:sp>
      <p:sp>
        <p:nvSpPr>
          <p:cNvPr id="697" name="Google Shape;697;p31"/>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31</a:t>
            </a:fld>
            <a:endParaRPr sz="1000">
              <a:solidFill>
                <a:schemeClr val="dk1"/>
              </a:solidFill>
              <a:latin typeface="Arial"/>
              <a:ea typeface="Arial"/>
              <a:cs typeface="Arial"/>
              <a:sym typeface="Arial"/>
            </a:endParaRPr>
          </a:p>
        </p:txBody>
      </p:sp>
      <p:sp>
        <p:nvSpPr>
          <p:cNvPr id="698" name="Google Shape;698;p31"/>
          <p:cNvSpPr/>
          <p:nvPr/>
        </p:nvSpPr>
        <p:spPr>
          <a:xfrm>
            <a:off x="1524000" y="1676400"/>
            <a:ext cx="4495800" cy="12954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00" name="Google Shape;700;p31"/>
          <p:cNvSpPr txBox="1"/>
          <p:nvPr/>
        </p:nvSpPr>
        <p:spPr>
          <a:xfrm>
            <a:off x="1012448" y="3836539"/>
            <a:ext cx="5919787" cy="948978"/>
          </a:xfrm>
          <a:prstGeom prst="rect">
            <a:avLst/>
          </a:prstGeom>
          <a:solidFill>
            <a:srgbClr val="92D05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7F7F7F"/>
                </a:solidFill>
                <a:latin typeface="Arial"/>
                <a:ea typeface="Arial"/>
                <a:cs typeface="Arial"/>
                <a:sym typeface="Arial"/>
              </a:rPr>
              <a:t>Warum</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führt</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eine</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Sickerkissen-assoziierte</a:t>
            </a:r>
            <a:r>
              <a:rPr lang="en-US" sz="1200" i="1" dirty="0">
                <a:solidFill>
                  <a:srgbClr val="7F7F7F"/>
                </a:solidFill>
                <a:latin typeface="Arial"/>
                <a:ea typeface="Arial"/>
                <a:cs typeface="Arial"/>
                <a:sym typeface="Arial"/>
              </a:rPr>
              <a:t> Endophthalmitis </a:t>
            </a:r>
            <a:r>
              <a:rPr lang="en-US" sz="1200" i="1" dirty="0" err="1">
                <a:solidFill>
                  <a:srgbClr val="7F7F7F"/>
                </a:solidFill>
                <a:latin typeface="Arial"/>
                <a:ea typeface="Arial"/>
                <a:cs typeface="Arial"/>
                <a:sym typeface="Arial"/>
              </a:rPr>
              <a:t>tendenziell</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zu</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einem</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schlechteren</a:t>
            </a:r>
            <a:r>
              <a:rPr lang="en-US" sz="1200" i="1" dirty="0">
                <a:solidFill>
                  <a:srgbClr val="7F7F7F"/>
                </a:solidFill>
                <a:latin typeface="Arial"/>
                <a:ea typeface="Arial"/>
                <a:cs typeface="Arial"/>
                <a:sym typeface="Arial"/>
              </a:rPr>
              <a:t> Sehergebnis </a:t>
            </a:r>
            <a:r>
              <a:rPr lang="en-US" sz="1200" i="1" dirty="0" err="1">
                <a:solidFill>
                  <a:srgbClr val="7F7F7F"/>
                </a:solidFill>
                <a:latin typeface="Arial"/>
                <a:ea typeface="Arial"/>
                <a:cs typeface="Arial"/>
                <a:sym typeface="Arial"/>
              </a:rPr>
              <a:t>als</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eine</a:t>
            </a:r>
            <a:r>
              <a:rPr lang="en-US" sz="1200" i="1" dirty="0">
                <a:solidFill>
                  <a:srgbClr val="7F7F7F"/>
                </a:solidFill>
                <a:latin typeface="Arial"/>
                <a:ea typeface="Arial"/>
                <a:cs typeface="Arial"/>
                <a:sym typeface="Arial"/>
              </a:rPr>
              <a:t> </a:t>
            </a:r>
            <a:r>
              <a:rPr lang="en-US" sz="1200" b="1" i="1" dirty="0" err="1">
                <a:solidFill>
                  <a:schemeClr val="tx1"/>
                </a:solidFill>
                <a:latin typeface="Arial"/>
                <a:ea typeface="Arial"/>
                <a:cs typeface="Arial"/>
                <a:sym typeface="Arial"/>
              </a:rPr>
              <a:t>akute</a:t>
            </a:r>
            <a:r>
              <a:rPr lang="en-US" sz="1200" b="1" i="1" dirty="0">
                <a:solidFill>
                  <a:schemeClr val="tx1"/>
                </a:solidFill>
                <a:latin typeface="Arial"/>
                <a:ea typeface="Arial"/>
                <a:cs typeface="Arial"/>
                <a:sym typeface="Arial"/>
              </a:rPr>
              <a:t> Endophthalmitis </a:t>
            </a:r>
            <a:r>
              <a:rPr lang="en-US" sz="1200" i="1" dirty="0" err="1">
                <a:solidFill>
                  <a:srgbClr val="7F7F7F"/>
                </a:solidFill>
                <a:latin typeface="Arial"/>
                <a:ea typeface="Arial"/>
                <a:cs typeface="Arial"/>
                <a:sym typeface="Arial"/>
              </a:rPr>
              <a:t>nach</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Katarakt</a:t>
            </a:r>
            <a:r>
              <a:rPr lang="en-US" sz="1200" i="1" dirty="0">
                <a:solidFill>
                  <a:srgbClr val="7F7F7F"/>
                </a:solidFill>
                <a:latin typeface="Arial"/>
                <a:ea typeface="Arial"/>
                <a:cs typeface="Arial"/>
                <a:sym typeface="Arial"/>
              </a:rPr>
              <a:t>-Operation?</a:t>
            </a:r>
            <a:endParaRPr dirty="0"/>
          </a:p>
          <a:p>
            <a:pPr marL="0" marR="0" lvl="0" indent="0" algn="l" rtl="0">
              <a:spcBef>
                <a:spcPts val="0"/>
              </a:spcBef>
              <a:spcAft>
                <a:spcPts val="0"/>
              </a:spcAft>
              <a:buNone/>
            </a:pPr>
            <a:r>
              <a:rPr lang="en-US" sz="1200" dirty="0">
                <a:solidFill>
                  <a:srgbClr val="7F7F7F"/>
                </a:solidFill>
                <a:latin typeface="Arial"/>
                <a:ea typeface="Arial"/>
                <a:cs typeface="Arial"/>
                <a:sym typeface="Arial"/>
              </a:rPr>
              <a:t>Da die Keime, die </a:t>
            </a:r>
            <a:r>
              <a:rPr lang="en-US" sz="1200" dirty="0" err="1">
                <a:solidFill>
                  <a:srgbClr val="7F7F7F"/>
                </a:solidFill>
                <a:latin typeface="Arial"/>
                <a:ea typeface="Arial"/>
                <a:cs typeface="Arial"/>
                <a:sym typeface="Arial"/>
              </a:rPr>
              <a:t>eine</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Sickerkissen-assoziierte</a:t>
            </a:r>
            <a:r>
              <a:rPr lang="en-US" sz="1200" dirty="0">
                <a:solidFill>
                  <a:srgbClr val="7F7F7F"/>
                </a:solidFill>
                <a:latin typeface="Arial"/>
                <a:ea typeface="Arial"/>
                <a:cs typeface="Arial"/>
                <a:sym typeface="Arial"/>
              </a:rPr>
              <a:t> Endophthalmitis </a:t>
            </a:r>
            <a:r>
              <a:rPr lang="en-US" sz="1200" dirty="0" err="1">
                <a:solidFill>
                  <a:srgbClr val="7F7F7F"/>
                </a:solidFill>
                <a:latin typeface="Arial"/>
                <a:ea typeface="Arial"/>
                <a:cs typeface="Arial"/>
                <a:sym typeface="Arial"/>
              </a:rPr>
              <a:t>verursachen</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virulenter</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sind</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als</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jene</a:t>
            </a:r>
            <a:r>
              <a:rPr lang="en-US" sz="1200" dirty="0">
                <a:solidFill>
                  <a:srgbClr val="7F7F7F"/>
                </a:solidFill>
                <a:latin typeface="Arial"/>
                <a:ea typeface="Arial"/>
                <a:cs typeface="Arial"/>
                <a:sym typeface="Arial"/>
              </a:rPr>
              <a:t>, die </a:t>
            </a:r>
            <a:r>
              <a:rPr lang="en-US" sz="1200" dirty="0" err="1">
                <a:solidFill>
                  <a:srgbClr val="7F7F7F"/>
                </a:solidFill>
                <a:latin typeface="Arial"/>
                <a:ea typeface="Arial"/>
                <a:cs typeface="Arial"/>
                <a:sym typeface="Arial"/>
              </a:rPr>
              <a:t>typischerweise</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eine</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akute</a:t>
            </a:r>
            <a:r>
              <a:rPr lang="en-US" sz="1200" dirty="0">
                <a:solidFill>
                  <a:srgbClr val="7F7F7F"/>
                </a:solidFill>
                <a:latin typeface="Arial"/>
                <a:ea typeface="Arial"/>
                <a:cs typeface="Arial"/>
                <a:sym typeface="Arial"/>
              </a:rPr>
              <a:t> postoperative Endophthalmitis </a:t>
            </a:r>
            <a:r>
              <a:rPr lang="en-US" sz="1200" dirty="0" err="1">
                <a:solidFill>
                  <a:srgbClr val="7F7F7F"/>
                </a:solidFill>
                <a:latin typeface="Arial"/>
                <a:ea typeface="Arial"/>
                <a:cs typeface="Arial"/>
                <a:sym typeface="Arial"/>
              </a:rPr>
              <a:t>nach</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Katarakt-Extraktion</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auslösen</a:t>
            </a:r>
            <a:endParaRPr dirty="0"/>
          </a:p>
        </p:txBody>
      </p:sp>
      <p:sp>
        <p:nvSpPr>
          <p:cNvPr id="701" name="Google Shape;701;p31"/>
          <p:cNvSpPr/>
          <p:nvPr/>
        </p:nvSpPr>
        <p:spPr>
          <a:xfrm>
            <a:off x="2667000" y="3900233"/>
            <a:ext cx="31242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02" name="Google Shape;702;p31"/>
          <p:cNvSpPr txBox="1"/>
          <p:nvPr/>
        </p:nvSpPr>
        <p:spPr>
          <a:xfrm>
            <a:off x="167308" y="2137336"/>
            <a:ext cx="8809383" cy="1244443"/>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Apropos </a:t>
            </a:r>
            <a:r>
              <a:rPr lang="en-US" sz="1200" i="1" dirty="0" err="1">
                <a:solidFill>
                  <a:srgbClr val="BFBFBF"/>
                </a:solidFill>
                <a:latin typeface="Arial"/>
                <a:ea typeface="Arial"/>
                <a:cs typeface="Arial"/>
                <a:sym typeface="Arial"/>
              </a:rPr>
              <a:t>akute</a:t>
            </a:r>
            <a:r>
              <a:rPr lang="en-US" sz="1200" i="1" dirty="0">
                <a:solidFill>
                  <a:srgbClr val="BFBFBF"/>
                </a:solidFill>
                <a:latin typeface="Arial"/>
                <a:ea typeface="Arial"/>
                <a:cs typeface="Arial"/>
                <a:sym typeface="Arial"/>
              </a:rPr>
              <a:t> Endophthalmitis </a:t>
            </a:r>
            <a:r>
              <a:rPr lang="en-US" sz="1200" i="1" dirty="0" err="1">
                <a:solidFill>
                  <a:srgbClr val="BFBFBF"/>
                </a:solidFill>
                <a:latin typeface="Arial"/>
                <a:ea typeface="Arial"/>
                <a:cs typeface="Arial"/>
                <a:sym typeface="Arial"/>
              </a:rPr>
              <a:t>nach</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Katarakt</a:t>
            </a:r>
            <a:r>
              <a:rPr lang="en-US" sz="1200" i="1" dirty="0">
                <a:solidFill>
                  <a:srgbClr val="BFBFBF"/>
                </a:solidFill>
                <a:latin typeface="Arial"/>
                <a:ea typeface="Arial"/>
                <a:cs typeface="Arial"/>
                <a:sym typeface="Arial"/>
              </a:rPr>
              <a:t>-Operation … </a:t>
            </a:r>
            <a:r>
              <a:rPr lang="en-US" sz="1200" i="1" dirty="0" err="1">
                <a:solidFill>
                  <a:srgbClr val="BFBFBF"/>
                </a:solidFill>
                <a:latin typeface="Arial"/>
                <a:ea typeface="Arial"/>
                <a:cs typeface="Arial"/>
                <a:sym typeface="Arial"/>
              </a:rPr>
              <a:t>Wofür</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steht</a:t>
            </a:r>
            <a:r>
              <a:rPr lang="en-US" sz="1200" i="1" dirty="0">
                <a:solidFill>
                  <a:srgbClr val="BFBFBF"/>
                </a:solidFill>
                <a:latin typeface="Arial"/>
                <a:ea typeface="Arial"/>
                <a:cs typeface="Arial"/>
                <a:sym typeface="Arial"/>
              </a:rPr>
              <a:t> in </a:t>
            </a:r>
            <a:r>
              <a:rPr lang="en-US" sz="1200" i="1" dirty="0" err="1">
                <a:solidFill>
                  <a:srgbClr val="BFBFBF"/>
                </a:solidFill>
                <a:latin typeface="Arial"/>
                <a:ea typeface="Arial"/>
                <a:cs typeface="Arial"/>
                <a:sym typeface="Arial"/>
              </a:rPr>
              <a:t>diesem</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Zusammenhang</a:t>
            </a:r>
            <a:r>
              <a:rPr lang="en-US" sz="1200" i="1" dirty="0">
                <a:solidFill>
                  <a:srgbClr val="BFBFBF"/>
                </a:solidFill>
                <a:latin typeface="Arial"/>
                <a:ea typeface="Arial"/>
                <a:cs typeface="Arial"/>
                <a:sym typeface="Arial"/>
              </a:rPr>
              <a:t> die </a:t>
            </a:r>
            <a:r>
              <a:rPr lang="en-US" sz="1200" i="1" dirty="0" err="1">
                <a:solidFill>
                  <a:srgbClr val="BFBFBF"/>
                </a:solidFill>
                <a:latin typeface="Arial"/>
                <a:ea typeface="Arial"/>
                <a:cs typeface="Arial"/>
                <a:sym typeface="Arial"/>
              </a:rPr>
              <a:t>Abkürzung</a:t>
            </a:r>
            <a:r>
              <a:rPr lang="en-US" sz="1200" i="1" dirty="0">
                <a:solidFill>
                  <a:srgbClr val="BFBFBF"/>
                </a:solidFill>
                <a:latin typeface="Arial"/>
                <a:ea typeface="Arial"/>
                <a:cs typeface="Arial"/>
                <a:sym typeface="Arial"/>
              </a:rPr>
              <a:t> EVS?</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Endophthalmitis-</a:t>
            </a:r>
            <a:r>
              <a:rPr lang="en-US" sz="1200" dirty="0" err="1">
                <a:solidFill>
                  <a:srgbClr val="BFBFBF"/>
                </a:solidFill>
                <a:latin typeface="Arial"/>
                <a:ea typeface="Arial"/>
                <a:cs typeface="Arial"/>
                <a:sym typeface="Arial"/>
              </a:rPr>
              <a:t>Vitrektomie</a:t>
            </a:r>
            <a:r>
              <a:rPr lang="en-US" sz="1200" dirty="0">
                <a:solidFill>
                  <a:srgbClr val="BFBFBF"/>
                </a:solidFill>
                <a:latin typeface="Arial"/>
                <a:ea typeface="Arial"/>
                <a:cs typeface="Arial"/>
                <a:sym typeface="Arial"/>
              </a:rPr>
              <a:t>-Studie</a:t>
            </a:r>
            <a:endParaRPr dirty="0"/>
          </a:p>
          <a:p>
            <a:pPr marL="0" marR="0" lvl="0" indent="0" algn="l" rtl="0">
              <a:lnSpc>
                <a:spcPct val="90000"/>
              </a:lnSpc>
              <a:spcBef>
                <a:spcPts val="0"/>
              </a:spcBef>
              <a:spcAft>
                <a:spcPts val="0"/>
              </a:spcAft>
              <a:buClr>
                <a:schemeClr val="dk1"/>
              </a:buClr>
              <a:buSzPts val="1600"/>
              <a:buFont typeface="Noto Sans Symbols"/>
              <a:buNone/>
            </a:pPr>
            <a:endParaRPr sz="1600" i="1" dirty="0">
              <a:solidFill>
                <a:srgbClr val="BFBFBF"/>
              </a:solidFill>
              <a:latin typeface="Arial"/>
              <a:ea typeface="Arial"/>
              <a:cs typeface="Arial"/>
              <a:sym typeface="Arial"/>
            </a:endParaRPr>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Die EVS </a:t>
            </a:r>
            <a:r>
              <a:rPr lang="en-US" sz="1200" i="1" dirty="0" err="1">
                <a:solidFill>
                  <a:srgbClr val="BFBFBF"/>
                </a:solidFill>
                <a:latin typeface="Arial"/>
                <a:ea typeface="Arial"/>
                <a:cs typeface="Arial"/>
                <a:sym typeface="Arial"/>
              </a:rPr>
              <a:t>untersuchte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zwei</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Aspekte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hinsichtlich</a:t>
            </a:r>
            <a:r>
              <a:rPr lang="en-US" sz="1200" i="1" dirty="0">
                <a:solidFill>
                  <a:srgbClr val="BFBFBF"/>
                </a:solidFill>
                <a:latin typeface="Arial"/>
                <a:ea typeface="Arial"/>
                <a:cs typeface="Arial"/>
                <a:sym typeface="Arial"/>
              </a:rPr>
              <a:t> der </a:t>
            </a:r>
            <a:r>
              <a:rPr lang="en-US" sz="1200" i="1" dirty="0" err="1">
                <a:solidFill>
                  <a:srgbClr val="BFBFBF"/>
                </a:solidFill>
                <a:latin typeface="Arial"/>
                <a:ea typeface="Arial"/>
                <a:cs typeface="Arial"/>
                <a:sym typeface="Arial"/>
              </a:rPr>
              <a:t>Behandlung</a:t>
            </a:r>
            <a:r>
              <a:rPr lang="en-US" sz="1200" i="1" dirty="0">
                <a:solidFill>
                  <a:srgbClr val="BFBFBF"/>
                </a:solidFill>
                <a:latin typeface="Arial"/>
                <a:ea typeface="Arial"/>
                <a:cs typeface="Arial"/>
                <a:sym typeface="Arial"/>
              </a:rPr>
              <a:t> der </a:t>
            </a:r>
            <a:r>
              <a:rPr lang="en-US" sz="1200" i="1" dirty="0" err="1">
                <a:solidFill>
                  <a:srgbClr val="BFBFBF"/>
                </a:solidFill>
                <a:latin typeface="Arial"/>
                <a:ea typeface="Arial"/>
                <a:cs typeface="Arial"/>
                <a:sym typeface="Arial"/>
              </a:rPr>
              <a:t>akuten</a:t>
            </a:r>
            <a:r>
              <a:rPr lang="en-US" sz="1200" i="1" dirty="0">
                <a:solidFill>
                  <a:srgbClr val="BFBFBF"/>
                </a:solidFill>
                <a:latin typeface="Arial"/>
                <a:ea typeface="Arial"/>
                <a:cs typeface="Arial"/>
                <a:sym typeface="Arial"/>
              </a:rPr>
              <a:t> Endophthalmitis </a:t>
            </a:r>
            <a:r>
              <a:rPr lang="en-US" sz="1200" i="1" dirty="0" err="1">
                <a:solidFill>
                  <a:srgbClr val="BFBFBF"/>
                </a:solidFill>
                <a:latin typeface="Arial"/>
                <a:ea typeface="Arial"/>
                <a:cs typeface="Arial"/>
                <a:sym typeface="Arial"/>
              </a:rPr>
              <a:t>nach</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Katarakt</a:t>
            </a:r>
            <a:r>
              <a:rPr lang="en-US" sz="1200" i="1" dirty="0">
                <a:solidFill>
                  <a:srgbClr val="BFBFBF"/>
                </a:solidFill>
                <a:latin typeface="Arial"/>
                <a:ea typeface="Arial"/>
                <a:cs typeface="Arial"/>
                <a:sym typeface="Arial"/>
              </a:rPr>
              <a:t>-Operation. </a:t>
            </a:r>
            <a:r>
              <a:rPr lang="en-US" sz="1200" i="1" dirty="0" err="1">
                <a:solidFill>
                  <a:srgbClr val="BFBFBF"/>
                </a:solidFill>
                <a:latin typeface="Arial"/>
                <a:ea typeface="Arial"/>
                <a:cs typeface="Arial"/>
                <a:sym typeface="Arial"/>
              </a:rPr>
              <a:t>Welche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waren</a:t>
            </a:r>
            <a:r>
              <a:rPr lang="en-US" sz="1200" i="1" dirty="0">
                <a:solidFill>
                  <a:srgbClr val="BFBFBF"/>
                </a:solidFill>
                <a:latin typeface="Arial"/>
                <a:ea typeface="Arial"/>
                <a:cs typeface="Arial"/>
                <a:sym typeface="Arial"/>
              </a:rPr>
              <a:t> das?</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1) </a:t>
            </a:r>
            <a:r>
              <a:rPr lang="en-US" sz="1200" dirty="0" err="1">
                <a:solidFill>
                  <a:srgbClr val="BFBFBF"/>
                </a:solidFill>
                <a:latin typeface="Arial"/>
                <a:ea typeface="Arial"/>
                <a:cs typeface="Arial"/>
                <a:sym typeface="Arial"/>
              </a:rPr>
              <a:t>Welche</a:t>
            </a:r>
            <a:r>
              <a:rPr lang="en-US" sz="1200" dirty="0">
                <a:solidFill>
                  <a:srgbClr val="BFBFBF"/>
                </a:solidFill>
                <a:latin typeface="Arial"/>
                <a:ea typeface="Arial"/>
                <a:cs typeface="Arial"/>
                <a:sym typeface="Arial"/>
              </a:rPr>
              <a:t> Rolle </a:t>
            </a:r>
            <a:r>
              <a:rPr lang="en-US" sz="1200" dirty="0" err="1">
                <a:solidFill>
                  <a:srgbClr val="BFBFBF"/>
                </a:solidFill>
                <a:latin typeface="Arial"/>
                <a:ea typeface="Arial"/>
                <a:cs typeface="Arial"/>
                <a:sym typeface="Arial"/>
              </a:rPr>
              <a:t>spielt</a:t>
            </a:r>
            <a:r>
              <a:rPr lang="en-US" sz="1200" dirty="0">
                <a:solidFill>
                  <a:srgbClr val="BFBFBF"/>
                </a:solidFill>
                <a:latin typeface="Arial"/>
                <a:ea typeface="Arial"/>
                <a:cs typeface="Arial"/>
                <a:sym typeface="Arial"/>
              </a:rPr>
              <a:t> die PPV </a:t>
            </a:r>
            <a:r>
              <a:rPr lang="en-US" sz="1200" dirty="0" err="1">
                <a:solidFill>
                  <a:srgbClr val="BFBFBF"/>
                </a:solidFill>
                <a:latin typeface="Arial"/>
                <a:ea typeface="Arial"/>
                <a:cs typeface="Arial"/>
                <a:sym typeface="Arial"/>
              </a:rPr>
              <a:t>im</a:t>
            </a:r>
            <a:r>
              <a:rPr lang="en-US" sz="1200" dirty="0">
                <a:solidFill>
                  <a:srgbClr val="BFBFBF"/>
                </a:solidFill>
                <a:latin typeface="Arial"/>
                <a:ea typeface="Arial"/>
                <a:cs typeface="Arial"/>
                <a:sym typeface="Arial"/>
              </a:rPr>
              <a:t> </a:t>
            </a:r>
            <a:r>
              <a:rPr lang="en-US" sz="1200" dirty="0" err="1">
                <a:solidFill>
                  <a:srgbClr val="BFBFBF"/>
                </a:solidFill>
                <a:latin typeface="Arial"/>
                <a:ea typeface="Arial"/>
                <a:cs typeface="Arial"/>
                <a:sym typeface="Arial"/>
              </a:rPr>
              <a:t>Vergleich</a:t>
            </a:r>
            <a:r>
              <a:rPr lang="en-US" sz="1200" dirty="0">
                <a:solidFill>
                  <a:srgbClr val="BFBFBF"/>
                </a:solidFill>
                <a:latin typeface="Arial"/>
                <a:ea typeface="Arial"/>
                <a:cs typeface="Arial"/>
                <a:sym typeface="Arial"/>
              </a:rPr>
              <a:t> </a:t>
            </a:r>
            <a:r>
              <a:rPr lang="en-US" sz="1200" dirty="0" err="1">
                <a:solidFill>
                  <a:srgbClr val="BFBFBF"/>
                </a:solidFill>
                <a:latin typeface="Arial"/>
                <a:ea typeface="Arial"/>
                <a:cs typeface="Arial"/>
                <a:sym typeface="Arial"/>
              </a:rPr>
              <a:t>zur</a:t>
            </a:r>
            <a:r>
              <a:rPr lang="en-US" sz="1200" dirty="0">
                <a:solidFill>
                  <a:srgbClr val="BFBFBF"/>
                </a:solidFill>
                <a:latin typeface="Arial"/>
                <a:ea typeface="Arial"/>
                <a:cs typeface="Arial"/>
                <a:sym typeface="Arial"/>
              </a:rPr>
              <a:t> </a:t>
            </a:r>
            <a:r>
              <a:rPr lang="en-US" sz="1200" dirty="0" err="1">
                <a:solidFill>
                  <a:srgbClr val="BFBFBF"/>
                </a:solidFill>
                <a:latin typeface="Arial"/>
                <a:ea typeface="Arial"/>
                <a:cs typeface="Arial"/>
                <a:sym typeface="Arial"/>
              </a:rPr>
              <a:t>intravitrealen</a:t>
            </a:r>
            <a:r>
              <a:rPr lang="en-US" sz="1200" dirty="0">
                <a:solidFill>
                  <a:srgbClr val="BFBFBF"/>
                </a:solidFill>
                <a:latin typeface="Arial"/>
                <a:ea typeface="Arial"/>
                <a:cs typeface="Arial"/>
                <a:sym typeface="Arial"/>
              </a:rPr>
              <a:t> </a:t>
            </a:r>
            <a:r>
              <a:rPr lang="en-US" sz="1200" dirty="0" err="1">
                <a:solidFill>
                  <a:srgbClr val="BFBFBF"/>
                </a:solidFill>
                <a:latin typeface="Arial"/>
                <a:ea typeface="Arial"/>
                <a:cs typeface="Arial"/>
                <a:sym typeface="Arial"/>
              </a:rPr>
              <a:t>Antibiotika-Injektion</a:t>
            </a:r>
            <a:r>
              <a:rPr lang="en-US" sz="1200" dirty="0">
                <a:solidFill>
                  <a:srgbClr val="BFBFBF"/>
                </a:solidFill>
                <a:latin typeface="Arial"/>
                <a:ea typeface="Arial"/>
                <a:cs typeface="Arial"/>
                <a:sym typeface="Arial"/>
              </a:rPr>
              <a:t>?</a:t>
            </a:r>
            <a:endParaRPr dirty="0"/>
          </a:p>
          <a:p>
            <a:pPr marL="0" marR="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2) </a:t>
            </a:r>
            <a:r>
              <a:rPr lang="en-US" sz="1200" b="1" u="sng" dirty="0">
                <a:solidFill>
                  <a:srgbClr val="0000FF"/>
                </a:solidFill>
                <a:latin typeface="Arial"/>
                <a:ea typeface="Arial"/>
                <a:cs typeface="Arial"/>
                <a:sym typeface="Arial"/>
              </a:rPr>
              <a:t>Wie </a:t>
            </a:r>
            <a:r>
              <a:rPr lang="en-US" sz="1200" b="1" u="sng" dirty="0" err="1">
                <a:solidFill>
                  <a:srgbClr val="0000FF"/>
                </a:solidFill>
                <a:latin typeface="Arial"/>
                <a:ea typeface="Arial"/>
                <a:cs typeface="Arial"/>
                <a:sym typeface="Arial"/>
              </a:rPr>
              <a:t>wirksam</a:t>
            </a:r>
            <a:r>
              <a:rPr lang="en-US" sz="1200" b="1" u="sng" dirty="0">
                <a:solidFill>
                  <a:srgbClr val="0000FF"/>
                </a:solidFill>
                <a:latin typeface="Arial"/>
                <a:ea typeface="Arial"/>
                <a:cs typeface="Arial"/>
                <a:sym typeface="Arial"/>
              </a:rPr>
              <a:t> </a:t>
            </a:r>
            <a:r>
              <a:rPr lang="en-US" sz="1200" b="1" u="sng" dirty="0" err="1">
                <a:solidFill>
                  <a:srgbClr val="0000FF"/>
                </a:solidFill>
                <a:latin typeface="Arial"/>
                <a:ea typeface="Arial"/>
                <a:cs typeface="Arial"/>
                <a:sym typeface="Arial"/>
              </a:rPr>
              <a:t>sind</a:t>
            </a:r>
            <a:r>
              <a:rPr lang="en-US" sz="1200" b="1" u="sng" dirty="0">
                <a:solidFill>
                  <a:srgbClr val="0000FF"/>
                </a:solidFill>
                <a:latin typeface="Arial"/>
                <a:ea typeface="Arial"/>
                <a:cs typeface="Arial"/>
                <a:sym typeface="Arial"/>
              </a:rPr>
              <a:t> </a:t>
            </a:r>
            <a:r>
              <a:rPr lang="en-US" sz="1200" b="1" i="1" u="sng" dirty="0" err="1">
                <a:solidFill>
                  <a:srgbClr val="0000FF"/>
                </a:solidFill>
                <a:latin typeface="Arial"/>
                <a:ea typeface="Arial"/>
                <a:cs typeface="Arial"/>
                <a:sym typeface="Arial"/>
              </a:rPr>
              <a:t>systemische</a:t>
            </a:r>
            <a:r>
              <a:rPr lang="en-US" sz="1200" b="1" i="1" u="sng" dirty="0">
                <a:solidFill>
                  <a:srgbClr val="0000FF"/>
                </a:solidFill>
                <a:latin typeface="Arial"/>
                <a:ea typeface="Arial"/>
                <a:cs typeface="Arial"/>
                <a:sym typeface="Arial"/>
              </a:rPr>
              <a:t> </a:t>
            </a:r>
            <a:r>
              <a:rPr lang="en-US" sz="1200" b="1" u="sng" dirty="0" err="1">
                <a:solidFill>
                  <a:srgbClr val="0000FF"/>
                </a:solidFill>
                <a:latin typeface="Arial"/>
                <a:ea typeface="Arial"/>
                <a:cs typeface="Arial"/>
                <a:sym typeface="Arial"/>
              </a:rPr>
              <a:t>Antibiotika</a:t>
            </a:r>
            <a:r>
              <a:rPr lang="en-US" sz="1200" b="1" u="sng" dirty="0">
                <a:solidFill>
                  <a:srgbClr val="0000FF"/>
                </a:solidFill>
                <a:latin typeface="Arial"/>
                <a:ea typeface="Arial"/>
                <a:cs typeface="Arial"/>
                <a:sym typeface="Arial"/>
              </a:rPr>
              <a:t>?</a:t>
            </a:r>
            <a:endParaRPr dirty="0"/>
          </a:p>
        </p:txBody>
      </p:sp>
      <p:sp>
        <p:nvSpPr>
          <p:cNvPr id="703" name="Google Shape;703;p31"/>
          <p:cNvSpPr txBox="1"/>
          <p:nvPr/>
        </p:nvSpPr>
        <p:spPr>
          <a:xfrm>
            <a:off x="147430" y="1429060"/>
            <a:ext cx="8229600" cy="1380300"/>
          </a:xfrm>
          <a:prstGeom prst="rect">
            <a:avLst/>
          </a:prstGeom>
          <a:solidFill>
            <a:srgbClr val="D1D1D1"/>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Was ergab die Studie in Bezug auf systemische Antibiotika und das Sehergebnis?</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Intravenöse Antibiotika verbesserten das endgültige Sehergebnis nicht </a:t>
            </a:r>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Warum war diese Schlussfolgerung umstritten?</a:t>
            </a:r>
            <a:endParaRPr sz="1600">
              <a:solidFill>
                <a:srgbClr val="0000FF"/>
              </a:solidFill>
              <a:latin typeface="Arial"/>
              <a:ea typeface="Arial"/>
              <a:cs typeface="Arial"/>
              <a:sym typeface="Aria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Die in der EVS verwendeten Antibiotika waren Ceftaz und Amikacin. Die EVS wurde für die Wahl von Ceftaz anstelle von Vanc kritisiert, da Vanc eine bessere Abdeckung von grampositiven Kokken bietet. </a:t>
            </a:r>
            <a:r>
              <a:rPr lang="en-US" sz="1200">
                <a:solidFill>
                  <a:schemeClr val="dk1"/>
                </a:solidFill>
              </a:rPr>
              <a:t>Aus diesem </a:t>
            </a:r>
            <a:r>
              <a:rPr lang="en-US" sz="120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Grund</a:t>
            </a:r>
            <a:r>
              <a:rPr lang="en-US" sz="1200">
                <a:solidFill>
                  <a:schemeClr val="dk1"/>
                </a:solidFill>
              </a:rPr>
              <a:t> ist die Wirksamkeit intravenöser Antibiotika für viele Ärzte weiterhin ungeklärt.</a:t>
            </a:r>
            <a:endParaRPr sz="1600">
              <a:solidFill>
                <a:schemeClr val="dk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19" name="Google Shape;719;p3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720" name="Google Shape;720;p32"/>
          <p:cNvSpPr txBox="1">
            <a:spLocks noGrp="1"/>
          </p:cNvSpPr>
          <p:nvPr>
            <p:ph type="body" idx="1"/>
          </p:nvPr>
        </p:nvSpPr>
        <p:spPr>
          <a:xfrm>
            <a:off x="457200" y="1143000"/>
            <a:ext cx="83820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solidFill>
                  <a:srgbClr val="BFBFBF"/>
                </a:solidFill>
              </a:rPr>
              <a:t>Infektion</a:t>
            </a:r>
            <a:r>
              <a:rPr lang="en-US" sz="1200" b="1" dirty="0">
                <a:solidFill>
                  <a:srgbClr val="BFBFBF"/>
                </a:solidFill>
              </a:rPr>
              <a:t> </a:t>
            </a:r>
            <a:r>
              <a:rPr lang="en-US" sz="1200" b="1" dirty="0" err="1">
                <a:solidFill>
                  <a:srgbClr val="BFBFBF"/>
                </a:solidFill>
              </a:rPr>
              <a:t>nach</a:t>
            </a:r>
            <a:r>
              <a:rPr lang="en-US" sz="1200" b="1" dirty="0">
                <a:solidFill>
                  <a:srgbClr val="BFBFBF"/>
                </a:solidFill>
              </a:rPr>
              <a:t> </a:t>
            </a:r>
            <a:r>
              <a:rPr lang="en-US" sz="1200" b="1" dirty="0" err="1">
                <a:solidFill>
                  <a:srgbClr val="BFBFBF"/>
                </a:solidFill>
              </a:rPr>
              <a:t>einer</a:t>
            </a:r>
            <a:r>
              <a:rPr lang="en-US" sz="1200" b="1" dirty="0">
                <a:solidFill>
                  <a:srgbClr val="BFBFBF"/>
                </a:solidFill>
              </a:rPr>
              <a:t> </a:t>
            </a:r>
            <a:r>
              <a:rPr lang="en-US" sz="1200" b="1" dirty="0" err="1">
                <a:solidFill>
                  <a:srgbClr val="BFBFBF"/>
                </a:solidFill>
              </a:rPr>
              <a:t>Filteroperation</a:t>
            </a:r>
            <a:endParaRPr dirty="0"/>
          </a:p>
          <a:p>
            <a:pPr marL="692150" lvl="1" indent="-347663" algn="l" rtl="0">
              <a:spcBef>
                <a:spcPts val="240"/>
              </a:spcBef>
              <a:spcAft>
                <a:spcPts val="0"/>
              </a:spcAft>
              <a:buSzPts val="840"/>
              <a:buChar char="●"/>
            </a:pPr>
            <a:r>
              <a:rPr lang="en-US" sz="1200" dirty="0">
                <a:solidFill>
                  <a:srgbClr val="BFBFBF"/>
                </a:solidFill>
              </a:rPr>
              <a:t>Kann Tage bis Jahre </a:t>
            </a:r>
            <a:r>
              <a:rPr lang="en-US" sz="1200" dirty="0" err="1">
                <a:solidFill>
                  <a:srgbClr val="BFBFBF"/>
                </a:solidFill>
              </a:rPr>
              <a:t>nach</a:t>
            </a:r>
            <a:r>
              <a:rPr lang="en-US" sz="1200" dirty="0">
                <a:solidFill>
                  <a:srgbClr val="BFBFBF"/>
                </a:solidFill>
              </a:rPr>
              <a:t> der Operation </a:t>
            </a:r>
            <a:r>
              <a:rPr lang="en-US" sz="1200" dirty="0" err="1">
                <a:solidFill>
                  <a:srgbClr val="BFBFBF"/>
                </a:solidFill>
              </a:rPr>
              <a:t>auftreten</a:t>
            </a:r>
            <a:endParaRPr dirty="0"/>
          </a:p>
          <a:p>
            <a:pPr marL="692150" lvl="1" indent="-347663" algn="l" rtl="0">
              <a:spcBef>
                <a:spcPts val="240"/>
              </a:spcBef>
              <a:spcAft>
                <a:spcPts val="0"/>
              </a:spcAft>
              <a:buSzPts val="840"/>
              <a:buChar char="●"/>
            </a:pPr>
            <a:r>
              <a:rPr lang="en-US" sz="1200" dirty="0" err="1">
                <a:solidFill>
                  <a:srgbClr val="BFBFBF"/>
                </a:solidFill>
              </a:rPr>
              <a:t>Erreger</a:t>
            </a:r>
            <a:r>
              <a:rPr lang="en-US" sz="1200" dirty="0">
                <a:solidFill>
                  <a:srgbClr val="BFBFBF"/>
                </a:solidFill>
              </a:rPr>
              <a:t>: </a:t>
            </a:r>
            <a:r>
              <a:rPr lang="en-US" sz="1200" i="1" dirty="0" err="1">
                <a:solidFill>
                  <a:srgbClr val="BFBFBF"/>
                </a:solidFill>
              </a:rPr>
              <a:t>Streptokokken</a:t>
            </a:r>
            <a:r>
              <a:rPr lang="en-US" sz="1200" dirty="0">
                <a:solidFill>
                  <a:srgbClr val="BFBFBF"/>
                </a:solidFill>
              </a:rPr>
              <a:t>, </a:t>
            </a:r>
            <a:r>
              <a:rPr lang="en-US" sz="1200" i="1" dirty="0" err="1">
                <a:solidFill>
                  <a:srgbClr val="BFBFBF"/>
                </a:solidFill>
              </a:rPr>
              <a:t>Haemophilus</a:t>
            </a:r>
            <a:r>
              <a:rPr lang="en-US" sz="1200" dirty="0" err="1">
                <a:solidFill>
                  <a:srgbClr val="BFBFBF"/>
                </a:solidFill>
              </a:rPr>
              <a:t>-Arten</a:t>
            </a:r>
            <a:r>
              <a:rPr lang="en-US" sz="1200" dirty="0">
                <a:solidFill>
                  <a:srgbClr val="BFBFBF"/>
                </a:solidFill>
              </a:rPr>
              <a:t>, </a:t>
            </a:r>
            <a:r>
              <a:rPr lang="en-US" sz="1200" dirty="0" err="1">
                <a:solidFill>
                  <a:srgbClr val="BFBFBF"/>
                </a:solidFill>
              </a:rPr>
              <a:t>grampositive</a:t>
            </a:r>
            <a:r>
              <a:rPr lang="en-US" sz="1200" dirty="0">
                <a:solidFill>
                  <a:srgbClr val="BFBFBF"/>
                </a:solidFill>
              </a:rPr>
              <a:t> </a:t>
            </a:r>
            <a:r>
              <a:rPr lang="en-US" sz="1200" dirty="0" err="1">
                <a:solidFill>
                  <a:srgbClr val="BFBFBF"/>
                </a:solidFill>
              </a:rPr>
              <a:t>Bakterien</a:t>
            </a:r>
            <a:endParaRPr dirty="0"/>
          </a:p>
          <a:p>
            <a:pPr marL="692150" lvl="1" indent="-347663" algn="l" rtl="0">
              <a:spcBef>
                <a:spcPts val="240"/>
              </a:spcBef>
              <a:spcAft>
                <a:spcPts val="0"/>
              </a:spcAft>
              <a:buSzPts val="840"/>
              <a:buChar char="●"/>
            </a:pPr>
            <a:r>
              <a:rPr lang="en-US" sz="1200" dirty="0">
                <a:solidFill>
                  <a:srgbClr val="BFBFBF"/>
                </a:solidFill>
              </a:rPr>
              <a:t>Zwei </a:t>
            </a:r>
            <a:r>
              <a:rPr lang="en-US" sz="1200" dirty="0" err="1">
                <a:solidFill>
                  <a:srgbClr val="BFBFBF"/>
                </a:solidFill>
              </a:rPr>
              <a:t>klinische</a:t>
            </a:r>
            <a:r>
              <a:rPr lang="en-US" sz="1200" dirty="0">
                <a:solidFill>
                  <a:srgbClr val="BFBFBF"/>
                </a:solidFill>
              </a:rPr>
              <a:t> </a:t>
            </a:r>
            <a:r>
              <a:rPr lang="en-US" sz="1200" dirty="0" err="1">
                <a:solidFill>
                  <a:srgbClr val="BFBFBF"/>
                </a:solidFill>
              </a:rPr>
              <a:t>Entitäten</a:t>
            </a:r>
            <a:r>
              <a:rPr lang="en-US" sz="1200" dirty="0">
                <a:solidFill>
                  <a:srgbClr val="BFBFBF"/>
                </a:solidFill>
              </a:rPr>
              <a:t>:</a:t>
            </a:r>
            <a:endParaRPr dirty="0"/>
          </a:p>
          <a:p>
            <a:pPr marL="987425" lvl="2" indent="-293688" algn="l" rtl="0">
              <a:spcBef>
                <a:spcPts val="240"/>
              </a:spcBef>
              <a:spcAft>
                <a:spcPts val="0"/>
              </a:spcAft>
              <a:buSzPts val="840"/>
              <a:buChar char="●"/>
            </a:pPr>
            <a:r>
              <a:rPr lang="en-US" sz="1200" i="1" dirty="0" err="1">
                <a:solidFill>
                  <a:srgbClr val="BFBFBF"/>
                </a:solidFill>
              </a:rPr>
              <a:t>Blebitis</a:t>
            </a:r>
            <a:r>
              <a:rPr lang="en-US" sz="1200" dirty="0">
                <a:solidFill>
                  <a:srgbClr val="BFBFBF"/>
                </a:solidFill>
              </a:rPr>
              <a:t>: </a:t>
            </a:r>
            <a:r>
              <a:rPr lang="en-US" sz="1200" dirty="0" err="1">
                <a:solidFill>
                  <a:srgbClr val="BFBFBF"/>
                </a:solidFill>
              </a:rPr>
              <a:t>Infizierter</a:t>
            </a:r>
            <a:r>
              <a:rPr lang="en-US" sz="1200" dirty="0">
                <a:solidFill>
                  <a:srgbClr val="BFBFBF"/>
                </a:solidFill>
              </a:rPr>
              <a:t> Bleb </a:t>
            </a:r>
            <a:r>
              <a:rPr lang="en-US" sz="1200" dirty="0" err="1">
                <a:solidFill>
                  <a:srgbClr val="BFBFBF"/>
                </a:solidFill>
              </a:rPr>
              <a:t>ohne</a:t>
            </a:r>
            <a:r>
              <a:rPr lang="en-US" sz="1200" dirty="0">
                <a:solidFill>
                  <a:srgbClr val="BFBFBF"/>
                </a:solidFill>
              </a:rPr>
              <a:t> </a:t>
            </a:r>
            <a:r>
              <a:rPr lang="en-US" sz="1200" dirty="0" err="1">
                <a:solidFill>
                  <a:srgbClr val="BFBFBF"/>
                </a:solidFill>
              </a:rPr>
              <a:t>Beteiligung</a:t>
            </a:r>
            <a:r>
              <a:rPr lang="en-US" sz="1200" dirty="0">
                <a:solidFill>
                  <a:srgbClr val="BFBFBF"/>
                </a:solidFill>
              </a:rPr>
              <a:t> der </a:t>
            </a:r>
            <a:r>
              <a:rPr lang="en-US" sz="1200" dirty="0" err="1">
                <a:solidFill>
                  <a:srgbClr val="BFBFBF"/>
                </a:solidFill>
              </a:rPr>
              <a:t>Vorderkammer</a:t>
            </a:r>
            <a:r>
              <a:rPr lang="en-US" sz="1200" dirty="0">
                <a:solidFill>
                  <a:srgbClr val="BFBFBF"/>
                </a:solidFill>
              </a:rPr>
              <a:t> </a:t>
            </a:r>
            <a:r>
              <a:rPr lang="en-US" sz="1200" dirty="0" err="1">
                <a:solidFill>
                  <a:srgbClr val="BFBFBF"/>
                </a:solidFill>
              </a:rPr>
              <a:t>oder</a:t>
            </a:r>
            <a:r>
              <a:rPr lang="en-US" sz="1200" dirty="0">
                <a:solidFill>
                  <a:srgbClr val="BFBFBF"/>
                </a:solidFill>
              </a:rPr>
              <a:t> des </a:t>
            </a:r>
            <a:r>
              <a:rPr lang="en-US" sz="1200" dirty="0" err="1">
                <a:solidFill>
                  <a:srgbClr val="BFBFBF"/>
                </a:solidFill>
              </a:rPr>
              <a:t>Glaskörpers</a:t>
            </a:r>
            <a:endParaRPr dirty="0"/>
          </a:p>
          <a:p>
            <a:pPr marL="987425" lvl="2" indent="-293688" algn="l" rtl="0">
              <a:spcBef>
                <a:spcPts val="240"/>
              </a:spcBef>
              <a:spcAft>
                <a:spcPts val="0"/>
              </a:spcAft>
              <a:buSzPts val="840"/>
              <a:buChar char="●"/>
            </a:pPr>
            <a:r>
              <a:rPr lang="en-US" sz="1200" i="1" dirty="0" err="1">
                <a:solidFill>
                  <a:srgbClr val="BFBFBF"/>
                </a:solidFill>
              </a:rPr>
              <a:t>Sickerkissen-assoziierte</a:t>
            </a:r>
            <a:r>
              <a:rPr lang="en-US" sz="1200" i="1" dirty="0">
                <a:solidFill>
                  <a:srgbClr val="BFBFBF"/>
                </a:solidFill>
              </a:rPr>
              <a:t> Endophthalmitis</a:t>
            </a:r>
            <a:r>
              <a:rPr lang="en-US" sz="1200" dirty="0">
                <a:solidFill>
                  <a:srgbClr val="BFBFBF"/>
                </a:solidFill>
              </a:rPr>
              <a:t>: Bild </a:t>
            </a:r>
            <a:r>
              <a:rPr lang="en-US" sz="1200" dirty="0" err="1">
                <a:solidFill>
                  <a:srgbClr val="BFBFBF"/>
                </a:solidFill>
              </a:rPr>
              <a:t>einer</a:t>
            </a:r>
            <a:r>
              <a:rPr lang="en-US" sz="1200" dirty="0">
                <a:solidFill>
                  <a:srgbClr val="BFBFBF"/>
                </a:solidFill>
              </a:rPr>
              <a:t> </a:t>
            </a:r>
            <a:r>
              <a:rPr lang="en-US" sz="1200" dirty="0" err="1">
                <a:solidFill>
                  <a:srgbClr val="BFBFBF"/>
                </a:solidFill>
              </a:rPr>
              <a:t>akuten</a:t>
            </a:r>
            <a:r>
              <a:rPr lang="en-US" sz="1200" dirty="0">
                <a:solidFill>
                  <a:srgbClr val="BFBFBF"/>
                </a:solidFill>
              </a:rPr>
              <a:t> Endophthalmitis + </a:t>
            </a:r>
            <a:r>
              <a:rPr lang="en-US" sz="1200" dirty="0" err="1">
                <a:solidFill>
                  <a:srgbClr val="BFBFBF"/>
                </a:solidFill>
              </a:rPr>
              <a:t>eitriger</a:t>
            </a:r>
            <a:r>
              <a:rPr lang="en-US" sz="1200" dirty="0">
                <a:solidFill>
                  <a:srgbClr val="BFBFBF"/>
                </a:solidFill>
              </a:rPr>
              <a:t> Bleb</a:t>
            </a:r>
            <a:endParaRPr dirty="0"/>
          </a:p>
          <a:p>
            <a:pPr marL="692150" lvl="1" indent="-347663" algn="l" rtl="0">
              <a:spcBef>
                <a:spcPts val="240"/>
              </a:spcBef>
              <a:spcAft>
                <a:spcPts val="0"/>
              </a:spcAft>
              <a:buSzPts val="840"/>
              <a:buChar char="●"/>
            </a:pPr>
            <a:r>
              <a:rPr lang="en-US" sz="1200" dirty="0" err="1">
                <a:solidFill>
                  <a:srgbClr val="BFBFBF"/>
                </a:solidFill>
              </a:rPr>
              <a:t>Behandlung</a:t>
            </a:r>
            <a:r>
              <a:rPr lang="en-US" sz="1200" dirty="0">
                <a:solidFill>
                  <a:srgbClr val="BFBFBF"/>
                </a:solidFill>
              </a:rPr>
              <a:t>:</a:t>
            </a:r>
            <a:endParaRPr dirty="0"/>
          </a:p>
          <a:p>
            <a:pPr marL="987425" lvl="2" indent="-293688" algn="l" rtl="0">
              <a:spcBef>
                <a:spcPts val="240"/>
              </a:spcBef>
              <a:spcAft>
                <a:spcPts val="0"/>
              </a:spcAft>
              <a:buSzPts val="840"/>
              <a:buChar char="●"/>
            </a:pPr>
            <a:r>
              <a:rPr lang="en-US" sz="1200" dirty="0" err="1">
                <a:solidFill>
                  <a:srgbClr val="BFBFBF"/>
                </a:solidFill>
              </a:rPr>
              <a:t>Blebitis</a:t>
            </a:r>
            <a:r>
              <a:rPr lang="en-US" sz="1200" dirty="0">
                <a:solidFill>
                  <a:srgbClr val="BFBFBF"/>
                </a:solidFill>
              </a:rPr>
              <a:t>: </a:t>
            </a:r>
            <a:r>
              <a:rPr lang="en-US" sz="1200" dirty="0" err="1">
                <a:solidFill>
                  <a:srgbClr val="BFBFBF"/>
                </a:solidFill>
              </a:rPr>
              <a:t>Topische</a:t>
            </a:r>
            <a:r>
              <a:rPr lang="en-US" sz="1200" dirty="0">
                <a:solidFill>
                  <a:srgbClr val="BFBFBF"/>
                </a:solidFill>
              </a:rPr>
              <a:t> und </a:t>
            </a:r>
            <a:r>
              <a:rPr lang="en-US" sz="1200" dirty="0" err="1">
                <a:solidFill>
                  <a:srgbClr val="BFBFBF"/>
                </a:solidFill>
              </a:rPr>
              <a:t>subkonjunktivale</a:t>
            </a:r>
            <a:r>
              <a:rPr lang="en-US" sz="1200" dirty="0">
                <a:solidFill>
                  <a:srgbClr val="BFBFBF"/>
                </a:solidFill>
              </a:rPr>
              <a:t> </a:t>
            </a:r>
            <a:r>
              <a:rPr lang="en-US" sz="1200" dirty="0" err="1">
                <a:solidFill>
                  <a:srgbClr val="BFBFBF"/>
                </a:solidFill>
              </a:rPr>
              <a:t>Antibiotika</a:t>
            </a:r>
            <a:endParaRPr dirty="0"/>
          </a:p>
          <a:p>
            <a:pPr marL="987425" lvl="2" indent="-293688" algn="l" rtl="0">
              <a:spcBef>
                <a:spcPts val="240"/>
              </a:spcBef>
              <a:spcAft>
                <a:spcPts val="0"/>
              </a:spcAft>
              <a:buSzPts val="840"/>
              <a:buChar char="●"/>
            </a:pPr>
            <a:r>
              <a:rPr lang="en-US" sz="1200" dirty="0" err="1"/>
              <a:t>Sickerkissen-assoziierte</a:t>
            </a:r>
            <a:r>
              <a:rPr lang="en-US" sz="1200" dirty="0"/>
              <a:t> Endophthalmitis: </a:t>
            </a:r>
            <a:r>
              <a:rPr lang="en-US" sz="1200" b="1" dirty="0" err="1">
                <a:solidFill>
                  <a:srgbClr val="0000FF"/>
                </a:solidFill>
              </a:rPr>
              <a:t>Intravitreale</a:t>
            </a:r>
            <a:r>
              <a:rPr lang="en-US" sz="1200" b="1" dirty="0">
                <a:solidFill>
                  <a:srgbClr val="0000FF"/>
                </a:solidFill>
              </a:rPr>
              <a:t> </a:t>
            </a:r>
            <a:r>
              <a:rPr lang="en-US" sz="1200" b="1" dirty="0" err="1">
                <a:solidFill>
                  <a:srgbClr val="0000FF"/>
                </a:solidFill>
              </a:rPr>
              <a:t>Antibiotika</a:t>
            </a:r>
            <a:r>
              <a:rPr lang="en-US" sz="1200" b="1" dirty="0">
                <a:solidFill>
                  <a:srgbClr val="0000FF"/>
                </a:solidFill>
              </a:rPr>
              <a:t> </a:t>
            </a:r>
            <a:r>
              <a:rPr lang="en-US" sz="1200" b="1" dirty="0"/>
              <a:t>+/- </a:t>
            </a:r>
            <a:r>
              <a:rPr lang="en-US" sz="1200" b="1" dirty="0">
                <a:solidFill>
                  <a:srgbClr val="0000FF"/>
                </a:solidFill>
              </a:rPr>
              <a:t>PPV</a:t>
            </a:r>
            <a:endParaRPr dirty="0"/>
          </a:p>
          <a:p>
            <a:pPr marL="1281113" lvl="3" indent="-292100" algn="l" rtl="0">
              <a:spcBef>
                <a:spcPts val="240"/>
              </a:spcBef>
              <a:spcAft>
                <a:spcPts val="0"/>
              </a:spcAft>
              <a:buSzPts val="900"/>
              <a:buChar char="▪"/>
            </a:pPr>
            <a:r>
              <a:rPr lang="en-US" sz="1200" dirty="0">
                <a:solidFill>
                  <a:srgbClr val="B2B2B2"/>
                </a:solidFill>
              </a:rPr>
              <a:t>Die </a:t>
            </a:r>
            <a:r>
              <a:rPr lang="en-US" sz="1200" dirty="0" err="1">
                <a:solidFill>
                  <a:srgbClr val="B2B2B2"/>
                </a:solidFill>
              </a:rPr>
              <a:t>endgültige</a:t>
            </a:r>
            <a:r>
              <a:rPr lang="en-US" sz="1200" dirty="0">
                <a:solidFill>
                  <a:srgbClr val="B2B2B2"/>
                </a:solidFill>
              </a:rPr>
              <a:t> </a:t>
            </a:r>
            <a:r>
              <a:rPr lang="en-US" sz="1200" dirty="0" err="1">
                <a:solidFill>
                  <a:srgbClr val="B2B2B2"/>
                </a:solidFill>
              </a:rPr>
              <a:t>Sehschärfe</a:t>
            </a:r>
            <a:r>
              <a:rPr lang="en-US" sz="1200" dirty="0">
                <a:solidFill>
                  <a:srgbClr val="B2B2B2"/>
                </a:solidFill>
              </a:rPr>
              <a:t> </a:t>
            </a:r>
            <a:r>
              <a:rPr lang="en-US" sz="1200" dirty="0" err="1">
                <a:solidFill>
                  <a:srgbClr val="B2B2B2"/>
                </a:solidFill>
              </a:rPr>
              <a:t>ist</a:t>
            </a:r>
            <a:r>
              <a:rPr lang="en-US" sz="1200" dirty="0">
                <a:solidFill>
                  <a:srgbClr val="B2B2B2"/>
                </a:solidFill>
              </a:rPr>
              <a:t> </a:t>
            </a:r>
            <a:r>
              <a:rPr lang="en-US" sz="1200" dirty="0" err="1">
                <a:solidFill>
                  <a:srgbClr val="B2B2B2"/>
                </a:solidFill>
              </a:rPr>
              <a:t>tendenziell</a:t>
            </a:r>
            <a:r>
              <a:rPr lang="en-US" sz="1200" dirty="0">
                <a:solidFill>
                  <a:srgbClr val="B2B2B2"/>
                </a:solidFill>
              </a:rPr>
              <a:t> </a:t>
            </a:r>
            <a:r>
              <a:rPr lang="en-US" sz="1200" dirty="0" err="1">
                <a:solidFill>
                  <a:srgbClr val="B2B2B2"/>
                </a:solidFill>
              </a:rPr>
              <a:t>schlechter</a:t>
            </a:r>
            <a:r>
              <a:rPr lang="en-US" sz="1200" dirty="0">
                <a:solidFill>
                  <a:srgbClr val="B2B2B2"/>
                </a:solidFill>
              </a:rPr>
              <a:t> </a:t>
            </a:r>
            <a:r>
              <a:rPr lang="en-US" sz="1200" dirty="0" err="1">
                <a:solidFill>
                  <a:srgbClr val="B2B2B2"/>
                </a:solidFill>
              </a:rPr>
              <a:t>als</a:t>
            </a:r>
            <a:r>
              <a:rPr lang="en-US" sz="1200" dirty="0">
                <a:solidFill>
                  <a:srgbClr val="B2B2B2"/>
                </a:solidFill>
              </a:rPr>
              <a:t> </a:t>
            </a:r>
            <a:r>
              <a:rPr lang="en-US" sz="1200" dirty="0" err="1">
                <a:solidFill>
                  <a:srgbClr val="B2B2B2"/>
                </a:solidFill>
              </a:rPr>
              <a:t>nach</a:t>
            </a:r>
            <a:r>
              <a:rPr lang="en-US" sz="1200" dirty="0">
                <a:solidFill>
                  <a:srgbClr val="B2B2B2"/>
                </a:solidFill>
              </a:rPr>
              <a:t> der </a:t>
            </a:r>
            <a:r>
              <a:rPr lang="en-US" sz="1200" dirty="0" err="1">
                <a:solidFill>
                  <a:srgbClr val="B2B2B2"/>
                </a:solidFill>
              </a:rPr>
              <a:t>Behandlung</a:t>
            </a:r>
            <a:r>
              <a:rPr lang="en-US" sz="1200" dirty="0">
                <a:solidFill>
                  <a:srgbClr val="B2B2B2"/>
                </a:solidFill>
              </a:rPr>
              <a:t> </a:t>
            </a:r>
            <a:r>
              <a:rPr lang="en-US" sz="1200" dirty="0" err="1">
                <a:solidFill>
                  <a:srgbClr val="B2B2B2"/>
                </a:solidFill>
              </a:rPr>
              <a:t>einer</a:t>
            </a:r>
            <a:r>
              <a:rPr lang="en-US" sz="1200" dirty="0">
                <a:solidFill>
                  <a:srgbClr val="B2B2B2"/>
                </a:solidFill>
              </a:rPr>
              <a:t> </a:t>
            </a:r>
            <a:r>
              <a:rPr lang="en-US" sz="1200" dirty="0" err="1">
                <a:solidFill>
                  <a:srgbClr val="B2B2B2"/>
                </a:solidFill>
              </a:rPr>
              <a:t>akut</a:t>
            </a:r>
            <a:r>
              <a:rPr lang="en-US" sz="1200" dirty="0">
                <a:solidFill>
                  <a:srgbClr val="B2B2B2"/>
                </a:solidFill>
              </a:rPr>
              <a:t> </a:t>
            </a:r>
            <a:r>
              <a:rPr lang="en-US" sz="1200" dirty="0" err="1">
                <a:solidFill>
                  <a:srgbClr val="B2B2B2"/>
                </a:solidFill>
              </a:rPr>
              <a:t>auftretenden</a:t>
            </a:r>
            <a:r>
              <a:rPr lang="en-US" sz="1200" dirty="0">
                <a:solidFill>
                  <a:srgbClr val="B2B2B2"/>
                </a:solidFill>
              </a:rPr>
              <a:t> Endophthalmitis </a:t>
            </a:r>
            <a:r>
              <a:rPr lang="en-US" sz="1200" dirty="0" err="1">
                <a:solidFill>
                  <a:srgbClr val="B2B2B2"/>
                </a:solidFill>
              </a:rPr>
              <a:t>nach</a:t>
            </a:r>
            <a:r>
              <a:rPr lang="en-US" sz="1200" dirty="0">
                <a:solidFill>
                  <a:srgbClr val="B2B2B2"/>
                </a:solidFill>
              </a:rPr>
              <a:t> CE</a:t>
            </a:r>
            <a:endParaRPr dirty="0"/>
          </a:p>
        </p:txBody>
      </p:sp>
      <p:sp>
        <p:nvSpPr>
          <p:cNvPr id="721" name="Google Shape;721;p32"/>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32</a:t>
            </a:fld>
            <a:endParaRPr sz="1000">
              <a:solidFill>
                <a:schemeClr val="dk1"/>
              </a:solidFill>
              <a:latin typeface="Arial"/>
              <a:ea typeface="Arial"/>
              <a:cs typeface="Arial"/>
              <a:sym typeface="Arial"/>
            </a:endParaRPr>
          </a:p>
        </p:txBody>
      </p:sp>
      <p:sp>
        <p:nvSpPr>
          <p:cNvPr id="722" name="Google Shape;722;p32"/>
          <p:cNvSpPr txBox="1"/>
          <p:nvPr/>
        </p:nvSpPr>
        <p:spPr>
          <a:xfrm>
            <a:off x="238539" y="5702921"/>
            <a:ext cx="8610600" cy="6906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lt1"/>
              </a:buClr>
              <a:buSzPts val="1200"/>
              <a:buFont typeface="Noto Sans Symbols"/>
              <a:buNone/>
            </a:pPr>
            <a:r>
              <a:rPr lang="en-US" sz="1200" i="1" dirty="0" err="1">
                <a:solidFill>
                  <a:schemeClr val="lt1"/>
                </a:solidFill>
                <a:latin typeface="Arial"/>
                <a:ea typeface="Arial"/>
                <a:cs typeface="Arial"/>
                <a:sym typeface="Arial"/>
              </a:rPr>
              <a:t>Sollten</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Behandlungsentscheidungen</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bei</a:t>
            </a:r>
            <a:r>
              <a:rPr lang="en-US" sz="1200" i="1" dirty="0">
                <a:solidFill>
                  <a:schemeClr val="lt1"/>
                </a:solidFill>
                <a:latin typeface="Arial"/>
                <a:ea typeface="Arial"/>
                <a:cs typeface="Arial"/>
                <a:sym typeface="Arial"/>
              </a:rPr>
              <a:t> </a:t>
            </a:r>
            <a:r>
              <a:rPr lang="en-US" sz="1200" i="1" dirty="0" err="1">
                <a:solidFill>
                  <a:schemeClr val="lt1"/>
                </a:solidFill>
              </a:rPr>
              <a:t>Sickerkissen</a:t>
            </a:r>
            <a:r>
              <a:rPr lang="en-US" sz="1200" i="1" dirty="0" err="1">
                <a:solidFill>
                  <a:schemeClr val="lt1"/>
                </a:solidFill>
                <a:latin typeface="Arial"/>
                <a:ea typeface="Arial"/>
                <a:cs typeface="Arial"/>
                <a:sym typeface="Arial"/>
              </a:rPr>
              <a:t>-assoziierter</a:t>
            </a:r>
            <a:r>
              <a:rPr lang="en-US" sz="1200" i="1" dirty="0">
                <a:solidFill>
                  <a:schemeClr val="lt1"/>
                </a:solidFill>
                <a:latin typeface="Arial"/>
                <a:ea typeface="Arial"/>
                <a:cs typeface="Arial"/>
                <a:sym typeface="Arial"/>
              </a:rPr>
              <a:t> Endophthalmitis auf EVS-</a:t>
            </a:r>
            <a:r>
              <a:rPr lang="en-US" sz="1200" i="1" dirty="0" err="1">
                <a:solidFill>
                  <a:schemeClr val="lt1"/>
                </a:solidFill>
                <a:latin typeface="Arial"/>
                <a:ea typeface="Arial"/>
                <a:cs typeface="Arial"/>
                <a:sym typeface="Arial"/>
              </a:rPr>
              <a:t>Leitlinien</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basieren</a:t>
            </a:r>
            <a:endParaRPr dirty="0"/>
          </a:p>
          <a:p>
            <a:pPr marL="0" marR="0" lvl="0" indent="0" algn="l" rtl="0">
              <a:lnSpc>
                <a:spcPct val="90000"/>
              </a:lnSpc>
              <a:spcBef>
                <a:spcPts val="0"/>
              </a:spcBef>
              <a:spcAft>
                <a:spcPts val="0"/>
              </a:spcAft>
              <a:buClr>
                <a:schemeClr val="lt1"/>
              </a:buClr>
              <a:buSzPts val="1200"/>
              <a:buFont typeface="Noto Sans Symbols"/>
              <a:buNone/>
            </a:pPr>
            <a:r>
              <a:rPr lang="en-US" sz="1200" i="1" dirty="0">
                <a:solidFill>
                  <a:schemeClr val="lt1"/>
                </a:solidFill>
                <a:latin typeface="Arial"/>
                <a:ea typeface="Arial"/>
                <a:cs typeface="Arial"/>
                <a:sym typeface="Arial"/>
              </a:rPr>
              <a:t>(d. h. PPV </a:t>
            </a:r>
            <a:r>
              <a:rPr lang="en-US" sz="1200" i="1" dirty="0" err="1">
                <a:solidFill>
                  <a:schemeClr val="lt1"/>
                </a:solidFill>
                <a:latin typeface="Arial"/>
                <a:ea typeface="Arial"/>
                <a:cs typeface="Arial"/>
                <a:sym typeface="Arial"/>
              </a:rPr>
              <a:t>bei</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Sehschärfe</a:t>
            </a:r>
            <a:r>
              <a:rPr lang="en-US" sz="1200" i="1" dirty="0">
                <a:solidFill>
                  <a:schemeClr val="lt1"/>
                </a:solidFill>
                <a:latin typeface="Arial"/>
                <a:ea typeface="Arial"/>
                <a:cs typeface="Arial"/>
                <a:sym typeface="Arial"/>
              </a:rPr>
              <a:t> Lux </a:t>
            </a:r>
            <a:r>
              <a:rPr lang="en-US" sz="1200" i="1" dirty="0" err="1">
                <a:solidFill>
                  <a:schemeClr val="lt1"/>
                </a:solidFill>
                <a:latin typeface="Arial"/>
                <a:ea typeface="Arial"/>
                <a:cs typeface="Arial"/>
                <a:sym typeface="Arial"/>
              </a:rPr>
              <a:t>oder</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schlechter</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ansonsten</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nur</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Punktion</a:t>
            </a:r>
            <a:r>
              <a:rPr lang="en-US" sz="1200" i="1" dirty="0">
                <a:solidFill>
                  <a:schemeClr val="lt1"/>
                </a:solidFill>
                <a:latin typeface="Arial"/>
                <a:ea typeface="Arial"/>
                <a:cs typeface="Arial"/>
                <a:sym typeface="Arial"/>
              </a:rPr>
              <a:t> + </a:t>
            </a:r>
            <a:r>
              <a:rPr lang="en-US" sz="1200" i="1" dirty="0" err="1">
                <a:solidFill>
                  <a:schemeClr val="lt1"/>
                </a:solidFill>
                <a:latin typeface="Arial"/>
                <a:ea typeface="Arial"/>
                <a:cs typeface="Arial"/>
                <a:sym typeface="Arial"/>
              </a:rPr>
              <a:t>intravitreale</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8"/>
                  </a:ext>
                </a:extLst>
              </a:rPr>
              <a:t>Antibiotika</a:t>
            </a:r>
            <a:r>
              <a:rPr lang="en-US" sz="1200" i="1" dirty="0">
                <a:solidFill>
                  <a:schemeClr val="lt1"/>
                </a:solidFill>
                <a:latin typeface="Arial"/>
                <a:ea typeface="Arial"/>
                <a:cs typeface="Arial"/>
                <a:sym typeface="Arial"/>
              </a:rPr>
              <a:t>)?</a:t>
            </a:r>
            <a:endParaRPr sz="1600" i="1" dirty="0">
              <a:solidFill>
                <a:srgbClr val="002060"/>
              </a:solidFill>
              <a:latin typeface="Arial"/>
              <a:ea typeface="Arial"/>
              <a:cs typeface="Arial"/>
              <a:sym typeface="Arial"/>
            </a:endParaRPr>
          </a:p>
          <a:p>
            <a:pPr marL="0" marR="0" lvl="0" indent="0" algn="l" rtl="0">
              <a:lnSpc>
                <a:spcPct val="90000"/>
              </a:lnSpc>
              <a:spcBef>
                <a:spcPts val="0"/>
              </a:spcBef>
              <a:spcAft>
                <a:spcPts val="0"/>
              </a:spcAft>
              <a:buClr>
                <a:srgbClr val="002060"/>
              </a:buClr>
              <a:buSzPts val="1200"/>
              <a:buFont typeface="Noto Sans Symbols"/>
              <a:buNone/>
            </a:pPr>
            <a:r>
              <a:rPr lang="en-US" sz="1200" dirty="0">
                <a:solidFill>
                  <a:srgbClr val="002060"/>
                </a:solidFill>
                <a:latin typeface="Arial"/>
                <a:ea typeface="Arial"/>
                <a:cs typeface="Arial"/>
                <a:sym typeface="Arial"/>
              </a:rPr>
              <a:t>Nein! Die EVS-Studie </a:t>
            </a:r>
            <a:r>
              <a:rPr lang="en-US" sz="1200" dirty="0" err="1">
                <a:solidFill>
                  <a:srgbClr val="002060"/>
                </a:solidFill>
                <a:latin typeface="Arial"/>
                <a:ea typeface="Arial"/>
                <a:cs typeface="Arial"/>
                <a:sym typeface="Arial"/>
              </a:rPr>
              <a:t>wurde</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konzipiert</a:t>
            </a:r>
            <a:r>
              <a:rPr lang="en-US" sz="1200" dirty="0">
                <a:solidFill>
                  <a:srgbClr val="002060"/>
                </a:solidFill>
                <a:latin typeface="Arial"/>
                <a:ea typeface="Arial"/>
                <a:cs typeface="Arial"/>
                <a:sym typeface="Arial"/>
              </a:rPr>
              <a:t>, um Endophthalmitis </a:t>
            </a:r>
            <a:r>
              <a:rPr lang="en-US" sz="1200" dirty="0" err="1">
                <a:solidFill>
                  <a:srgbClr val="002060"/>
                </a:solidFill>
                <a:latin typeface="Arial"/>
                <a:ea typeface="Arial"/>
                <a:cs typeface="Arial"/>
                <a:sym typeface="Arial"/>
              </a:rPr>
              <a:t>nach</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Kataraktoperationen</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zu</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behandeln</a:t>
            </a:r>
            <a:r>
              <a:rPr lang="en-US" sz="1200" dirty="0">
                <a:solidFill>
                  <a:srgbClr val="002060"/>
                </a:solidFill>
                <a:latin typeface="Arial"/>
                <a:ea typeface="Arial"/>
                <a:cs typeface="Arial"/>
                <a:sym typeface="Arial"/>
              </a:rPr>
              <a:t>, nicht </a:t>
            </a:r>
            <a:r>
              <a:rPr lang="en-US" sz="1200" dirty="0" err="1">
                <a:solidFill>
                  <a:srgbClr val="002060"/>
                </a:solidFill>
                <a:latin typeface="Arial"/>
                <a:ea typeface="Arial"/>
                <a:cs typeface="Arial"/>
                <a:sym typeface="Arial"/>
              </a:rPr>
              <a:t>nach</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Glaukomoperationen</a:t>
            </a:r>
            <a:r>
              <a:rPr lang="en-US" sz="1200" dirty="0">
                <a:solidFill>
                  <a:srgbClr val="002060"/>
                </a:solidFill>
                <a:latin typeface="Arial"/>
                <a:ea typeface="Arial"/>
                <a:cs typeface="Arial"/>
                <a:sym typeface="Arial"/>
              </a:rPr>
              <a:t>. Daher </a:t>
            </a:r>
            <a:r>
              <a:rPr lang="en-US" sz="1200" dirty="0" err="1">
                <a:solidFill>
                  <a:srgbClr val="002060"/>
                </a:solidFill>
                <a:latin typeface="Arial"/>
                <a:ea typeface="Arial"/>
                <a:cs typeface="Arial"/>
                <a:sym typeface="Arial"/>
              </a:rPr>
              <a:t>gibt</a:t>
            </a:r>
            <a:r>
              <a:rPr lang="en-US" sz="1200" dirty="0">
                <a:solidFill>
                  <a:srgbClr val="002060"/>
                </a:solidFill>
                <a:latin typeface="Arial"/>
                <a:ea typeface="Arial"/>
                <a:cs typeface="Arial"/>
                <a:sym typeface="Arial"/>
              </a:rPr>
              <a:t> es </a:t>
            </a:r>
            <a:r>
              <a:rPr lang="en-US" sz="1200" dirty="0" err="1">
                <a:solidFill>
                  <a:srgbClr val="002060"/>
                </a:solidFill>
                <a:latin typeface="Arial"/>
                <a:ea typeface="Arial"/>
                <a:cs typeface="Arial"/>
                <a:sym typeface="Arial"/>
              </a:rPr>
              <a:t>keinen</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zwingenden</a:t>
            </a:r>
            <a:r>
              <a:rPr lang="en-US" sz="1200" dirty="0">
                <a:solidFill>
                  <a:srgbClr val="002060"/>
                </a:solidFill>
                <a:latin typeface="Arial"/>
                <a:ea typeface="Arial"/>
                <a:cs typeface="Arial"/>
                <a:sym typeface="Arial"/>
              </a:rPr>
              <a:t> Grund, </a:t>
            </a:r>
            <a:r>
              <a:rPr lang="en-US" sz="1200" dirty="0" err="1">
                <a:solidFill>
                  <a:srgbClr val="002060"/>
                </a:solidFill>
                <a:latin typeface="Arial"/>
                <a:ea typeface="Arial"/>
                <a:cs typeface="Arial"/>
                <a:sym typeface="Arial"/>
              </a:rPr>
              <a:t>ihre</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Ergebnisse</a:t>
            </a:r>
            <a:r>
              <a:rPr lang="en-US" sz="1200" dirty="0">
                <a:solidFill>
                  <a:srgbClr val="002060"/>
                </a:solidFill>
                <a:latin typeface="Arial"/>
                <a:ea typeface="Arial"/>
                <a:cs typeface="Arial"/>
                <a:sym typeface="Arial"/>
              </a:rPr>
              <a:t> auf </a:t>
            </a:r>
            <a:r>
              <a:rPr lang="en-US" sz="1200" dirty="0" err="1">
                <a:solidFill>
                  <a:srgbClr val="002060"/>
                </a:solidFill>
                <a:latin typeface="Arial"/>
                <a:ea typeface="Arial"/>
                <a:cs typeface="Arial"/>
                <a:sym typeface="Arial"/>
              </a:rPr>
              <a:t>Glaukomoperationen</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zu</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übertragen</a:t>
            </a:r>
            <a:r>
              <a:rPr lang="en-US" sz="1200" dirty="0">
                <a:solidFill>
                  <a:srgbClr val="002060"/>
                </a:solidFill>
                <a:latin typeface="Arial"/>
                <a:ea typeface="Arial"/>
                <a:cs typeface="Arial"/>
                <a:sym typeface="Arial"/>
              </a:rPr>
              <a:t>.</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38" name="Google Shape;738;p3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739" name="Google Shape;739;p33"/>
          <p:cNvSpPr txBox="1">
            <a:spLocks noGrp="1"/>
          </p:cNvSpPr>
          <p:nvPr>
            <p:ph type="body" idx="1"/>
          </p:nvPr>
        </p:nvSpPr>
        <p:spPr>
          <a:xfrm>
            <a:off x="457200" y="1143000"/>
            <a:ext cx="83820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solidFill>
                  <a:srgbClr val="BFBFBF"/>
                </a:solidFill>
              </a:rPr>
              <a:t>Infektion</a:t>
            </a:r>
            <a:r>
              <a:rPr lang="en-US" sz="1200" b="1" dirty="0">
                <a:solidFill>
                  <a:srgbClr val="BFBFBF"/>
                </a:solidFill>
              </a:rPr>
              <a:t> </a:t>
            </a:r>
            <a:r>
              <a:rPr lang="en-US" sz="1200" b="1" dirty="0" err="1">
                <a:solidFill>
                  <a:srgbClr val="BFBFBF"/>
                </a:solidFill>
              </a:rPr>
              <a:t>nach</a:t>
            </a:r>
            <a:r>
              <a:rPr lang="en-US" sz="1200" b="1" dirty="0">
                <a:solidFill>
                  <a:srgbClr val="BFBFBF"/>
                </a:solidFill>
              </a:rPr>
              <a:t> </a:t>
            </a:r>
            <a:r>
              <a:rPr lang="en-US" sz="1200" b="1" dirty="0" err="1">
                <a:solidFill>
                  <a:srgbClr val="BFBFBF"/>
                </a:solidFill>
              </a:rPr>
              <a:t>einer</a:t>
            </a:r>
            <a:r>
              <a:rPr lang="en-US" sz="1200" b="1" dirty="0">
                <a:solidFill>
                  <a:srgbClr val="BFBFBF"/>
                </a:solidFill>
              </a:rPr>
              <a:t> </a:t>
            </a:r>
            <a:r>
              <a:rPr lang="en-US" sz="1200" b="1" dirty="0" err="1">
                <a:solidFill>
                  <a:srgbClr val="BFBFBF"/>
                </a:solidFill>
              </a:rPr>
              <a:t>Filteroperation</a:t>
            </a:r>
            <a:endParaRPr dirty="0"/>
          </a:p>
          <a:p>
            <a:pPr marL="692150" lvl="1" indent="-347663" algn="l" rtl="0">
              <a:spcBef>
                <a:spcPts val="240"/>
              </a:spcBef>
              <a:spcAft>
                <a:spcPts val="0"/>
              </a:spcAft>
              <a:buSzPts val="840"/>
              <a:buChar char="●"/>
            </a:pPr>
            <a:r>
              <a:rPr lang="en-US" sz="1200" dirty="0">
                <a:solidFill>
                  <a:srgbClr val="BFBFBF"/>
                </a:solidFill>
              </a:rPr>
              <a:t>Kann Tage bis Jahre </a:t>
            </a:r>
            <a:r>
              <a:rPr lang="en-US" sz="1200" dirty="0" err="1">
                <a:solidFill>
                  <a:srgbClr val="BFBFBF"/>
                </a:solidFill>
              </a:rPr>
              <a:t>nach</a:t>
            </a:r>
            <a:r>
              <a:rPr lang="en-US" sz="1200" dirty="0">
                <a:solidFill>
                  <a:srgbClr val="BFBFBF"/>
                </a:solidFill>
              </a:rPr>
              <a:t> der Operation </a:t>
            </a:r>
            <a:r>
              <a:rPr lang="en-US" sz="1200" dirty="0" err="1">
                <a:solidFill>
                  <a:srgbClr val="BFBFBF"/>
                </a:solidFill>
              </a:rPr>
              <a:t>auftreten</a:t>
            </a:r>
            <a:endParaRPr dirty="0"/>
          </a:p>
          <a:p>
            <a:pPr marL="692150" lvl="1" indent="-347663" algn="l" rtl="0">
              <a:spcBef>
                <a:spcPts val="240"/>
              </a:spcBef>
              <a:spcAft>
                <a:spcPts val="0"/>
              </a:spcAft>
              <a:buSzPts val="840"/>
              <a:buChar char="●"/>
            </a:pPr>
            <a:r>
              <a:rPr lang="en-US" sz="1200" dirty="0" err="1">
                <a:solidFill>
                  <a:srgbClr val="BFBFBF"/>
                </a:solidFill>
              </a:rPr>
              <a:t>Erreger</a:t>
            </a:r>
            <a:r>
              <a:rPr lang="en-US" sz="1200" dirty="0">
                <a:solidFill>
                  <a:srgbClr val="BFBFBF"/>
                </a:solidFill>
              </a:rPr>
              <a:t>: </a:t>
            </a:r>
            <a:r>
              <a:rPr lang="en-US" sz="1200" i="1" dirty="0" err="1">
                <a:solidFill>
                  <a:srgbClr val="BFBFBF"/>
                </a:solidFill>
              </a:rPr>
              <a:t>Streptokokken</a:t>
            </a:r>
            <a:r>
              <a:rPr lang="en-US" sz="1200" dirty="0">
                <a:solidFill>
                  <a:srgbClr val="BFBFBF"/>
                </a:solidFill>
              </a:rPr>
              <a:t>, </a:t>
            </a:r>
            <a:r>
              <a:rPr lang="en-US" sz="1200" i="1" dirty="0" err="1">
                <a:solidFill>
                  <a:srgbClr val="BFBFBF"/>
                </a:solidFill>
              </a:rPr>
              <a:t>Haemophilus</a:t>
            </a:r>
            <a:r>
              <a:rPr lang="en-US" sz="1200" dirty="0" err="1">
                <a:solidFill>
                  <a:srgbClr val="BFBFBF"/>
                </a:solidFill>
              </a:rPr>
              <a:t>-Arten</a:t>
            </a:r>
            <a:r>
              <a:rPr lang="en-US" sz="1200" dirty="0">
                <a:solidFill>
                  <a:srgbClr val="BFBFBF"/>
                </a:solidFill>
              </a:rPr>
              <a:t>, </a:t>
            </a:r>
            <a:r>
              <a:rPr lang="en-US" sz="1200" dirty="0" err="1">
                <a:solidFill>
                  <a:srgbClr val="BFBFBF"/>
                </a:solidFill>
              </a:rPr>
              <a:t>grampositive</a:t>
            </a:r>
            <a:r>
              <a:rPr lang="en-US" sz="1200" dirty="0">
                <a:solidFill>
                  <a:srgbClr val="BFBFBF"/>
                </a:solidFill>
              </a:rPr>
              <a:t> </a:t>
            </a:r>
            <a:r>
              <a:rPr lang="en-US" sz="1200" dirty="0" err="1">
                <a:solidFill>
                  <a:srgbClr val="BFBFBF"/>
                </a:solidFill>
              </a:rPr>
              <a:t>Bakterien</a:t>
            </a:r>
            <a:endParaRPr dirty="0"/>
          </a:p>
          <a:p>
            <a:pPr marL="692150" lvl="1" indent="-347663" algn="l" rtl="0">
              <a:spcBef>
                <a:spcPts val="240"/>
              </a:spcBef>
              <a:spcAft>
                <a:spcPts val="0"/>
              </a:spcAft>
              <a:buSzPts val="840"/>
              <a:buChar char="●"/>
            </a:pPr>
            <a:r>
              <a:rPr lang="en-US" sz="1200" dirty="0">
                <a:solidFill>
                  <a:srgbClr val="BFBFBF"/>
                </a:solidFill>
              </a:rPr>
              <a:t>Zwei </a:t>
            </a:r>
            <a:r>
              <a:rPr lang="en-US" sz="1200" dirty="0" err="1">
                <a:solidFill>
                  <a:srgbClr val="BFBFBF"/>
                </a:solidFill>
              </a:rPr>
              <a:t>klinische</a:t>
            </a:r>
            <a:r>
              <a:rPr lang="en-US" sz="1200" dirty="0">
                <a:solidFill>
                  <a:srgbClr val="BFBFBF"/>
                </a:solidFill>
              </a:rPr>
              <a:t> </a:t>
            </a:r>
            <a:r>
              <a:rPr lang="en-US" sz="1200" dirty="0" err="1">
                <a:solidFill>
                  <a:srgbClr val="BFBFBF"/>
                </a:solidFill>
              </a:rPr>
              <a:t>Entitäten</a:t>
            </a:r>
            <a:r>
              <a:rPr lang="en-US" sz="1200" dirty="0">
                <a:solidFill>
                  <a:srgbClr val="BFBFBF"/>
                </a:solidFill>
              </a:rPr>
              <a:t>:</a:t>
            </a:r>
            <a:endParaRPr dirty="0"/>
          </a:p>
          <a:p>
            <a:pPr marL="987425" lvl="2" indent="-293688" algn="l" rtl="0">
              <a:spcBef>
                <a:spcPts val="240"/>
              </a:spcBef>
              <a:spcAft>
                <a:spcPts val="0"/>
              </a:spcAft>
              <a:buSzPts val="840"/>
              <a:buChar char="●"/>
            </a:pPr>
            <a:r>
              <a:rPr lang="en-US" sz="1200" i="1" dirty="0" err="1">
                <a:solidFill>
                  <a:srgbClr val="BFBFBF"/>
                </a:solidFill>
              </a:rPr>
              <a:t>Blebitis</a:t>
            </a:r>
            <a:r>
              <a:rPr lang="en-US" sz="1200" dirty="0">
                <a:solidFill>
                  <a:srgbClr val="BFBFBF"/>
                </a:solidFill>
              </a:rPr>
              <a:t>: </a:t>
            </a:r>
            <a:r>
              <a:rPr lang="en-US" sz="1200" dirty="0" err="1">
                <a:solidFill>
                  <a:srgbClr val="BFBFBF"/>
                </a:solidFill>
              </a:rPr>
              <a:t>Infizierter</a:t>
            </a:r>
            <a:r>
              <a:rPr lang="en-US" sz="1200" dirty="0">
                <a:solidFill>
                  <a:srgbClr val="BFBFBF"/>
                </a:solidFill>
              </a:rPr>
              <a:t> Bleb </a:t>
            </a:r>
            <a:r>
              <a:rPr lang="en-US" sz="1200" dirty="0" err="1">
                <a:solidFill>
                  <a:srgbClr val="BFBFBF"/>
                </a:solidFill>
              </a:rPr>
              <a:t>ohne</a:t>
            </a:r>
            <a:r>
              <a:rPr lang="en-US" sz="1200" dirty="0">
                <a:solidFill>
                  <a:srgbClr val="BFBFBF"/>
                </a:solidFill>
              </a:rPr>
              <a:t> </a:t>
            </a:r>
            <a:r>
              <a:rPr lang="en-US" sz="1200" dirty="0" err="1">
                <a:solidFill>
                  <a:srgbClr val="BFBFBF"/>
                </a:solidFill>
              </a:rPr>
              <a:t>Beteiligung</a:t>
            </a:r>
            <a:r>
              <a:rPr lang="en-US" sz="1200" dirty="0">
                <a:solidFill>
                  <a:srgbClr val="BFBFBF"/>
                </a:solidFill>
              </a:rPr>
              <a:t> der </a:t>
            </a:r>
            <a:r>
              <a:rPr lang="en-US" sz="1200" dirty="0" err="1">
                <a:solidFill>
                  <a:srgbClr val="BFBFBF"/>
                </a:solidFill>
              </a:rPr>
              <a:t>Vorderkammer</a:t>
            </a:r>
            <a:r>
              <a:rPr lang="en-US" sz="1200" dirty="0">
                <a:solidFill>
                  <a:srgbClr val="BFBFBF"/>
                </a:solidFill>
              </a:rPr>
              <a:t> </a:t>
            </a:r>
            <a:r>
              <a:rPr lang="en-US" sz="1200" dirty="0" err="1">
                <a:solidFill>
                  <a:srgbClr val="BFBFBF"/>
                </a:solidFill>
              </a:rPr>
              <a:t>oder</a:t>
            </a:r>
            <a:r>
              <a:rPr lang="en-US" sz="1200" dirty="0">
                <a:solidFill>
                  <a:srgbClr val="BFBFBF"/>
                </a:solidFill>
              </a:rPr>
              <a:t> des </a:t>
            </a:r>
            <a:r>
              <a:rPr lang="en-US" sz="1200" dirty="0" err="1">
                <a:solidFill>
                  <a:srgbClr val="BFBFBF"/>
                </a:solidFill>
              </a:rPr>
              <a:t>Glaskörpers</a:t>
            </a:r>
            <a:endParaRPr dirty="0"/>
          </a:p>
          <a:p>
            <a:pPr marL="987425" lvl="2" indent="-293688" algn="l" rtl="0">
              <a:spcBef>
                <a:spcPts val="240"/>
              </a:spcBef>
              <a:spcAft>
                <a:spcPts val="0"/>
              </a:spcAft>
              <a:buSzPts val="840"/>
              <a:buChar char="●"/>
            </a:pPr>
            <a:r>
              <a:rPr lang="en-US" sz="1200" i="1" dirty="0" err="1">
                <a:solidFill>
                  <a:srgbClr val="BFBFBF"/>
                </a:solidFill>
              </a:rPr>
              <a:t>Sickerkissen-assoziierte</a:t>
            </a:r>
            <a:r>
              <a:rPr lang="en-US" sz="1200" i="1" dirty="0">
                <a:solidFill>
                  <a:srgbClr val="BFBFBF"/>
                </a:solidFill>
              </a:rPr>
              <a:t> Endophthalmitis</a:t>
            </a:r>
            <a:r>
              <a:rPr lang="en-US" sz="1200" dirty="0">
                <a:solidFill>
                  <a:srgbClr val="BFBFBF"/>
                </a:solidFill>
              </a:rPr>
              <a:t>: Bild </a:t>
            </a:r>
            <a:r>
              <a:rPr lang="en-US" sz="1200" dirty="0" err="1">
                <a:solidFill>
                  <a:srgbClr val="BFBFBF"/>
                </a:solidFill>
              </a:rPr>
              <a:t>einer</a:t>
            </a:r>
            <a:r>
              <a:rPr lang="en-US" sz="1200" dirty="0">
                <a:solidFill>
                  <a:srgbClr val="BFBFBF"/>
                </a:solidFill>
              </a:rPr>
              <a:t> </a:t>
            </a:r>
            <a:r>
              <a:rPr lang="en-US" sz="1200" dirty="0" err="1">
                <a:solidFill>
                  <a:srgbClr val="BFBFBF"/>
                </a:solidFill>
              </a:rPr>
              <a:t>akuten</a:t>
            </a:r>
            <a:r>
              <a:rPr lang="en-US" sz="1200" dirty="0">
                <a:solidFill>
                  <a:srgbClr val="BFBFBF"/>
                </a:solidFill>
              </a:rPr>
              <a:t> Endophthalmitis + </a:t>
            </a:r>
            <a:r>
              <a:rPr lang="en-US" sz="1200" dirty="0" err="1">
                <a:solidFill>
                  <a:srgbClr val="BFBFBF"/>
                </a:solidFill>
              </a:rPr>
              <a:t>eitriger</a:t>
            </a:r>
            <a:r>
              <a:rPr lang="en-US" sz="1200" dirty="0">
                <a:solidFill>
                  <a:srgbClr val="BFBFBF"/>
                </a:solidFill>
              </a:rPr>
              <a:t> Bleb</a:t>
            </a:r>
            <a:endParaRPr dirty="0"/>
          </a:p>
          <a:p>
            <a:pPr marL="692150" lvl="1" indent="-347663" algn="l" rtl="0">
              <a:spcBef>
                <a:spcPts val="240"/>
              </a:spcBef>
              <a:spcAft>
                <a:spcPts val="0"/>
              </a:spcAft>
              <a:buSzPts val="840"/>
              <a:buChar char="●"/>
            </a:pPr>
            <a:r>
              <a:rPr lang="en-US" sz="1200" dirty="0" err="1">
                <a:solidFill>
                  <a:srgbClr val="BFBFBF"/>
                </a:solidFill>
              </a:rPr>
              <a:t>Behandlung</a:t>
            </a:r>
            <a:r>
              <a:rPr lang="en-US" sz="1200" dirty="0">
                <a:solidFill>
                  <a:srgbClr val="BFBFBF"/>
                </a:solidFill>
              </a:rPr>
              <a:t>:</a:t>
            </a:r>
            <a:endParaRPr dirty="0"/>
          </a:p>
          <a:p>
            <a:pPr marL="987425" lvl="2" indent="-293688" algn="l" rtl="0">
              <a:spcBef>
                <a:spcPts val="240"/>
              </a:spcBef>
              <a:spcAft>
                <a:spcPts val="0"/>
              </a:spcAft>
              <a:buSzPts val="840"/>
              <a:buChar char="●"/>
            </a:pPr>
            <a:r>
              <a:rPr lang="en-US" sz="1200" dirty="0" err="1">
                <a:solidFill>
                  <a:srgbClr val="BFBFBF"/>
                </a:solidFill>
              </a:rPr>
              <a:t>Blebitis</a:t>
            </a:r>
            <a:r>
              <a:rPr lang="en-US" sz="1200" dirty="0">
                <a:solidFill>
                  <a:srgbClr val="BFBFBF"/>
                </a:solidFill>
              </a:rPr>
              <a:t>: </a:t>
            </a:r>
            <a:r>
              <a:rPr lang="en-US" sz="1200" dirty="0" err="1">
                <a:solidFill>
                  <a:srgbClr val="BFBFBF"/>
                </a:solidFill>
              </a:rPr>
              <a:t>Topische</a:t>
            </a:r>
            <a:r>
              <a:rPr lang="en-US" sz="1200" dirty="0">
                <a:solidFill>
                  <a:srgbClr val="BFBFBF"/>
                </a:solidFill>
              </a:rPr>
              <a:t> und </a:t>
            </a:r>
            <a:r>
              <a:rPr lang="en-US" sz="1200" dirty="0" err="1">
                <a:solidFill>
                  <a:srgbClr val="BFBFBF"/>
                </a:solidFill>
              </a:rPr>
              <a:t>subkonjunktivale</a:t>
            </a:r>
            <a:r>
              <a:rPr lang="en-US" sz="1200" dirty="0">
                <a:solidFill>
                  <a:srgbClr val="BFBFBF"/>
                </a:solidFill>
              </a:rPr>
              <a:t> </a:t>
            </a:r>
            <a:r>
              <a:rPr lang="en-US" sz="1200" dirty="0" err="1">
                <a:solidFill>
                  <a:srgbClr val="BFBFBF"/>
                </a:solidFill>
              </a:rPr>
              <a:t>Antibiotika</a:t>
            </a:r>
            <a:endParaRPr dirty="0"/>
          </a:p>
          <a:p>
            <a:pPr marL="987425" lvl="2" indent="-293688" algn="l" rtl="0">
              <a:spcBef>
                <a:spcPts val="240"/>
              </a:spcBef>
              <a:spcAft>
                <a:spcPts val="0"/>
              </a:spcAft>
              <a:buSzPts val="840"/>
              <a:buChar char="●"/>
            </a:pPr>
            <a:r>
              <a:rPr lang="en-US" sz="1200" dirty="0" err="1"/>
              <a:t>Sickerkissen-assoziierte</a:t>
            </a:r>
            <a:r>
              <a:rPr lang="en-US" sz="1200" dirty="0"/>
              <a:t> Endophthalmitis: </a:t>
            </a:r>
            <a:r>
              <a:rPr lang="en-US" sz="1200" b="1" dirty="0" err="1">
                <a:solidFill>
                  <a:srgbClr val="0000FF"/>
                </a:solidFill>
              </a:rPr>
              <a:t>Intravitreale</a:t>
            </a:r>
            <a:r>
              <a:rPr lang="en-US" sz="1200" b="1" dirty="0">
                <a:solidFill>
                  <a:srgbClr val="0000FF"/>
                </a:solidFill>
              </a:rPr>
              <a:t> </a:t>
            </a:r>
            <a:r>
              <a:rPr lang="en-US" sz="1200" b="1" dirty="0" err="1">
                <a:solidFill>
                  <a:srgbClr val="0000FF"/>
                </a:solidFill>
              </a:rPr>
              <a:t>Antibiotika</a:t>
            </a:r>
            <a:r>
              <a:rPr lang="en-US" sz="1200" b="1" dirty="0">
                <a:solidFill>
                  <a:srgbClr val="0000FF"/>
                </a:solidFill>
              </a:rPr>
              <a:t> </a:t>
            </a:r>
            <a:r>
              <a:rPr lang="en-US" sz="1200" b="1" dirty="0"/>
              <a:t>+/- </a:t>
            </a:r>
            <a:r>
              <a:rPr lang="en-US" sz="1200" b="1" dirty="0">
                <a:solidFill>
                  <a:srgbClr val="0000FF"/>
                </a:solidFill>
              </a:rPr>
              <a:t>PPV</a:t>
            </a:r>
            <a:endParaRPr dirty="0"/>
          </a:p>
          <a:p>
            <a:pPr marL="1281113" lvl="3" indent="-292100" algn="l" rtl="0">
              <a:spcBef>
                <a:spcPts val="240"/>
              </a:spcBef>
              <a:spcAft>
                <a:spcPts val="0"/>
              </a:spcAft>
              <a:buSzPts val="900"/>
              <a:buChar char="▪"/>
            </a:pPr>
            <a:r>
              <a:rPr lang="en-US" sz="1200" dirty="0">
                <a:solidFill>
                  <a:srgbClr val="B2B2B2"/>
                </a:solidFill>
              </a:rPr>
              <a:t>Die </a:t>
            </a:r>
            <a:r>
              <a:rPr lang="en-US" sz="1200" dirty="0" err="1">
                <a:solidFill>
                  <a:srgbClr val="B2B2B2"/>
                </a:solidFill>
              </a:rPr>
              <a:t>endgültige</a:t>
            </a:r>
            <a:r>
              <a:rPr lang="en-US" sz="1200" dirty="0">
                <a:solidFill>
                  <a:srgbClr val="B2B2B2"/>
                </a:solidFill>
              </a:rPr>
              <a:t> </a:t>
            </a:r>
            <a:r>
              <a:rPr lang="en-US" sz="1200" dirty="0" err="1">
                <a:solidFill>
                  <a:srgbClr val="B2B2B2"/>
                </a:solidFill>
              </a:rPr>
              <a:t>Sehschärfe</a:t>
            </a:r>
            <a:r>
              <a:rPr lang="en-US" sz="1200" dirty="0">
                <a:solidFill>
                  <a:srgbClr val="B2B2B2"/>
                </a:solidFill>
              </a:rPr>
              <a:t> </a:t>
            </a:r>
            <a:r>
              <a:rPr lang="en-US" sz="1200" dirty="0" err="1">
                <a:solidFill>
                  <a:srgbClr val="B2B2B2"/>
                </a:solidFill>
              </a:rPr>
              <a:t>ist</a:t>
            </a:r>
            <a:r>
              <a:rPr lang="en-US" sz="1200" dirty="0">
                <a:solidFill>
                  <a:srgbClr val="B2B2B2"/>
                </a:solidFill>
              </a:rPr>
              <a:t> </a:t>
            </a:r>
            <a:r>
              <a:rPr lang="en-US" sz="1200" dirty="0" err="1">
                <a:solidFill>
                  <a:srgbClr val="B2B2B2"/>
                </a:solidFill>
              </a:rPr>
              <a:t>tendenziell</a:t>
            </a:r>
            <a:r>
              <a:rPr lang="en-US" sz="1200" dirty="0">
                <a:solidFill>
                  <a:srgbClr val="B2B2B2"/>
                </a:solidFill>
              </a:rPr>
              <a:t> </a:t>
            </a:r>
            <a:r>
              <a:rPr lang="en-US" sz="1200" dirty="0" err="1">
                <a:solidFill>
                  <a:srgbClr val="B2B2B2"/>
                </a:solidFill>
              </a:rPr>
              <a:t>schlechter</a:t>
            </a:r>
            <a:r>
              <a:rPr lang="en-US" sz="1200" dirty="0">
                <a:solidFill>
                  <a:srgbClr val="B2B2B2"/>
                </a:solidFill>
              </a:rPr>
              <a:t> </a:t>
            </a:r>
            <a:r>
              <a:rPr lang="en-US" sz="1200" dirty="0" err="1">
                <a:solidFill>
                  <a:srgbClr val="B2B2B2"/>
                </a:solidFill>
              </a:rPr>
              <a:t>als</a:t>
            </a:r>
            <a:r>
              <a:rPr lang="en-US" sz="1200" dirty="0">
                <a:solidFill>
                  <a:srgbClr val="B2B2B2"/>
                </a:solidFill>
              </a:rPr>
              <a:t> </a:t>
            </a:r>
            <a:r>
              <a:rPr lang="en-US" sz="1200" dirty="0" err="1">
                <a:solidFill>
                  <a:srgbClr val="B2B2B2"/>
                </a:solidFill>
              </a:rPr>
              <a:t>nach</a:t>
            </a:r>
            <a:r>
              <a:rPr lang="en-US" sz="1200" dirty="0">
                <a:solidFill>
                  <a:srgbClr val="B2B2B2"/>
                </a:solidFill>
              </a:rPr>
              <a:t> der </a:t>
            </a:r>
            <a:r>
              <a:rPr lang="en-US" sz="1200" dirty="0" err="1">
                <a:solidFill>
                  <a:srgbClr val="B2B2B2"/>
                </a:solidFill>
              </a:rPr>
              <a:t>Behandlung</a:t>
            </a:r>
            <a:r>
              <a:rPr lang="en-US" sz="1200" dirty="0">
                <a:solidFill>
                  <a:srgbClr val="B2B2B2"/>
                </a:solidFill>
              </a:rPr>
              <a:t> </a:t>
            </a:r>
            <a:r>
              <a:rPr lang="en-US" sz="1200" dirty="0" err="1">
                <a:solidFill>
                  <a:srgbClr val="B2B2B2"/>
                </a:solidFill>
              </a:rPr>
              <a:t>einer</a:t>
            </a:r>
            <a:r>
              <a:rPr lang="en-US" sz="1200" dirty="0">
                <a:solidFill>
                  <a:srgbClr val="B2B2B2"/>
                </a:solidFill>
              </a:rPr>
              <a:t> </a:t>
            </a:r>
            <a:r>
              <a:rPr lang="en-US" sz="1200" dirty="0" err="1">
                <a:solidFill>
                  <a:srgbClr val="B2B2B2"/>
                </a:solidFill>
              </a:rPr>
              <a:t>akut</a:t>
            </a:r>
            <a:r>
              <a:rPr lang="en-US" sz="1200" dirty="0">
                <a:solidFill>
                  <a:srgbClr val="B2B2B2"/>
                </a:solidFill>
              </a:rPr>
              <a:t> </a:t>
            </a:r>
            <a:r>
              <a:rPr lang="en-US" sz="1200" dirty="0" err="1">
                <a:solidFill>
                  <a:srgbClr val="B2B2B2"/>
                </a:solidFill>
              </a:rPr>
              <a:t>auftretenden</a:t>
            </a:r>
            <a:r>
              <a:rPr lang="en-US" sz="1200" dirty="0">
                <a:solidFill>
                  <a:srgbClr val="B2B2B2"/>
                </a:solidFill>
              </a:rPr>
              <a:t> Endophthalmitis </a:t>
            </a:r>
            <a:r>
              <a:rPr lang="en-US" sz="1200" dirty="0" err="1">
                <a:solidFill>
                  <a:srgbClr val="B2B2B2"/>
                </a:solidFill>
              </a:rPr>
              <a:t>nach</a:t>
            </a:r>
            <a:r>
              <a:rPr lang="en-US" sz="1200" dirty="0">
                <a:solidFill>
                  <a:srgbClr val="B2B2B2"/>
                </a:solidFill>
              </a:rPr>
              <a:t> CE</a:t>
            </a:r>
            <a:endParaRPr dirty="0"/>
          </a:p>
        </p:txBody>
      </p:sp>
      <p:sp>
        <p:nvSpPr>
          <p:cNvPr id="740" name="Google Shape;740;p33"/>
          <p:cNvSpPr txBox="1"/>
          <p:nvPr/>
        </p:nvSpPr>
        <p:spPr>
          <a:xfrm>
            <a:off x="238539" y="5702921"/>
            <a:ext cx="8610600" cy="690600"/>
          </a:xfrm>
          <a:prstGeom prst="rect">
            <a:avLst/>
          </a:prstGeom>
          <a:solidFill>
            <a:srgbClr val="002060"/>
          </a:solidFill>
          <a:ln>
            <a:noFill/>
          </a:ln>
        </p:spPr>
        <p:txBody>
          <a:bodyPr spcFirstLastPara="1" wrap="square" lIns="25400" tIns="12700" rIns="25400" bIns="12700" anchor="t" anchorCtr="0">
            <a:spAutoFit/>
          </a:bodyPr>
          <a:lstStyle/>
          <a:p>
            <a:pPr lvl="0">
              <a:lnSpc>
                <a:spcPct val="90000"/>
              </a:lnSpc>
              <a:buClr>
                <a:schemeClr val="lt1"/>
              </a:buClr>
              <a:buSzPts val="1200"/>
            </a:pPr>
            <a:r>
              <a:rPr lang="en-US" sz="1200" i="1" dirty="0" err="1">
                <a:solidFill>
                  <a:schemeClr val="lt1"/>
                </a:solidFill>
              </a:rPr>
              <a:t>Sollten</a:t>
            </a:r>
            <a:r>
              <a:rPr lang="en-US" sz="1200" i="1" dirty="0">
                <a:solidFill>
                  <a:schemeClr val="lt1"/>
                </a:solidFill>
              </a:rPr>
              <a:t> </a:t>
            </a:r>
            <a:r>
              <a:rPr lang="en-US" sz="1200" i="1" dirty="0" err="1">
                <a:solidFill>
                  <a:schemeClr val="lt1"/>
                </a:solidFill>
              </a:rPr>
              <a:t>Behandlungsentscheidungen</a:t>
            </a:r>
            <a:r>
              <a:rPr lang="en-US" sz="1200" i="1" dirty="0">
                <a:solidFill>
                  <a:schemeClr val="lt1"/>
                </a:solidFill>
              </a:rPr>
              <a:t> </a:t>
            </a:r>
            <a:r>
              <a:rPr lang="en-US" sz="1200" i="1" dirty="0" err="1">
                <a:solidFill>
                  <a:schemeClr val="lt1"/>
                </a:solidFill>
              </a:rPr>
              <a:t>bei</a:t>
            </a:r>
            <a:r>
              <a:rPr lang="en-US" sz="1200" i="1" dirty="0">
                <a:solidFill>
                  <a:schemeClr val="lt1"/>
                </a:solidFill>
              </a:rPr>
              <a:t> </a:t>
            </a:r>
            <a:r>
              <a:rPr lang="en-US" sz="1200" i="1" dirty="0" err="1">
                <a:solidFill>
                  <a:schemeClr val="lt1"/>
                </a:solidFill>
              </a:rPr>
              <a:t>Sickerkissen-assoziierter</a:t>
            </a:r>
            <a:r>
              <a:rPr lang="en-US" sz="1200" i="1" dirty="0">
                <a:solidFill>
                  <a:schemeClr val="lt1"/>
                </a:solidFill>
              </a:rPr>
              <a:t> Endophthalmitis auf EVS-</a:t>
            </a:r>
            <a:r>
              <a:rPr lang="en-US" sz="1200" i="1" dirty="0" err="1">
                <a:solidFill>
                  <a:schemeClr val="lt1"/>
                </a:solidFill>
              </a:rPr>
              <a:t>Leitlinien</a:t>
            </a:r>
            <a:r>
              <a:rPr lang="en-US" sz="1200" i="1" dirty="0">
                <a:solidFill>
                  <a:schemeClr val="lt1"/>
                </a:solidFill>
              </a:rPr>
              <a:t> </a:t>
            </a:r>
            <a:r>
              <a:rPr lang="en-US" sz="1200" i="1" dirty="0" err="1">
                <a:solidFill>
                  <a:schemeClr val="lt1"/>
                </a:solidFill>
              </a:rPr>
              <a:t>basieren</a:t>
            </a:r>
            <a:endParaRPr lang="en-US" sz="1200" dirty="0"/>
          </a:p>
          <a:p>
            <a:pPr lvl="0">
              <a:lnSpc>
                <a:spcPct val="90000"/>
              </a:lnSpc>
              <a:buClr>
                <a:schemeClr val="lt1"/>
              </a:buClr>
              <a:buSzPts val="1200"/>
            </a:pPr>
            <a:r>
              <a:rPr lang="en-US" sz="1200" i="1" dirty="0">
                <a:solidFill>
                  <a:schemeClr val="lt1"/>
                </a:solidFill>
              </a:rPr>
              <a:t>(d. h. PPV </a:t>
            </a:r>
            <a:r>
              <a:rPr lang="en-US" sz="1200" i="1" dirty="0" err="1">
                <a:solidFill>
                  <a:schemeClr val="lt1"/>
                </a:solidFill>
              </a:rPr>
              <a:t>bei</a:t>
            </a:r>
            <a:r>
              <a:rPr lang="en-US" sz="1200" i="1" dirty="0">
                <a:solidFill>
                  <a:schemeClr val="lt1"/>
                </a:solidFill>
              </a:rPr>
              <a:t> </a:t>
            </a:r>
            <a:r>
              <a:rPr lang="en-US" sz="1200" i="1" dirty="0" err="1">
                <a:solidFill>
                  <a:schemeClr val="lt1"/>
                </a:solidFill>
              </a:rPr>
              <a:t>Sehschärfe</a:t>
            </a:r>
            <a:r>
              <a:rPr lang="en-US" sz="1200" i="1" dirty="0">
                <a:solidFill>
                  <a:schemeClr val="lt1"/>
                </a:solidFill>
              </a:rPr>
              <a:t> Lux </a:t>
            </a:r>
            <a:r>
              <a:rPr lang="en-US" sz="1200" i="1" dirty="0" err="1">
                <a:solidFill>
                  <a:schemeClr val="lt1"/>
                </a:solidFill>
              </a:rPr>
              <a:t>oder</a:t>
            </a:r>
            <a:r>
              <a:rPr lang="en-US" sz="1200" i="1" dirty="0">
                <a:solidFill>
                  <a:schemeClr val="lt1"/>
                </a:solidFill>
              </a:rPr>
              <a:t> </a:t>
            </a:r>
            <a:r>
              <a:rPr lang="en-US" sz="1200" i="1" dirty="0" err="1">
                <a:solidFill>
                  <a:schemeClr val="lt1"/>
                </a:solidFill>
              </a:rPr>
              <a:t>schlechter</a:t>
            </a:r>
            <a:r>
              <a:rPr lang="en-US" sz="1200" i="1" dirty="0">
                <a:solidFill>
                  <a:schemeClr val="lt1"/>
                </a:solidFill>
              </a:rPr>
              <a:t>, </a:t>
            </a:r>
            <a:r>
              <a:rPr lang="en-US" sz="1200" i="1" dirty="0" err="1">
                <a:solidFill>
                  <a:schemeClr val="lt1"/>
                </a:solidFill>
              </a:rPr>
              <a:t>ansonsten</a:t>
            </a:r>
            <a:r>
              <a:rPr lang="en-US" sz="1200" i="1" dirty="0">
                <a:solidFill>
                  <a:schemeClr val="lt1"/>
                </a:solidFill>
              </a:rPr>
              <a:t> </a:t>
            </a:r>
            <a:r>
              <a:rPr lang="en-US" sz="1200" i="1" dirty="0" err="1">
                <a:solidFill>
                  <a:schemeClr val="lt1"/>
                </a:solidFill>
              </a:rPr>
              <a:t>nur</a:t>
            </a:r>
            <a:r>
              <a:rPr lang="en-US" sz="1200" i="1" dirty="0">
                <a:solidFill>
                  <a:schemeClr val="lt1"/>
                </a:solidFill>
              </a:rPr>
              <a:t> </a:t>
            </a:r>
            <a:r>
              <a:rPr lang="en-US" sz="1200" i="1" dirty="0" err="1">
                <a:solidFill>
                  <a:schemeClr val="lt1"/>
                </a:solidFill>
              </a:rPr>
              <a:t>Punktion</a:t>
            </a:r>
            <a:r>
              <a:rPr lang="en-US" sz="1200" i="1" dirty="0">
                <a:solidFill>
                  <a:schemeClr val="lt1"/>
                </a:solidFill>
              </a:rPr>
              <a:t> + </a:t>
            </a:r>
            <a:r>
              <a:rPr lang="en-US" sz="1200" i="1" dirty="0" err="1">
                <a:solidFill>
                  <a:schemeClr val="lt1"/>
                </a:solidFill>
              </a:rPr>
              <a:t>intravitreale</a:t>
            </a:r>
            <a:r>
              <a:rPr lang="en-US" sz="1200" i="1" dirty="0">
                <a:solidFill>
                  <a:schemeClr val="lt1"/>
                </a:solidFill>
              </a:rPr>
              <a:t> </a:t>
            </a:r>
            <a:r>
              <a:rPr lang="en-US" sz="1200" i="1" dirty="0" err="1">
                <a:solidFill>
                  <a:schemeClr val="lt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8"/>
                  </a:ext>
                </a:extLst>
              </a:rPr>
              <a:t>Antibiotika</a:t>
            </a:r>
            <a:r>
              <a:rPr lang="en-US" sz="1200" i="1" dirty="0">
                <a:solidFill>
                  <a:schemeClr val="lt1"/>
                </a:solidFill>
              </a:rPr>
              <a:t>)?</a:t>
            </a:r>
            <a:endParaRPr lang="en-US" sz="1600" i="1" dirty="0">
              <a:solidFill>
                <a:srgbClr val="002060"/>
              </a:solidFill>
            </a:endParaRPr>
          </a:p>
          <a:p>
            <a:pPr marL="0" marR="0" lvl="0" indent="0" algn="l" rtl="0">
              <a:lnSpc>
                <a:spcPct val="90000"/>
              </a:lnSpc>
              <a:spcBef>
                <a:spcPts val="0"/>
              </a:spcBef>
              <a:spcAft>
                <a:spcPts val="0"/>
              </a:spcAft>
              <a:buClr>
                <a:schemeClr val="lt1"/>
              </a:buClr>
              <a:buSzPts val="1200"/>
              <a:buFont typeface="Noto Sans Symbols"/>
              <a:buNone/>
            </a:pPr>
            <a:r>
              <a:rPr lang="en-US" sz="1200" dirty="0">
                <a:solidFill>
                  <a:schemeClr val="lt1"/>
                </a:solidFill>
                <a:latin typeface="Arial"/>
                <a:ea typeface="Arial"/>
                <a:cs typeface="Arial"/>
                <a:sym typeface="Arial"/>
              </a:rPr>
              <a:t>Nein! Die EVS-Studie </a:t>
            </a:r>
            <a:r>
              <a:rPr lang="en-US" sz="1200" dirty="0" err="1">
                <a:solidFill>
                  <a:schemeClr val="lt1"/>
                </a:solidFill>
                <a:latin typeface="Arial"/>
                <a:ea typeface="Arial"/>
                <a:cs typeface="Arial"/>
                <a:sym typeface="Arial"/>
              </a:rPr>
              <a:t>wurde</a:t>
            </a:r>
            <a:r>
              <a:rPr lang="en-US" sz="1200" dirty="0">
                <a:solidFill>
                  <a:schemeClr val="lt1"/>
                </a:solidFill>
                <a:latin typeface="Arial"/>
                <a:ea typeface="Arial"/>
                <a:cs typeface="Arial"/>
                <a:sym typeface="Arial"/>
              </a:rPr>
              <a:t> </a:t>
            </a:r>
            <a:r>
              <a:rPr lang="en-US" sz="1200" dirty="0" err="1">
                <a:solidFill>
                  <a:schemeClr val="lt1"/>
                </a:solidFill>
                <a:latin typeface="Arial"/>
                <a:ea typeface="Arial"/>
                <a:cs typeface="Arial"/>
                <a:sym typeface="Arial"/>
              </a:rPr>
              <a:t>zur</a:t>
            </a:r>
            <a:r>
              <a:rPr lang="en-US" sz="1200" dirty="0">
                <a:solidFill>
                  <a:schemeClr val="lt1"/>
                </a:solidFill>
                <a:latin typeface="Arial"/>
                <a:ea typeface="Arial"/>
                <a:cs typeface="Arial"/>
                <a:sym typeface="Arial"/>
              </a:rPr>
              <a:t> </a:t>
            </a:r>
            <a:r>
              <a:rPr lang="en-US" sz="1200" dirty="0" err="1">
                <a:solidFill>
                  <a:schemeClr val="lt1"/>
                </a:solidFill>
                <a:latin typeface="Arial"/>
                <a:ea typeface="Arial"/>
                <a:cs typeface="Arial"/>
                <a:sym typeface="Arial"/>
              </a:rPr>
              <a:t>Behandlung</a:t>
            </a:r>
            <a:r>
              <a:rPr lang="en-US" sz="1200" dirty="0">
                <a:solidFill>
                  <a:schemeClr val="lt1"/>
                </a:solidFill>
                <a:latin typeface="Arial"/>
                <a:ea typeface="Arial"/>
                <a:cs typeface="Arial"/>
                <a:sym typeface="Arial"/>
              </a:rPr>
              <a:t> von Endophthalmitis </a:t>
            </a:r>
            <a:r>
              <a:rPr lang="en-US" sz="1200" dirty="0" err="1">
                <a:solidFill>
                  <a:schemeClr val="lt1"/>
                </a:solidFill>
                <a:latin typeface="Arial"/>
                <a:ea typeface="Arial"/>
                <a:cs typeface="Arial"/>
                <a:sym typeface="Arial"/>
              </a:rPr>
              <a:t>nach</a:t>
            </a:r>
            <a:r>
              <a:rPr lang="en-US" sz="1200" dirty="0">
                <a:solidFill>
                  <a:schemeClr val="lt1"/>
                </a:solidFill>
                <a:latin typeface="Arial"/>
                <a:ea typeface="Arial"/>
                <a:cs typeface="Arial"/>
                <a:sym typeface="Arial"/>
              </a:rPr>
              <a:t> </a:t>
            </a:r>
            <a:r>
              <a:rPr lang="en-US" sz="1200" dirty="0" err="1">
                <a:solidFill>
                  <a:schemeClr val="lt1"/>
                </a:solidFill>
                <a:latin typeface="Arial"/>
                <a:ea typeface="Arial"/>
                <a:cs typeface="Arial"/>
                <a:sym typeface="Arial"/>
              </a:rPr>
              <a:t>Kataraktoperationen</a:t>
            </a:r>
            <a:r>
              <a:rPr lang="en-US" sz="1200" dirty="0">
                <a:solidFill>
                  <a:schemeClr val="lt1"/>
                </a:solidFill>
                <a:latin typeface="Arial"/>
                <a:ea typeface="Arial"/>
                <a:cs typeface="Arial"/>
                <a:sym typeface="Arial"/>
              </a:rPr>
              <a:t> </a:t>
            </a:r>
            <a:r>
              <a:rPr lang="en-US" sz="1200" dirty="0" err="1">
                <a:solidFill>
                  <a:schemeClr val="lt1"/>
                </a:solidFill>
                <a:latin typeface="Arial"/>
                <a:ea typeface="Arial"/>
                <a:cs typeface="Arial"/>
                <a:sym typeface="Arial"/>
              </a:rPr>
              <a:t>konzipiert</a:t>
            </a:r>
            <a:r>
              <a:rPr lang="en-US" sz="1200" dirty="0">
                <a:solidFill>
                  <a:schemeClr val="lt1"/>
                </a:solidFill>
                <a:latin typeface="Arial"/>
                <a:ea typeface="Arial"/>
                <a:cs typeface="Arial"/>
                <a:sym typeface="Arial"/>
              </a:rPr>
              <a:t>, nicht </a:t>
            </a:r>
            <a:r>
              <a:rPr lang="en-US" sz="1200" dirty="0" err="1">
                <a:solidFill>
                  <a:schemeClr val="lt1"/>
                </a:solidFill>
                <a:latin typeface="Arial"/>
                <a:ea typeface="Arial"/>
                <a:cs typeface="Arial"/>
                <a:sym typeface="Arial"/>
              </a:rPr>
              <a:t>nach</a:t>
            </a:r>
            <a:r>
              <a:rPr lang="en-US" sz="1200" dirty="0">
                <a:solidFill>
                  <a:schemeClr val="lt1"/>
                </a:solidFill>
                <a:latin typeface="Arial"/>
                <a:ea typeface="Arial"/>
                <a:cs typeface="Arial"/>
                <a:sym typeface="Arial"/>
              </a:rPr>
              <a:t> </a:t>
            </a:r>
            <a:r>
              <a:rPr lang="en-US" sz="1200" dirty="0" err="1">
                <a:solidFill>
                  <a:schemeClr val="lt1"/>
                </a:solidFill>
                <a:latin typeface="Arial"/>
                <a:ea typeface="Arial"/>
                <a:cs typeface="Arial"/>
                <a:sym typeface="Arial"/>
              </a:rPr>
              <a:t>Glaukomoperationen</a:t>
            </a:r>
            <a:r>
              <a:rPr lang="en-US" sz="1200" dirty="0">
                <a:solidFill>
                  <a:schemeClr val="lt1"/>
                </a:solidFill>
                <a:latin typeface="Arial"/>
                <a:ea typeface="Arial"/>
                <a:cs typeface="Arial"/>
                <a:sym typeface="Arial"/>
              </a:rPr>
              <a:t>. Daher </a:t>
            </a:r>
            <a:r>
              <a:rPr lang="en-US" sz="1200" dirty="0" err="1">
                <a:solidFill>
                  <a:schemeClr val="lt1"/>
                </a:solidFill>
                <a:latin typeface="Arial"/>
                <a:ea typeface="Arial"/>
                <a:cs typeface="Arial"/>
                <a:sym typeface="Arial"/>
              </a:rPr>
              <a:t>gibt</a:t>
            </a:r>
            <a:r>
              <a:rPr lang="en-US" sz="1200" dirty="0">
                <a:solidFill>
                  <a:schemeClr val="lt1"/>
                </a:solidFill>
                <a:latin typeface="Arial"/>
                <a:ea typeface="Arial"/>
                <a:cs typeface="Arial"/>
                <a:sym typeface="Arial"/>
              </a:rPr>
              <a:t> es </a:t>
            </a:r>
            <a:r>
              <a:rPr lang="en-US" sz="1200" dirty="0" err="1">
                <a:solidFill>
                  <a:schemeClr val="lt1"/>
                </a:solidFill>
                <a:latin typeface="Arial"/>
                <a:ea typeface="Arial"/>
                <a:cs typeface="Arial"/>
                <a:sym typeface="Arial"/>
              </a:rPr>
              <a:t>keinen</a:t>
            </a:r>
            <a:r>
              <a:rPr lang="en-US" sz="1200" dirty="0">
                <a:solidFill>
                  <a:schemeClr val="lt1"/>
                </a:solidFill>
                <a:latin typeface="Arial"/>
                <a:ea typeface="Arial"/>
                <a:cs typeface="Arial"/>
                <a:sym typeface="Arial"/>
              </a:rPr>
              <a:t> </a:t>
            </a:r>
            <a:r>
              <a:rPr lang="en-US" sz="1200" dirty="0" err="1">
                <a:solidFill>
                  <a:schemeClr val="lt1"/>
                </a:solidFill>
                <a:latin typeface="Arial"/>
                <a:ea typeface="Arial"/>
                <a:cs typeface="Arial"/>
                <a:sym typeface="Arial"/>
              </a:rPr>
              <a:t>zwingenden</a:t>
            </a:r>
            <a:r>
              <a:rPr lang="en-US" sz="1200" dirty="0">
                <a:solidFill>
                  <a:schemeClr val="lt1"/>
                </a:solidFill>
                <a:latin typeface="Arial"/>
                <a:ea typeface="Arial"/>
                <a:cs typeface="Arial"/>
                <a:sym typeface="Arial"/>
              </a:rPr>
              <a:t> Grund, </a:t>
            </a:r>
            <a:r>
              <a:rPr lang="en-US" sz="1200" dirty="0" err="1">
                <a:solidFill>
                  <a:schemeClr val="lt1"/>
                </a:solidFill>
                <a:latin typeface="Arial"/>
                <a:ea typeface="Arial"/>
                <a:cs typeface="Arial"/>
                <a:sym typeface="Arial"/>
              </a:rPr>
              <a:t>ihre</a:t>
            </a:r>
            <a:r>
              <a:rPr lang="en-US" sz="1200" dirty="0">
                <a:solidFill>
                  <a:schemeClr val="lt1"/>
                </a:solidFill>
                <a:latin typeface="Arial"/>
                <a:ea typeface="Arial"/>
                <a:cs typeface="Arial"/>
                <a:sym typeface="Arial"/>
              </a:rPr>
              <a:t> </a:t>
            </a:r>
            <a:r>
              <a:rPr lang="en-US" sz="1200" dirty="0" err="1">
                <a:solidFill>
                  <a:schemeClr val="lt1"/>
                </a:solidFill>
                <a:latin typeface="Arial"/>
                <a:ea typeface="Arial"/>
                <a:cs typeface="Arial"/>
                <a:sym typeface="Arial"/>
              </a:rPr>
              <a:t>Ergebnisse</a:t>
            </a:r>
            <a:r>
              <a:rPr lang="en-US" sz="1200" dirty="0">
                <a:solidFill>
                  <a:schemeClr val="lt1"/>
                </a:solidFill>
                <a:latin typeface="Arial"/>
                <a:ea typeface="Arial"/>
                <a:cs typeface="Arial"/>
                <a:sym typeface="Arial"/>
              </a:rPr>
              <a:t> auf </a:t>
            </a:r>
            <a:r>
              <a:rPr lang="en-US" sz="1200" dirty="0" err="1">
                <a:solidFill>
                  <a:schemeClr val="lt1"/>
                </a:solidFill>
                <a:latin typeface="Arial"/>
                <a:ea typeface="Arial"/>
                <a:cs typeface="Arial"/>
                <a:sym typeface="Arial"/>
              </a:rPr>
              <a:t>Glaukomoperationen</a:t>
            </a:r>
            <a:r>
              <a:rPr lang="en-US" sz="1200" dirty="0">
                <a:solidFill>
                  <a:schemeClr val="lt1"/>
                </a:solidFill>
                <a:latin typeface="Arial"/>
                <a:ea typeface="Arial"/>
                <a:cs typeface="Arial"/>
                <a:sym typeface="Arial"/>
              </a:rPr>
              <a:t> </a:t>
            </a:r>
            <a:r>
              <a:rPr lang="en-US" sz="1200" dirty="0" err="1">
                <a:solidFill>
                  <a:schemeClr val="lt1"/>
                </a:solidFill>
                <a:latin typeface="Arial"/>
                <a:ea typeface="Arial"/>
                <a:cs typeface="Arial"/>
                <a:sym typeface="Arial"/>
              </a:rPr>
              <a:t>zu</a:t>
            </a:r>
            <a:r>
              <a:rPr lang="en-US" sz="1200" dirty="0">
                <a:solidFill>
                  <a:schemeClr val="lt1"/>
                </a:solidFill>
                <a:latin typeface="Arial"/>
                <a:ea typeface="Arial"/>
                <a:cs typeface="Arial"/>
                <a:sym typeface="Arial"/>
              </a:rPr>
              <a:t> </a:t>
            </a:r>
            <a:r>
              <a:rPr lang="en-US" sz="1200" dirty="0" err="1">
                <a:solidFill>
                  <a:schemeClr val="lt1"/>
                </a:solidFill>
                <a:latin typeface="Arial"/>
                <a:ea typeface="Arial"/>
                <a:cs typeface="Arial"/>
                <a:sym typeface="Arial"/>
              </a:rPr>
              <a:t>übertragen</a:t>
            </a:r>
            <a:r>
              <a:rPr lang="en-US" sz="1200" dirty="0">
                <a:solidFill>
                  <a:schemeClr val="lt1"/>
                </a:solidFill>
                <a:latin typeface="Arial"/>
                <a:ea typeface="Arial"/>
                <a:cs typeface="Arial"/>
                <a:sym typeface="Arial"/>
              </a:rPr>
              <a:t>.</a:t>
            </a:r>
            <a:endParaRPr dirty="0"/>
          </a:p>
        </p:txBody>
      </p:sp>
      <p:sp>
        <p:nvSpPr>
          <p:cNvPr id="741" name="Google Shape;741;p33"/>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33</a:t>
            </a:fld>
            <a:endParaRPr sz="1000">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6" name="Google Shape;186;p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87" name="Google Shape;187;p4"/>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t>Infektion</a:t>
            </a:r>
            <a:r>
              <a:rPr lang="en-US" sz="1200" b="1" dirty="0"/>
              <a:t> </a:t>
            </a:r>
            <a:r>
              <a:rPr lang="en-US" sz="1200" b="1" dirty="0" err="1"/>
              <a:t>nach</a:t>
            </a:r>
            <a:r>
              <a:rPr lang="en-US" sz="1200" b="1" dirty="0"/>
              <a:t> </a:t>
            </a:r>
            <a:r>
              <a:rPr lang="en-US" sz="1200" b="1" dirty="0" err="1"/>
              <a:t>einer</a:t>
            </a:r>
            <a:r>
              <a:rPr lang="en-US" sz="1200" b="1" dirty="0"/>
              <a:t> </a:t>
            </a:r>
            <a:r>
              <a:rPr lang="en-US" sz="1200" b="1" dirty="0" err="1"/>
              <a:t>Filteroperation</a:t>
            </a:r>
            <a:endParaRPr dirty="0"/>
          </a:p>
          <a:p>
            <a:pPr marL="692150" lvl="1" indent="-347663" algn="l" rtl="0">
              <a:spcBef>
                <a:spcPts val="240"/>
              </a:spcBef>
              <a:spcAft>
                <a:spcPts val="0"/>
              </a:spcAft>
              <a:buSzPts val="840"/>
              <a:buChar char="●"/>
            </a:pPr>
            <a:r>
              <a:rPr lang="en-US" sz="1200" dirty="0"/>
              <a:t>Kann </a:t>
            </a:r>
            <a:r>
              <a:rPr lang="en-US" sz="1200" dirty="0">
                <a:solidFill>
                  <a:srgbClr val="0000FF"/>
                </a:solidFill>
              </a:rPr>
              <a:t>Tage bis Jahre </a:t>
            </a:r>
            <a:r>
              <a:rPr lang="en-US" sz="1200" dirty="0" err="1"/>
              <a:t>nach</a:t>
            </a:r>
            <a:r>
              <a:rPr lang="en-US" sz="1200" dirty="0"/>
              <a:t> der Operation </a:t>
            </a:r>
            <a:r>
              <a:rPr lang="en-US" sz="1200" dirty="0" err="1"/>
              <a:t>auftreten</a:t>
            </a:r>
            <a:endParaRPr dirty="0"/>
          </a:p>
          <a:p>
            <a:pPr marL="692150" lvl="1" indent="-347663">
              <a:spcBef>
                <a:spcPts val="240"/>
              </a:spcBef>
              <a:buSzPts val="840"/>
            </a:pPr>
            <a:r>
              <a:rPr lang="en-US" sz="1200" dirty="0" err="1"/>
              <a:t>Erreger</a:t>
            </a:r>
            <a:r>
              <a:rPr lang="en-US" sz="1200" dirty="0"/>
              <a:t>: </a:t>
            </a:r>
            <a:r>
              <a:rPr lang="en-US" sz="1200" i="1" dirty="0" err="1">
                <a:solidFill>
                  <a:srgbClr val="0000FF"/>
                </a:solidFill>
              </a:rPr>
              <a:t>Streptokokken</a:t>
            </a:r>
            <a:r>
              <a:rPr lang="en-US" sz="1200" dirty="0"/>
              <a:t>, </a:t>
            </a:r>
            <a:r>
              <a:rPr lang="en-US" sz="1200" i="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0"/>
                  </a:ext>
                </a:extLst>
              </a:rPr>
              <a:t>Haemophilus</a:t>
            </a:r>
            <a:r>
              <a:rPr lang="en-US" sz="1200" dirty="0">
                <a:solidFill>
                  <a:srgbClr val="0000FF"/>
                </a:solidFill>
              </a:rPr>
              <a:t> sp.</a:t>
            </a:r>
            <a:r>
              <a:rPr lang="en-US" sz="1200" dirty="0"/>
              <a:t>, </a:t>
            </a:r>
            <a:r>
              <a:rPr lang="en-US" sz="1200" dirty="0" err="1">
                <a:solidFill>
                  <a:srgbClr val="0000FF"/>
                </a:solidFill>
              </a:rPr>
              <a:t>grampositive</a:t>
            </a:r>
            <a:r>
              <a:rPr lang="en-US" sz="1200" dirty="0">
                <a:solidFill>
                  <a:srgbClr val="0000FF"/>
                </a:solidFill>
              </a:rPr>
              <a:t> </a:t>
            </a:r>
            <a:r>
              <a:rPr lang="en-US" sz="1200" dirty="0" err="1">
                <a:solidFill>
                  <a:srgbClr val="0000FF"/>
                </a:solidFill>
              </a:rPr>
              <a:t>Bakterien</a:t>
            </a:r>
            <a:endParaRPr lang="en-US" sz="1200" dirty="0"/>
          </a:p>
        </p:txBody>
      </p:sp>
      <p:sp>
        <p:nvSpPr>
          <p:cNvPr id="188" name="Google Shape;188;p4"/>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4</a:t>
            </a:fld>
            <a:endParaRPr sz="1000" b="0" i="0" u="none" strike="noStrike" cap="none">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7" name="Google Shape;197;p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98" name="Google Shape;198;p5"/>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t>Infektion</a:t>
            </a:r>
            <a:r>
              <a:rPr lang="en-US" sz="1200" b="1" dirty="0"/>
              <a:t> </a:t>
            </a:r>
            <a:r>
              <a:rPr lang="en-US" sz="1200" b="1" dirty="0" err="1"/>
              <a:t>nach</a:t>
            </a:r>
            <a:r>
              <a:rPr lang="en-US" sz="1200" b="1" dirty="0"/>
              <a:t> </a:t>
            </a:r>
            <a:r>
              <a:rPr lang="en-US" sz="1200" b="1" dirty="0" err="1"/>
              <a:t>einer</a:t>
            </a:r>
            <a:r>
              <a:rPr lang="en-US" sz="1200" b="1" dirty="0"/>
              <a:t> </a:t>
            </a:r>
            <a:r>
              <a:rPr lang="en-US" sz="1200" b="1" dirty="0" err="1"/>
              <a:t>Filteroperation</a:t>
            </a:r>
            <a:endParaRPr dirty="0"/>
          </a:p>
          <a:p>
            <a:pPr marL="692150" lvl="1" indent="-347663" algn="l" rtl="0">
              <a:spcBef>
                <a:spcPts val="240"/>
              </a:spcBef>
              <a:spcAft>
                <a:spcPts val="0"/>
              </a:spcAft>
              <a:buSzPts val="840"/>
              <a:buChar char="●"/>
            </a:pPr>
            <a:r>
              <a:rPr lang="en-US" sz="1200" dirty="0"/>
              <a:t>Kann </a:t>
            </a:r>
            <a:r>
              <a:rPr lang="en-US" sz="1200" dirty="0">
                <a:solidFill>
                  <a:srgbClr val="0000FF"/>
                </a:solidFill>
              </a:rPr>
              <a:t>Tage bis Jahre </a:t>
            </a:r>
            <a:r>
              <a:rPr lang="en-US" sz="1200" dirty="0" err="1"/>
              <a:t>nach</a:t>
            </a:r>
            <a:r>
              <a:rPr lang="en-US" sz="1200" dirty="0"/>
              <a:t> der Operation </a:t>
            </a:r>
            <a:r>
              <a:rPr lang="en-US" sz="1200" dirty="0" err="1"/>
              <a:t>auftreten</a:t>
            </a:r>
            <a:endParaRPr dirty="0"/>
          </a:p>
          <a:p>
            <a:pPr marL="692150" lvl="1" indent="-347663" algn="l" rtl="0">
              <a:spcBef>
                <a:spcPts val="240"/>
              </a:spcBef>
              <a:spcAft>
                <a:spcPts val="0"/>
              </a:spcAft>
              <a:buSzPts val="840"/>
              <a:buChar char="●"/>
            </a:pPr>
            <a:r>
              <a:rPr lang="en-US" sz="1200" dirty="0" err="1"/>
              <a:t>Erreger</a:t>
            </a:r>
            <a:r>
              <a:rPr lang="en-US" sz="1200" dirty="0"/>
              <a:t>: </a:t>
            </a:r>
            <a:r>
              <a:rPr lang="en-US" sz="1200" i="1" dirty="0" err="1">
                <a:solidFill>
                  <a:srgbClr val="0000FF"/>
                </a:solidFill>
              </a:rPr>
              <a:t>Streptokokken</a:t>
            </a:r>
            <a:r>
              <a:rPr lang="en-US" sz="1200" dirty="0"/>
              <a:t>, </a:t>
            </a:r>
            <a:r>
              <a:rPr lang="en-US" sz="1200" i="1" dirty="0" err="1">
                <a:solidFill>
                  <a:srgbClr val="0000FF"/>
                </a:solidFill>
              </a:rPr>
              <a:t>Haemophilus</a:t>
            </a:r>
            <a:r>
              <a:rPr lang="en-US" sz="1200" dirty="0" err="1">
                <a:solidFill>
                  <a:srgbClr val="0000FF"/>
                </a:solidFill>
              </a:rPr>
              <a:t>-Arten</a:t>
            </a:r>
            <a:r>
              <a:rPr lang="en-US" sz="1200" dirty="0"/>
              <a:t>, </a:t>
            </a:r>
            <a:r>
              <a:rPr lang="en-US" sz="1200" dirty="0" err="1">
                <a:solidFill>
                  <a:srgbClr val="0000FF"/>
                </a:solidFill>
              </a:rPr>
              <a:t>grampositive</a:t>
            </a:r>
            <a:r>
              <a:rPr lang="en-US" sz="1200" dirty="0">
                <a:solidFill>
                  <a:srgbClr val="0000FF"/>
                </a:solidFill>
              </a:rPr>
              <a:t> </a:t>
            </a:r>
            <a:r>
              <a:rPr lang="en-US" sz="1200" dirty="0" err="1">
                <a:solidFill>
                  <a:srgbClr val="0000FF"/>
                </a:solidFill>
              </a:rPr>
              <a:t>Bakterien</a:t>
            </a:r>
            <a:endParaRPr dirty="0"/>
          </a:p>
          <a:p>
            <a:pPr marL="692150" lvl="1" indent="-347663" algn="l" rtl="0">
              <a:spcBef>
                <a:spcPts val="240"/>
              </a:spcBef>
              <a:spcAft>
                <a:spcPts val="0"/>
              </a:spcAft>
              <a:buSzPts val="840"/>
              <a:buChar char="●"/>
            </a:pPr>
            <a:r>
              <a:rPr lang="en-US" sz="1200" dirty="0"/>
              <a:t>Zwei </a:t>
            </a:r>
            <a:r>
              <a:rPr lang="en-US" sz="1200" dirty="0" err="1"/>
              <a:t>klinische</a:t>
            </a:r>
            <a:r>
              <a:rPr lang="en-US" sz="1200" dirty="0"/>
              <a:t> </a:t>
            </a:r>
            <a:r>
              <a:rPr lang="en-US" sz="1200" dirty="0" err="1"/>
              <a:t>Entitäten</a:t>
            </a:r>
            <a:r>
              <a:rPr lang="en-US" sz="1200" dirty="0"/>
              <a:t>:</a:t>
            </a:r>
            <a:endParaRPr dirty="0"/>
          </a:p>
          <a:p>
            <a:pPr marL="987425" lvl="2" indent="-293688" algn="l" rtl="0">
              <a:spcBef>
                <a:spcPts val="240"/>
              </a:spcBef>
              <a:spcAft>
                <a:spcPts val="0"/>
              </a:spcAft>
              <a:buSzPts val="840"/>
              <a:buChar char="●"/>
            </a:pPr>
            <a:r>
              <a:rPr lang="en-US" sz="1200" i="1" dirty="0" err="1"/>
              <a:t>Blebitis</a:t>
            </a:r>
            <a:r>
              <a:rPr lang="en-US" sz="1200" dirty="0"/>
              <a:t>: </a:t>
            </a:r>
            <a:r>
              <a:rPr lang="en-US" sz="1200" dirty="0" err="1"/>
              <a:t>Infiziertes</a:t>
            </a:r>
            <a:r>
              <a:rPr lang="en-US" sz="1200" dirty="0"/>
              <a:t> </a:t>
            </a:r>
            <a:r>
              <a:rPr lang="en-US" sz="1200" dirty="0" err="1"/>
              <a:t>Sickerkissen</a:t>
            </a:r>
            <a:r>
              <a:rPr lang="en-US" sz="1200" dirty="0"/>
              <a:t> </a:t>
            </a:r>
            <a:r>
              <a:rPr lang="en-US" sz="1200" dirty="0" err="1"/>
              <a:t>ohne</a:t>
            </a:r>
            <a:r>
              <a:rPr lang="en-US" sz="1200" dirty="0"/>
              <a:t> </a:t>
            </a:r>
            <a:r>
              <a:rPr lang="en-US" sz="1200" dirty="0" err="1"/>
              <a:t>Beteiligung</a:t>
            </a:r>
            <a:r>
              <a:rPr lang="en-US" sz="1200" dirty="0"/>
              <a:t> der </a:t>
            </a:r>
            <a:r>
              <a:rPr lang="en-US" sz="1200" dirty="0" err="1"/>
              <a:t>Vorderkammer</a:t>
            </a:r>
            <a:r>
              <a:rPr lang="en-US" sz="1200" dirty="0"/>
              <a:t> </a:t>
            </a:r>
            <a:r>
              <a:rPr lang="en-US" sz="1200" dirty="0" err="1"/>
              <a:t>oder</a:t>
            </a:r>
            <a:r>
              <a:rPr lang="en-US" sz="1200" dirty="0"/>
              <a:t> des </a:t>
            </a:r>
            <a:r>
              <a:rPr lang="en-US" sz="1200"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Glaskörpers</a:t>
            </a:r>
            <a:endParaRPr dirty="0"/>
          </a:p>
        </p:txBody>
      </p:sp>
      <p:sp>
        <p:nvSpPr>
          <p:cNvPr id="199" name="Google Shape;199;p5"/>
          <p:cNvSpPr/>
          <p:nvPr/>
        </p:nvSpPr>
        <p:spPr>
          <a:xfrm>
            <a:off x="1270612" y="1980281"/>
            <a:ext cx="756492" cy="311227"/>
          </a:xfrm>
          <a:prstGeom prst="rect">
            <a:avLst/>
          </a:prstGeom>
          <a:solidFill>
            <a:srgbClr val="CCECFF"/>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b="0" i="0" u="none" strike="noStrike" cap="none">
                <a:solidFill>
                  <a:schemeClr val="dk1"/>
                </a:solidFill>
                <a:latin typeface="Arial"/>
                <a:ea typeface="Arial"/>
                <a:cs typeface="Arial"/>
                <a:sym typeface="Arial"/>
              </a:rPr>
              <a:t>-itis 1</a:t>
            </a:r>
            <a:endParaRPr/>
          </a:p>
        </p:txBody>
      </p:sp>
      <p:sp>
        <p:nvSpPr>
          <p:cNvPr id="200" name="Google Shape;200;p5"/>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5</a:t>
            </a:fld>
            <a:endParaRPr sz="1000" b="0" i="0" u="none" strike="noStrike" cap="non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10" name="Google Shape;210;p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11" name="Google Shape;211;p6"/>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t>Infektion</a:t>
            </a:r>
            <a:r>
              <a:rPr lang="en-US" sz="1200" b="1" dirty="0"/>
              <a:t> </a:t>
            </a:r>
            <a:r>
              <a:rPr lang="en-US" sz="1200" b="1" dirty="0" err="1"/>
              <a:t>nach</a:t>
            </a:r>
            <a:r>
              <a:rPr lang="en-US" sz="1200" b="1" dirty="0"/>
              <a:t> </a:t>
            </a:r>
            <a:r>
              <a:rPr lang="en-US" sz="1200" b="1" dirty="0" err="1"/>
              <a:t>einer</a:t>
            </a:r>
            <a:r>
              <a:rPr lang="en-US" sz="1200" b="1" dirty="0"/>
              <a:t> </a:t>
            </a:r>
            <a:r>
              <a:rPr lang="en-US" sz="1200" b="1" dirty="0" err="1"/>
              <a:t>Filteroperation</a:t>
            </a:r>
            <a:endParaRPr dirty="0"/>
          </a:p>
          <a:p>
            <a:pPr marL="692150" lvl="1" indent="-347663" algn="l" rtl="0">
              <a:spcBef>
                <a:spcPts val="240"/>
              </a:spcBef>
              <a:spcAft>
                <a:spcPts val="0"/>
              </a:spcAft>
              <a:buSzPts val="840"/>
              <a:buChar char="●"/>
            </a:pPr>
            <a:r>
              <a:rPr lang="en-US" sz="1200" dirty="0"/>
              <a:t>Kann </a:t>
            </a:r>
            <a:r>
              <a:rPr lang="en-US" sz="1200" dirty="0">
                <a:solidFill>
                  <a:srgbClr val="0000FF"/>
                </a:solidFill>
              </a:rPr>
              <a:t>Tage bis Jahre </a:t>
            </a:r>
            <a:r>
              <a:rPr lang="en-US" sz="1200" dirty="0" err="1"/>
              <a:t>nach</a:t>
            </a:r>
            <a:r>
              <a:rPr lang="en-US" sz="1200" dirty="0"/>
              <a:t> der Operation </a:t>
            </a:r>
            <a:r>
              <a:rPr lang="en-US" sz="1200" dirty="0" err="1"/>
              <a:t>auftreten</a:t>
            </a:r>
            <a:endParaRPr dirty="0"/>
          </a:p>
          <a:p>
            <a:pPr marL="692150" lvl="1" indent="-347663" algn="l" rtl="0">
              <a:spcBef>
                <a:spcPts val="240"/>
              </a:spcBef>
              <a:spcAft>
                <a:spcPts val="0"/>
              </a:spcAft>
              <a:buSzPts val="840"/>
              <a:buChar char="●"/>
            </a:pPr>
            <a:r>
              <a:rPr lang="en-US" sz="1200" dirty="0" err="1"/>
              <a:t>Erreger</a:t>
            </a:r>
            <a:r>
              <a:rPr lang="en-US" sz="1200" dirty="0"/>
              <a:t>: </a:t>
            </a:r>
            <a:r>
              <a:rPr lang="en-US" sz="1200" i="1" dirty="0" err="1">
                <a:solidFill>
                  <a:srgbClr val="0000FF"/>
                </a:solidFill>
              </a:rPr>
              <a:t>Streptokokken</a:t>
            </a:r>
            <a:r>
              <a:rPr lang="en-US" sz="1200" dirty="0"/>
              <a:t>, </a:t>
            </a:r>
            <a:r>
              <a:rPr lang="en-US" sz="1200" i="1" dirty="0" err="1">
                <a:solidFill>
                  <a:srgbClr val="0000FF"/>
                </a:solidFill>
              </a:rPr>
              <a:t>Haemophilus</a:t>
            </a:r>
            <a:r>
              <a:rPr lang="en-US" sz="1200" dirty="0" err="1">
                <a:solidFill>
                  <a:srgbClr val="0000FF"/>
                </a:solidFill>
              </a:rPr>
              <a:t>-Arten</a:t>
            </a:r>
            <a:r>
              <a:rPr lang="en-US" sz="1200" dirty="0"/>
              <a:t>, </a:t>
            </a:r>
            <a:r>
              <a:rPr lang="en-US" sz="1200" dirty="0" err="1">
                <a:solidFill>
                  <a:srgbClr val="0000FF"/>
                </a:solidFill>
              </a:rPr>
              <a:t>grampositive</a:t>
            </a:r>
            <a:r>
              <a:rPr lang="en-US" sz="1200" dirty="0">
                <a:solidFill>
                  <a:srgbClr val="0000FF"/>
                </a:solidFill>
              </a:rPr>
              <a:t> </a:t>
            </a:r>
            <a:r>
              <a:rPr lang="en-US" sz="1200" dirty="0" err="1">
                <a:solidFill>
                  <a:srgbClr val="0000FF"/>
                </a:solidFill>
              </a:rPr>
              <a:t>Bakterien</a:t>
            </a:r>
            <a:endParaRPr dirty="0"/>
          </a:p>
          <a:p>
            <a:pPr marL="692150" lvl="1" indent="-347663" algn="l" rtl="0">
              <a:spcBef>
                <a:spcPts val="240"/>
              </a:spcBef>
              <a:spcAft>
                <a:spcPts val="0"/>
              </a:spcAft>
              <a:buSzPts val="840"/>
              <a:buChar char="●"/>
            </a:pPr>
            <a:r>
              <a:rPr lang="en-US" sz="1200" dirty="0"/>
              <a:t>Zwei </a:t>
            </a:r>
            <a:r>
              <a:rPr lang="en-US" sz="1200" dirty="0" err="1"/>
              <a:t>klinische</a:t>
            </a:r>
            <a:r>
              <a:rPr lang="en-US" sz="1200" dirty="0"/>
              <a:t> </a:t>
            </a:r>
            <a:r>
              <a:rPr lang="en-US" sz="1200" dirty="0" err="1"/>
              <a:t>Entitäten</a:t>
            </a:r>
            <a:r>
              <a:rPr lang="en-US" sz="1200" dirty="0"/>
              <a:t>:</a:t>
            </a:r>
            <a:endParaRPr dirty="0"/>
          </a:p>
          <a:p>
            <a:pPr marL="987425" lvl="2" indent="-293688">
              <a:spcBef>
                <a:spcPts val="240"/>
              </a:spcBef>
              <a:buSzPts val="840"/>
            </a:pPr>
            <a:r>
              <a:rPr lang="en-US" sz="1200" i="1" dirty="0" err="1"/>
              <a:t>Blebitis</a:t>
            </a:r>
            <a:r>
              <a:rPr lang="en-US" sz="1200" dirty="0"/>
              <a:t>: </a:t>
            </a:r>
            <a:r>
              <a:rPr lang="en-US" sz="1200" dirty="0" err="1"/>
              <a:t>Infiziertes</a:t>
            </a:r>
            <a:r>
              <a:rPr lang="en-US" sz="1200" dirty="0"/>
              <a:t> </a:t>
            </a:r>
            <a:r>
              <a:rPr lang="en-US" sz="1200" dirty="0" err="1"/>
              <a:t>Sickerkissen</a:t>
            </a:r>
            <a:r>
              <a:rPr lang="en-US" sz="1200" dirty="0"/>
              <a:t> </a:t>
            </a:r>
            <a:r>
              <a:rPr lang="en-US" sz="1200" dirty="0" err="1"/>
              <a:t>ohne</a:t>
            </a:r>
            <a:r>
              <a:rPr lang="en-US" sz="1200" dirty="0"/>
              <a:t> </a:t>
            </a:r>
            <a:r>
              <a:rPr lang="en-US" sz="1200" dirty="0" err="1"/>
              <a:t>Beteiligung</a:t>
            </a:r>
            <a:r>
              <a:rPr lang="en-US" sz="1200" dirty="0"/>
              <a:t> der </a:t>
            </a:r>
            <a:r>
              <a:rPr lang="en-US" sz="1200" dirty="0" err="1"/>
              <a:t>Vorderkammer</a:t>
            </a:r>
            <a:r>
              <a:rPr lang="en-US" sz="1200" dirty="0"/>
              <a:t> </a:t>
            </a:r>
            <a:r>
              <a:rPr lang="en-US" sz="1200" dirty="0" err="1"/>
              <a:t>oder</a:t>
            </a:r>
            <a:r>
              <a:rPr lang="en-US" sz="1200" dirty="0"/>
              <a:t> des </a:t>
            </a:r>
            <a:r>
              <a:rPr lang="en-US" sz="1200"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
                  </a:ext>
                </a:extLst>
              </a:rPr>
              <a:t>Glaskörpers</a:t>
            </a:r>
            <a:endParaRPr lang="en-US" sz="1200" dirty="0"/>
          </a:p>
        </p:txBody>
      </p:sp>
      <p:sp>
        <p:nvSpPr>
          <p:cNvPr id="212" name="Google Shape;212;p6"/>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6</a:t>
            </a:fld>
            <a:endParaRPr sz="1000" b="0" i="0" u="none" strike="noStrike" cap="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7"/>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sz="1000" b="0" i="0" u="none" strike="noStrike" cap="none">
                <a:solidFill>
                  <a:schemeClr val="dk1"/>
                </a:solidFill>
                <a:latin typeface="Arial"/>
                <a:ea typeface="Arial"/>
                <a:cs typeface="Arial"/>
                <a:sym typeface="Arial"/>
              </a:rPr>
              <a:t>7</a:t>
            </a:fld>
            <a:endParaRPr sz="1000" b="0" i="0" u="none" strike="noStrike" cap="none">
              <a:solidFill>
                <a:schemeClr val="dk1"/>
              </a:solidFill>
              <a:latin typeface="Arial"/>
              <a:ea typeface="Arial"/>
              <a:cs typeface="Arial"/>
              <a:sym typeface="Arial"/>
            </a:endParaRPr>
          </a:p>
        </p:txBody>
      </p:sp>
      <p:pic>
        <p:nvPicPr>
          <p:cNvPr id="218" name="Google Shape;218;p7"/>
          <p:cNvPicPr preferRelativeResize="0"/>
          <p:nvPr/>
        </p:nvPicPr>
        <p:blipFill rotWithShape="1">
          <a:blip r:embed="rId3">
            <a:alphaModFix/>
          </a:blip>
          <a:srcRect/>
          <a:stretch/>
        </p:blipFill>
        <p:spPr>
          <a:xfrm>
            <a:off x="1295400" y="609600"/>
            <a:ext cx="6477000" cy="5068888"/>
          </a:xfrm>
          <a:prstGeom prst="rect">
            <a:avLst/>
          </a:prstGeom>
          <a:noFill/>
          <a:ln>
            <a:noFill/>
          </a:ln>
        </p:spPr>
      </p:pic>
      <p:sp>
        <p:nvSpPr>
          <p:cNvPr id="219" name="Google Shape;219;p7"/>
          <p:cNvSpPr txBox="1"/>
          <p:nvPr/>
        </p:nvSpPr>
        <p:spPr>
          <a:xfrm>
            <a:off x="4070350" y="6019800"/>
            <a:ext cx="927100" cy="36988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i="0" u="none" strike="noStrike" cap="none">
                <a:solidFill>
                  <a:schemeClr val="dk1"/>
                </a:solidFill>
                <a:latin typeface="Arial"/>
                <a:ea typeface="Arial"/>
                <a:cs typeface="Arial"/>
                <a:sym typeface="Arial"/>
              </a:rPr>
              <a:t>Blebitis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9" name="Google Shape;229;p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230" name="Google Shape;230;p8"/>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t>Infektion</a:t>
            </a:r>
            <a:r>
              <a:rPr lang="en-US" sz="1200" b="1" dirty="0"/>
              <a:t> </a:t>
            </a:r>
            <a:r>
              <a:rPr lang="en-US" sz="1200" b="1" dirty="0" err="1"/>
              <a:t>nach</a:t>
            </a:r>
            <a:r>
              <a:rPr lang="en-US" sz="1200" b="1" dirty="0"/>
              <a:t> </a:t>
            </a:r>
            <a:r>
              <a:rPr lang="en-US" sz="1200" b="1" dirty="0" err="1"/>
              <a:t>einer</a:t>
            </a:r>
            <a:r>
              <a:rPr lang="en-US" sz="1200" b="1" dirty="0"/>
              <a:t> </a:t>
            </a:r>
            <a:r>
              <a:rPr lang="en-US" sz="1200" b="1" dirty="0" err="1"/>
              <a:t>Filteroperation</a:t>
            </a:r>
            <a:endParaRPr dirty="0"/>
          </a:p>
          <a:p>
            <a:pPr marL="692150" lvl="1" indent="-347663" algn="l" rtl="0">
              <a:spcBef>
                <a:spcPts val="240"/>
              </a:spcBef>
              <a:spcAft>
                <a:spcPts val="0"/>
              </a:spcAft>
              <a:buSzPts val="840"/>
              <a:buChar char="●"/>
            </a:pPr>
            <a:r>
              <a:rPr lang="en-US" sz="1200" dirty="0"/>
              <a:t>Kann </a:t>
            </a:r>
            <a:r>
              <a:rPr lang="en-US" sz="1200" dirty="0">
                <a:solidFill>
                  <a:srgbClr val="0000FF"/>
                </a:solidFill>
              </a:rPr>
              <a:t>Tage bis Jahre </a:t>
            </a:r>
            <a:r>
              <a:rPr lang="en-US" sz="1200" dirty="0" err="1"/>
              <a:t>nach</a:t>
            </a:r>
            <a:r>
              <a:rPr lang="en-US" sz="1200" dirty="0"/>
              <a:t> der Operation </a:t>
            </a:r>
            <a:r>
              <a:rPr lang="en-US" sz="1200" dirty="0" err="1"/>
              <a:t>auftreten</a:t>
            </a:r>
            <a:endParaRPr dirty="0"/>
          </a:p>
          <a:p>
            <a:pPr marL="692150" lvl="1" indent="-347663" algn="l" rtl="0">
              <a:spcBef>
                <a:spcPts val="240"/>
              </a:spcBef>
              <a:spcAft>
                <a:spcPts val="0"/>
              </a:spcAft>
              <a:buSzPts val="840"/>
              <a:buChar char="●"/>
            </a:pPr>
            <a:r>
              <a:rPr lang="en-US" sz="1200" dirty="0" err="1"/>
              <a:t>Erreger</a:t>
            </a:r>
            <a:r>
              <a:rPr lang="en-US" sz="1200" dirty="0"/>
              <a:t>: </a:t>
            </a:r>
            <a:r>
              <a:rPr lang="en-US" sz="1200" i="1" dirty="0" err="1">
                <a:solidFill>
                  <a:srgbClr val="0000FF"/>
                </a:solidFill>
              </a:rPr>
              <a:t>Streptokokken</a:t>
            </a:r>
            <a:r>
              <a:rPr lang="en-US" sz="1200" dirty="0"/>
              <a:t>, </a:t>
            </a:r>
            <a:r>
              <a:rPr lang="en-US" sz="1200" i="1" dirty="0" err="1">
                <a:solidFill>
                  <a:srgbClr val="0000FF"/>
                </a:solidFill>
              </a:rPr>
              <a:t>Haemophilus</a:t>
            </a:r>
            <a:r>
              <a:rPr lang="en-US" sz="1200" dirty="0" err="1">
                <a:solidFill>
                  <a:srgbClr val="0000FF"/>
                </a:solidFill>
              </a:rPr>
              <a:t>-Arten</a:t>
            </a:r>
            <a:r>
              <a:rPr lang="en-US" sz="1200" dirty="0"/>
              <a:t>, </a:t>
            </a:r>
            <a:r>
              <a:rPr lang="en-US" sz="1200" dirty="0" err="1">
                <a:solidFill>
                  <a:srgbClr val="0000FF"/>
                </a:solidFill>
              </a:rPr>
              <a:t>grampositive</a:t>
            </a:r>
            <a:r>
              <a:rPr lang="en-US" sz="1200" dirty="0">
                <a:solidFill>
                  <a:srgbClr val="0000FF"/>
                </a:solidFill>
              </a:rPr>
              <a:t> </a:t>
            </a:r>
            <a:r>
              <a:rPr lang="en-US" sz="1200" dirty="0" err="1">
                <a:solidFill>
                  <a:srgbClr val="0000FF"/>
                </a:solidFill>
              </a:rPr>
              <a:t>Bakterien</a:t>
            </a:r>
            <a:endParaRPr dirty="0"/>
          </a:p>
          <a:p>
            <a:pPr marL="692150" lvl="1" indent="-347663" algn="l" rtl="0">
              <a:spcBef>
                <a:spcPts val="240"/>
              </a:spcBef>
              <a:spcAft>
                <a:spcPts val="0"/>
              </a:spcAft>
              <a:buSzPts val="840"/>
              <a:buChar char="●"/>
            </a:pPr>
            <a:r>
              <a:rPr lang="en-US" sz="1200" dirty="0"/>
              <a:t>Zwei </a:t>
            </a:r>
            <a:r>
              <a:rPr lang="en-US" sz="1200" dirty="0" err="1"/>
              <a:t>klinische</a:t>
            </a:r>
            <a:r>
              <a:rPr lang="en-US" sz="1200" dirty="0"/>
              <a:t> </a:t>
            </a:r>
            <a:r>
              <a:rPr lang="en-US" sz="1200" dirty="0" err="1"/>
              <a:t>Entitäten</a:t>
            </a:r>
            <a:r>
              <a:rPr lang="en-US" sz="1200" dirty="0"/>
              <a:t>:</a:t>
            </a:r>
            <a:endParaRPr dirty="0"/>
          </a:p>
          <a:p>
            <a:pPr marL="987425" lvl="2" indent="-293688" algn="l" rtl="0">
              <a:spcBef>
                <a:spcPts val="240"/>
              </a:spcBef>
              <a:spcAft>
                <a:spcPts val="0"/>
              </a:spcAft>
              <a:buSzPts val="840"/>
              <a:buChar char="●"/>
            </a:pPr>
            <a:r>
              <a:rPr lang="en-US" sz="1200" i="1" dirty="0" err="1">
                <a:solidFill>
                  <a:srgbClr val="0000FF"/>
                </a:solidFill>
              </a:rPr>
              <a:t>Blebitis</a:t>
            </a:r>
            <a:r>
              <a:rPr lang="en-US" sz="1200" dirty="0"/>
              <a:t>: </a:t>
            </a:r>
            <a:r>
              <a:rPr lang="en-US" sz="1200" dirty="0" err="1"/>
              <a:t>Infizierter</a:t>
            </a:r>
            <a:r>
              <a:rPr lang="en-US" sz="1200" dirty="0"/>
              <a:t> Bleb </a:t>
            </a:r>
            <a:r>
              <a:rPr lang="en-US" sz="1200" dirty="0" err="1"/>
              <a:t>ohne</a:t>
            </a:r>
            <a:r>
              <a:rPr lang="en-US" sz="1200" dirty="0"/>
              <a:t> </a:t>
            </a:r>
            <a:r>
              <a:rPr lang="en-US" sz="1200" dirty="0" err="1"/>
              <a:t>Beteiligung</a:t>
            </a:r>
            <a:r>
              <a:rPr lang="en-US" sz="1200" dirty="0"/>
              <a:t> der </a:t>
            </a:r>
            <a:r>
              <a:rPr lang="en-US" sz="1200" dirty="0" err="1"/>
              <a:t>Vorderkammer</a:t>
            </a:r>
            <a:r>
              <a:rPr lang="en-US" sz="1200" dirty="0"/>
              <a:t> </a:t>
            </a:r>
            <a:r>
              <a:rPr lang="en-US" sz="1200" dirty="0" err="1"/>
              <a:t>oder</a:t>
            </a:r>
            <a:r>
              <a:rPr lang="en-US" sz="1200" dirty="0"/>
              <a:t> des </a:t>
            </a:r>
            <a:r>
              <a:rPr lang="en-US" sz="1200" dirty="0" err="1"/>
              <a:t>Glaskörpers</a:t>
            </a:r>
            <a:endParaRPr dirty="0"/>
          </a:p>
          <a:p>
            <a:pPr marL="987425" lvl="2" indent="-293688" algn="l" rtl="0">
              <a:spcBef>
                <a:spcPts val="240"/>
              </a:spcBef>
              <a:spcAft>
                <a:spcPts val="0"/>
              </a:spcAft>
              <a:buSzPts val="840"/>
              <a:buChar char="●"/>
            </a:pPr>
            <a:r>
              <a:rPr lang="en-US" sz="1200" i="1" dirty="0" err="1"/>
              <a:t>Sickerkissen-assoziierte</a:t>
            </a:r>
            <a:r>
              <a:rPr lang="en-US" sz="1200" i="1" dirty="0"/>
              <a:t> Endophthalmitis</a:t>
            </a:r>
            <a:r>
              <a:rPr lang="en-US" sz="1200" dirty="0"/>
              <a:t>: Bild </a:t>
            </a:r>
            <a:r>
              <a:rPr lang="en-US" sz="1200" dirty="0" err="1"/>
              <a:t>einer</a:t>
            </a:r>
            <a:r>
              <a:rPr lang="en-US" sz="1200" dirty="0"/>
              <a:t> </a:t>
            </a:r>
            <a:r>
              <a:rPr lang="en-US" sz="1200" dirty="0" err="1"/>
              <a:t>akuten</a:t>
            </a:r>
            <a:r>
              <a:rPr lang="en-US" sz="1200" dirty="0"/>
              <a:t> Endophthalmitis + </a:t>
            </a:r>
            <a:r>
              <a:rPr lang="en-US" sz="1200"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eitriges</a:t>
            </a:r>
            <a:r>
              <a:rPr lang="en-US" sz="1200" dirty="0"/>
              <a:t> </a:t>
            </a:r>
            <a:r>
              <a:rPr lang="en-US" sz="1200" dirty="0" err="1"/>
              <a:t>Sickerkissen</a:t>
            </a:r>
            <a:endParaRPr dirty="0"/>
          </a:p>
        </p:txBody>
      </p:sp>
      <p:sp>
        <p:nvSpPr>
          <p:cNvPr id="231" name="Google Shape;231;p8"/>
          <p:cNvSpPr/>
          <p:nvPr/>
        </p:nvSpPr>
        <p:spPr>
          <a:xfrm>
            <a:off x="5468039" y="2185012"/>
            <a:ext cx="1153098" cy="282766"/>
          </a:xfrm>
          <a:prstGeom prst="rect">
            <a:avLst/>
          </a:prstGeom>
          <a:solidFill>
            <a:srgbClr val="CCECFF"/>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b="0" i="0" u="none" strike="noStrike" cap="none">
                <a:solidFill>
                  <a:schemeClr val="dk1"/>
                </a:solidFill>
                <a:latin typeface="Arial"/>
                <a:ea typeface="Arial"/>
                <a:cs typeface="Arial"/>
                <a:sym typeface="Arial"/>
              </a:rPr>
              <a:t>-itis 2</a:t>
            </a:r>
            <a:endParaRPr/>
          </a:p>
        </p:txBody>
      </p:sp>
      <p:sp>
        <p:nvSpPr>
          <p:cNvPr id="232" name="Google Shape;232;p8"/>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8</a:t>
            </a:fld>
            <a:endParaRPr sz="1000" b="0" i="0" u="none" strike="noStrike" cap="non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43" name="Google Shape;243;p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44" name="Google Shape;244;p9"/>
          <p:cNvSpPr txBox="1">
            <a:spLocks noGrp="1"/>
          </p:cNvSpPr>
          <p:nvPr>
            <p:ph type="body" idx="1"/>
          </p:nvPr>
        </p:nvSpPr>
        <p:spPr>
          <a:xfrm>
            <a:off x="457200" y="1143000"/>
            <a:ext cx="8229600" cy="54864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t>Infektion</a:t>
            </a:r>
            <a:r>
              <a:rPr lang="en-US" sz="1200" b="1" dirty="0"/>
              <a:t> </a:t>
            </a:r>
            <a:r>
              <a:rPr lang="en-US" sz="1200" b="1" dirty="0" err="1"/>
              <a:t>nach</a:t>
            </a:r>
            <a:r>
              <a:rPr lang="en-US" sz="1200" b="1" dirty="0"/>
              <a:t> </a:t>
            </a:r>
            <a:r>
              <a:rPr lang="en-US" sz="1200" b="1" dirty="0" err="1"/>
              <a:t>einer</a:t>
            </a:r>
            <a:r>
              <a:rPr lang="en-US" sz="1200" b="1" dirty="0"/>
              <a:t> </a:t>
            </a:r>
            <a:r>
              <a:rPr lang="en-US" sz="1200" b="1" dirty="0" err="1"/>
              <a:t>Filteroperation</a:t>
            </a:r>
            <a:endParaRPr dirty="0"/>
          </a:p>
          <a:p>
            <a:pPr marL="692150" lvl="1" indent="-347663" algn="l" rtl="0">
              <a:spcBef>
                <a:spcPts val="240"/>
              </a:spcBef>
              <a:spcAft>
                <a:spcPts val="0"/>
              </a:spcAft>
              <a:buSzPts val="840"/>
              <a:buChar char="●"/>
            </a:pPr>
            <a:r>
              <a:rPr lang="en-US" sz="1200" dirty="0"/>
              <a:t>Kann </a:t>
            </a:r>
            <a:r>
              <a:rPr lang="en-US" sz="1200" dirty="0">
                <a:solidFill>
                  <a:srgbClr val="0000FF"/>
                </a:solidFill>
              </a:rPr>
              <a:t>Tage bis Jahre </a:t>
            </a:r>
            <a:r>
              <a:rPr lang="en-US" sz="1200" dirty="0" err="1"/>
              <a:t>nach</a:t>
            </a:r>
            <a:r>
              <a:rPr lang="en-US" sz="1200" dirty="0"/>
              <a:t> der Operation </a:t>
            </a:r>
            <a:r>
              <a:rPr lang="en-US" sz="1200" dirty="0" err="1"/>
              <a:t>auftreten</a:t>
            </a:r>
            <a:endParaRPr dirty="0"/>
          </a:p>
          <a:p>
            <a:pPr marL="692150" lvl="1" indent="-347663" algn="l" rtl="0">
              <a:spcBef>
                <a:spcPts val="240"/>
              </a:spcBef>
              <a:spcAft>
                <a:spcPts val="0"/>
              </a:spcAft>
              <a:buSzPts val="840"/>
              <a:buChar char="●"/>
            </a:pPr>
            <a:r>
              <a:rPr lang="en-US" sz="1200" dirty="0" err="1"/>
              <a:t>Erreger</a:t>
            </a:r>
            <a:r>
              <a:rPr lang="en-US" sz="1200" dirty="0"/>
              <a:t>: </a:t>
            </a:r>
            <a:r>
              <a:rPr lang="en-US" sz="1200" i="1" dirty="0" err="1">
                <a:solidFill>
                  <a:srgbClr val="0000FF"/>
                </a:solidFill>
              </a:rPr>
              <a:t>Streptokokken</a:t>
            </a:r>
            <a:r>
              <a:rPr lang="en-US" sz="1200" dirty="0"/>
              <a:t>, </a:t>
            </a:r>
            <a:r>
              <a:rPr lang="en-US" sz="1200" i="1" dirty="0" err="1">
                <a:solidFill>
                  <a:srgbClr val="0000FF"/>
                </a:solidFill>
              </a:rPr>
              <a:t>Haemophilus</a:t>
            </a:r>
            <a:r>
              <a:rPr lang="en-US" sz="1200" dirty="0" err="1">
                <a:solidFill>
                  <a:srgbClr val="0000FF"/>
                </a:solidFill>
              </a:rPr>
              <a:t>-Arten</a:t>
            </a:r>
            <a:r>
              <a:rPr lang="en-US" sz="1200" dirty="0"/>
              <a:t>, </a:t>
            </a:r>
            <a:r>
              <a:rPr lang="en-US" sz="1200" dirty="0" err="1">
                <a:solidFill>
                  <a:srgbClr val="0000FF"/>
                </a:solidFill>
              </a:rPr>
              <a:t>grampositive</a:t>
            </a:r>
            <a:r>
              <a:rPr lang="en-US" sz="1200" dirty="0">
                <a:solidFill>
                  <a:srgbClr val="0000FF"/>
                </a:solidFill>
              </a:rPr>
              <a:t> </a:t>
            </a:r>
            <a:r>
              <a:rPr lang="en-US" sz="1200" dirty="0" err="1">
                <a:solidFill>
                  <a:srgbClr val="0000FF"/>
                </a:solidFill>
              </a:rPr>
              <a:t>Bakterien</a:t>
            </a:r>
            <a:endParaRPr dirty="0"/>
          </a:p>
          <a:p>
            <a:pPr marL="692150" lvl="1" indent="-347663" algn="l" rtl="0">
              <a:spcBef>
                <a:spcPts val="240"/>
              </a:spcBef>
              <a:spcAft>
                <a:spcPts val="0"/>
              </a:spcAft>
              <a:buSzPts val="840"/>
              <a:buChar char="●"/>
            </a:pPr>
            <a:r>
              <a:rPr lang="en-US" sz="1200" dirty="0"/>
              <a:t>Zwei </a:t>
            </a:r>
            <a:r>
              <a:rPr lang="en-US" sz="1200" dirty="0" err="1"/>
              <a:t>klinische</a:t>
            </a:r>
            <a:r>
              <a:rPr lang="en-US" sz="1200" dirty="0"/>
              <a:t> </a:t>
            </a:r>
            <a:r>
              <a:rPr lang="en-US" sz="1200" dirty="0" err="1"/>
              <a:t>Entitäten</a:t>
            </a:r>
            <a:r>
              <a:rPr lang="en-US" sz="1200" dirty="0"/>
              <a:t>:</a:t>
            </a:r>
            <a:endParaRPr dirty="0"/>
          </a:p>
          <a:p>
            <a:pPr marL="987425" lvl="2" indent="-293688" algn="l" rtl="0">
              <a:spcBef>
                <a:spcPts val="240"/>
              </a:spcBef>
              <a:spcAft>
                <a:spcPts val="0"/>
              </a:spcAft>
              <a:buSzPts val="840"/>
              <a:buChar char="●"/>
            </a:pPr>
            <a:r>
              <a:rPr lang="en-US" sz="1200" i="1" dirty="0" err="1">
                <a:solidFill>
                  <a:srgbClr val="0000FF"/>
                </a:solidFill>
              </a:rPr>
              <a:t>Blebitis</a:t>
            </a:r>
            <a:r>
              <a:rPr lang="en-US" sz="1200" dirty="0"/>
              <a:t>: </a:t>
            </a:r>
            <a:r>
              <a:rPr lang="en-US" sz="1200" dirty="0" err="1"/>
              <a:t>Infizierter</a:t>
            </a:r>
            <a:r>
              <a:rPr lang="en-US" sz="1200" dirty="0"/>
              <a:t> Bleb </a:t>
            </a:r>
            <a:r>
              <a:rPr lang="en-US" sz="1200" dirty="0" err="1"/>
              <a:t>ohne</a:t>
            </a:r>
            <a:r>
              <a:rPr lang="en-US" sz="1200" dirty="0"/>
              <a:t> </a:t>
            </a:r>
            <a:r>
              <a:rPr lang="en-US" sz="1200" dirty="0" err="1"/>
              <a:t>Beteiligung</a:t>
            </a:r>
            <a:r>
              <a:rPr lang="en-US" sz="1200" dirty="0"/>
              <a:t> der </a:t>
            </a:r>
            <a:r>
              <a:rPr lang="en-US" sz="1200" dirty="0" err="1"/>
              <a:t>Vorderkammer</a:t>
            </a:r>
            <a:r>
              <a:rPr lang="en-US" sz="1200" dirty="0"/>
              <a:t> </a:t>
            </a:r>
            <a:r>
              <a:rPr lang="en-US" sz="1200" dirty="0" err="1"/>
              <a:t>oder</a:t>
            </a:r>
            <a:r>
              <a:rPr lang="en-US" sz="1200" dirty="0"/>
              <a:t> des </a:t>
            </a:r>
            <a:r>
              <a:rPr lang="en-US" sz="1200" dirty="0" err="1"/>
              <a:t>Glaskörpers</a:t>
            </a:r>
            <a:endParaRPr dirty="0"/>
          </a:p>
          <a:p>
            <a:pPr marL="987425" lvl="2" indent="-293688">
              <a:spcBef>
                <a:spcPts val="240"/>
              </a:spcBef>
              <a:buSzPts val="840"/>
            </a:pPr>
            <a:r>
              <a:rPr lang="en-US" sz="1200" i="1" dirty="0" err="1">
                <a:solidFill>
                  <a:srgbClr val="0000FF"/>
                </a:solidFill>
              </a:rPr>
              <a:t>Sickerkissen-assoziierte</a:t>
            </a:r>
            <a:r>
              <a:rPr lang="en-US" sz="1200" i="1" dirty="0"/>
              <a:t> Endophthalmitis</a:t>
            </a:r>
            <a:r>
              <a:rPr lang="en-US" sz="1200" dirty="0"/>
              <a:t>: Bild </a:t>
            </a:r>
            <a:r>
              <a:rPr lang="en-US" sz="1200" dirty="0" err="1"/>
              <a:t>einer</a:t>
            </a:r>
            <a:r>
              <a:rPr lang="en-US" sz="1200" dirty="0"/>
              <a:t> </a:t>
            </a:r>
            <a:r>
              <a:rPr lang="en-US" sz="1200" dirty="0" err="1"/>
              <a:t>akuten</a:t>
            </a:r>
            <a:r>
              <a:rPr lang="en-US" sz="1200" dirty="0"/>
              <a:t> Endophthalmitis + </a:t>
            </a:r>
            <a:r>
              <a:rPr lang="en-US" sz="1200"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
                  </a:ext>
                </a:extLst>
              </a:rPr>
              <a:t>eitriges</a:t>
            </a:r>
            <a:r>
              <a:rPr lang="en-US" sz="1200" dirty="0"/>
              <a:t> </a:t>
            </a:r>
            <a:r>
              <a:rPr lang="en-US" sz="1200" dirty="0" err="1"/>
              <a:t>Sickerkissen</a:t>
            </a:r>
            <a:endParaRPr lang="en-US" sz="1200" dirty="0"/>
          </a:p>
        </p:txBody>
      </p:sp>
      <p:sp>
        <p:nvSpPr>
          <p:cNvPr id="245" name="Google Shape;245;p9"/>
          <p:cNvSpPr txBox="1">
            <a:spLocks noGrp="1"/>
          </p:cNvSpPr>
          <p:nvPr>
            <p:ph type="sldNum" idx="12"/>
          </p:nvPr>
        </p:nvSpPr>
        <p:spPr>
          <a:xfrm>
            <a:off x="7010400" y="-1270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9</a:t>
            </a:fld>
            <a:endParaRPr sz="1000" b="0" i="0" u="none" strike="noStrike" cap="non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4107</Words>
  <Application>Microsoft Macintosh PowerPoint</Application>
  <PresentationFormat>On-screen Show (4:3)</PresentationFormat>
  <Paragraphs>487</Paragraphs>
  <Slides>33</Slides>
  <Notes>33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Calibri</vt:lpstr>
      <vt:lpstr>Noto Sans Symbols</vt:lpstr>
      <vt:lpstr>Network</vt:lpstr>
      <vt:lpstr>F</vt:lpstr>
      <vt:lpstr>A</vt:lpstr>
      <vt:lpstr>F</vt:lpstr>
      <vt:lpstr>A</vt:lpstr>
      <vt:lpstr>F</vt:lpstr>
      <vt:lpstr>A</vt:lpstr>
      <vt:lpstr>PowerPoint Presentation</vt:lpstr>
      <vt:lpstr>F</vt:lpstr>
      <vt:lpstr>A</vt:lpstr>
      <vt:lpstr>PowerPoint Presentation</vt:lpstr>
      <vt:lpstr>F</vt:lpstr>
      <vt:lpstr>A</vt:lpstr>
      <vt:lpstr>F</vt:lpstr>
      <vt:lpstr>A</vt:lpstr>
      <vt:lpstr>F</vt:lpstr>
      <vt:lpstr>A</vt:lpstr>
      <vt:lpstr>F</vt:lpstr>
      <vt:lpstr>A</vt:lpstr>
      <vt:lpstr>F</vt:lpstr>
      <vt:lpstr>A</vt:lpstr>
      <vt:lpstr>F</vt:lpstr>
      <vt:lpstr>A</vt:lpstr>
      <vt:lpstr>F</vt:lpstr>
      <vt:lpstr>Fragen und Antworten</vt:lpstr>
      <vt:lpstr>A</vt:lpstr>
      <vt:lpstr>A</vt:lpstr>
      <vt:lpstr>F</vt:lpstr>
      <vt:lpstr>A</vt:lpstr>
      <vt:lpstr>F</vt:lpstr>
      <vt:lpstr>A</vt:lpstr>
      <vt:lpstr>A</vt:lpstr>
      <vt:lpstr>F</vt:lpstr>
      <vt:lpstr>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Steven Flynn</dc:creator>
  <cp:lastModifiedBy>Assaf Abdelrahman</cp:lastModifiedBy>
  <cp:revision>3</cp:revision>
  <dcterms:created xsi:type="dcterms:W3CDTF">2008-09-11T17:11:40Z</dcterms:created>
  <dcterms:modified xsi:type="dcterms:W3CDTF">2026-08-12T11:02:03Z</dcterms:modified>
</cp:coreProperties>
</file>